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3"/>
    <p:sldId id="524" r:id="rId4"/>
    <p:sldId id="1009" r:id="rId5"/>
    <p:sldId id="1007" r:id="rId6"/>
    <p:sldId id="1010" r:id="rId7"/>
    <p:sldId id="1096" r:id="rId8"/>
    <p:sldId id="1097" r:id="rId9"/>
    <p:sldId id="1100" r:id="rId10"/>
    <p:sldId id="1102" r:id="rId11"/>
    <p:sldId id="1103" r:id="rId12"/>
    <p:sldId id="1104" r:id="rId13"/>
    <p:sldId id="1105" r:id="rId14"/>
    <p:sldId id="1106" r:id="rId15"/>
    <p:sldId id="1107" r:id="rId16"/>
    <p:sldId id="566" r:id="rId17"/>
    <p:sldId id="1108" r:id="rId18"/>
    <p:sldId id="1109" r:id="rId19"/>
    <p:sldId id="1111" r:id="rId20"/>
    <p:sldId id="569" r:id="rId21"/>
    <p:sldId id="570" r:id="rId22"/>
    <p:sldId id="1116" r:id="rId23"/>
    <p:sldId id="1254" r:id="rId24"/>
    <p:sldId id="1117" r:id="rId25"/>
    <p:sldId id="1120" r:id="rId26"/>
    <p:sldId id="1256" r:id="rId28"/>
    <p:sldId id="1118" r:id="rId29"/>
    <p:sldId id="1119" r:id="rId30"/>
    <p:sldId id="1121" r:id="rId31"/>
    <p:sldId id="1122" r:id="rId32"/>
    <p:sldId id="1123" r:id="rId33"/>
    <p:sldId id="1124" r:id="rId34"/>
    <p:sldId id="1125" r:id="rId35"/>
    <p:sldId id="1212" r:id="rId36"/>
    <p:sldId id="1257" r:id="rId37"/>
    <p:sldId id="1226" r:id="rId38"/>
    <p:sldId id="1251" r:id="rId39"/>
    <p:sldId id="1253" r:id="rId4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ouyz" initials="z" lastIdx="2" clrIdx="0"/>
  <p:cmAuthor id="2" name="peng yi" initials="p" lastIdx="8" clrIdx="1"/>
  <p:cmAuthor id="3" name="yj373" initials="y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8"/>
    <a:srgbClr val="9859A5"/>
    <a:srgbClr val="4ED62E"/>
    <a:srgbClr val="2893D6"/>
    <a:srgbClr val="FDCD9A"/>
    <a:srgbClr val="FC1D0C"/>
    <a:srgbClr val="99CCFF"/>
    <a:srgbClr val="0000FF"/>
    <a:srgbClr val="00006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32"/>
    <p:restoredTop sz="93826" autoAdjust="0"/>
  </p:normalViewPr>
  <p:slideViewPr>
    <p:cSldViewPr showGuides="1">
      <p:cViewPr varScale="1">
        <p:scale>
          <a:sx n="67" d="100"/>
          <a:sy n="67" d="100"/>
        </p:scale>
        <p:origin x="564" y="52"/>
      </p:cViewPr>
      <p:guideLst>
        <p:guide orient="horz" pos="211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52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11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1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891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891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5222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01625" y="1905000"/>
            <a:ext cx="8540750" cy="41941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301C85A-C573-4FA7-8C0E-8A75D3EE9600}" type="datetimeFigureOut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 advTm="3500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98663"/>
            <a:ext cx="77724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统计单位基本情况</a:t>
            </a:r>
            <a:br>
              <a:rPr kumimoji="0" 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r>
              <a:rPr kumimoji="0" 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统计报表制度</a:t>
            </a:r>
            <a:b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b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</a:endParaRPr>
          </a:p>
        </p:txBody>
      </p:sp>
      <p:sp>
        <p:nvSpPr>
          <p:cNvPr id="4099" name="Rectangle 5"/>
          <p:cNvSpPr/>
          <p:nvPr/>
        </p:nvSpPr>
        <p:spPr>
          <a:xfrm>
            <a:off x="5228590" y="5162550"/>
            <a:ext cx="38163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朝阳区统计局</a:t>
            </a:r>
            <a:endParaRPr lang="zh-CN" altLang="en-US" sz="4000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US" altLang="zh-CN" sz="32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2024</a:t>
            </a:r>
            <a:r>
              <a:rPr lang="zh-CN" altLang="en-US" sz="32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sz="32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12</a:t>
            </a:r>
            <a:r>
              <a:rPr lang="zh-CN" altLang="en-US" sz="32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月</a:t>
            </a:r>
            <a:endParaRPr lang="zh-CN" altLang="en-US" sz="3200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Rectangle 2"/>
          <p:cNvSpPr>
            <a:spLocks noGrp="1" noRot="1" noChangeArrowheads="1"/>
          </p:cNvSpPr>
          <p:nvPr/>
        </p:nvSpPr>
        <p:spPr>
          <a:xfrm>
            <a:off x="669290" y="3417253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2024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年统计年报和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2025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年定期统计报表）</a:t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5406" t="23997" r="37958" b="8539"/>
          <a:stretch>
            <a:fillRect/>
          </a:stretch>
        </p:blipFill>
        <p:spPr>
          <a:xfrm>
            <a:off x="971550" y="549275"/>
            <a:ext cx="7172325" cy="583628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1979930" y="4718050"/>
            <a:ext cx="1584325" cy="444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内容占位符 2"/>
          <p:cNvSpPr>
            <a:spLocks noGrp="1"/>
          </p:cNvSpPr>
          <p:nvPr>
            <p:ph idx="1"/>
          </p:nvPr>
        </p:nvSpPr>
        <p:spPr>
          <a:xfrm>
            <a:off x="301625" y="560705"/>
            <a:ext cx="8540750" cy="4194175"/>
          </a:xfrm>
        </p:spPr>
        <p:txBody>
          <a:bodyPr vert="horz" wrap="square" lIns="91440" tIns="45720" rIns="91440" bIns="45720" anchor="t" anchorCtr="0"/>
          <a:lstStyle/>
          <a:p>
            <a:pPr>
              <a:lnSpc>
                <a:spcPts val="3000"/>
              </a:lnSpc>
            </a:pPr>
            <a:r>
              <a:rPr lang="zh-CN" altLang="en-US" dirty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审核要求：</a:t>
            </a:r>
            <a:endParaRPr lang="zh-CN" altLang="en-US" dirty="0">
              <a:solidFill>
                <a:srgbClr val="0000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  <a:buNone/>
            </a:pPr>
            <a:endParaRPr lang="en-US" altLang="zh-CN" dirty="0">
              <a:solidFill>
                <a:srgbClr val="000008"/>
              </a:solidFill>
              <a:latin typeface="汉仪叶叶相思体简" charset="-122"/>
              <a:ea typeface="汉仪叶叶相思体简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★填报前，判定“是否与单位所在地详细地址一致”，如选“是”，则系统摘抄所在地内容至注册地；如选“否”，则应填写本指标</a:t>
            </a:r>
            <a:endParaRPr lang="en-US" altLang="zh-CN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单位在审批登记部门登记注册的地址，根据营业执照、登记证书的“住所”“注册地址”等信息填写所有单位必须填写，建筑业单位需着重审核</a:t>
            </a:r>
            <a:endParaRPr lang="zh-CN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按照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北京市</a:t>
            </a:r>
            <a:r>
              <a:rPr lang="en-US" altLang="zh-CN" sz="2800" b="1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**</a:t>
            </a:r>
            <a:r>
              <a:rPr lang="zh-CN" altLang="en-US" sz="2800" b="1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区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**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大街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**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号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**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层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***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室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的格式规范填写</a:t>
            </a: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zh-CN" altLang="en-US" sz="2800" smtClean="0">
                <a:solidFill>
                  <a:srgbClr val="000008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微软雅黑" panose="020B0503020204020204" charset="-122"/>
              </a:rPr>
              <a:t>建筑业单位必须填写，且应与数据处理地一致</a:t>
            </a: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5406" t="23997" r="37958" b="8539"/>
          <a:stretch>
            <a:fillRect/>
          </a:stretch>
        </p:blipFill>
        <p:spPr>
          <a:xfrm>
            <a:off x="971550" y="549275"/>
            <a:ext cx="7172325" cy="583628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1979930" y="5650865"/>
            <a:ext cx="575945" cy="1079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内容占位符 2"/>
          <p:cNvSpPr>
            <a:spLocks noGrp="1"/>
          </p:cNvSpPr>
          <p:nvPr>
            <p:ph idx="1"/>
          </p:nvPr>
        </p:nvSpPr>
        <p:spPr>
          <a:xfrm>
            <a:off x="301625" y="1482725"/>
            <a:ext cx="8540750" cy="4194175"/>
          </a:xfrm>
        </p:spPr>
        <p:txBody>
          <a:bodyPr vert="horz" wrap="square" lIns="91440" tIns="45720" rIns="91440" bIns="45720" anchor="t" anchorCtr="0"/>
          <a:lstStyle/>
          <a:p>
            <a:pPr>
              <a:lnSpc>
                <a:spcPts val="3000"/>
              </a:lnSpc>
            </a:pPr>
            <a:r>
              <a:rPr lang="zh-CN" altLang="en-US" dirty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审核要求：</a:t>
            </a:r>
            <a:endParaRPr lang="zh-CN" altLang="en-US" dirty="0">
              <a:solidFill>
                <a:srgbClr val="0000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  <a:buNone/>
            </a:pPr>
            <a:endParaRPr lang="en-US" altLang="zh-CN" dirty="0">
              <a:solidFill>
                <a:srgbClr val="000008"/>
              </a:solidFill>
              <a:latin typeface="汉仪叶叶相思体简" charset="-122"/>
              <a:ea typeface="汉仪叶叶相思体简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非投资专业单位，运营状态一般不为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“3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筹建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”</a:t>
            </a: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非代报或新增关停并转单位，运营状态一般应为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“1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正常运营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”</a:t>
            </a:r>
            <a:endParaRPr lang="en-US" altLang="zh-CN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5406" t="23997" r="37958" b="8539"/>
          <a:stretch>
            <a:fillRect/>
          </a:stretch>
        </p:blipFill>
        <p:spPr>
          <a:xfrm>
            <a:off x="971550" y="549275"/>
            <a:ext cx="7172325" cy="583628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2123440" y="6009640"/>
            <a:ext cx="792480" cy="1206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0" y="570230"/>
            <a:ext cx="8540750" cy="41941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ts val="3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0" i="0" u="none" strike="noStrike" kern="1200" cap="none" spc="0" normalizeH="0" baseline="0" dirty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审核要求：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黑体" panose="02010609060101010101" pitchFamily="49" charset="-122"/>
                <a:ea typeface="楷体_GB2312" panose="02010609030101010101" pitchFamily="49" charset="-122"/>
                <a:cs typeface="+mn-cs"/>
                <a:sym typeface="FZHei-B01S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黑体" panose="02010609060101010101" pitchFamily="49" charset="-122"/>
              <a:ea typeface="楷体_GB2312" panose="02010609030101010101" pitchFamily="49" charset="-122"/>
              <a:cs typeface="+mn-cs"/>
              <a:sym typeface="FZHei-B01S"/>
            </a:endParaRPr>
          </a:p>
          <a:p>
            <a:pPr marL="342900" marR="0" lvl="0" indent="-342900" algn="l" defTabSz="914400" rtl="0" eaLnBrk="0" fontAlgn="base" latinLnBrk="0" hangingPunct="0">
              <a:lnSpc>
                <a:spcPts val="28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汉仪叶叶相思体简" charset="-122"/>
              <a:ea typeface="楷体_GB2312" panose="02010609030101010101" pitchFamily="49" charset="-122"/>
              <a:cs typeface="+mn-cs"/>
              <a:sym typeface="FZHei-B01S"/>
            </a:endParaRPr>
          </a:p>
          <a:p>
            <a:pPr marL="269875" marR="0" lvl="0" indent="0" algn="l" defTabSz="914400" rtl="0" latinLnBrk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zh-CN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  <a:sym typeface="FZHei-B01S"/>
              </a:rPr>
              <a:t>★</a:t>
            </a:r>
            <a:r>
              <a:rPr kumimoji="0" lang="zh-CN" altLang="en-US" sz="2400" b="0" i="0" u="none" strike="noStrike" kern="1200" cap="none" spc="0" normalizeH="0" baseline="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  <a:sym typeface="FZHei-B01S"/>
              </a:rPr>
              <a:t>具体填写各单位的</a:t>
            </a:r>
            <a:r>
              <a:rPr kumimoji="0" lang="en-US" altLang="zh-CN" sz="2400" b="0" i="0" u="none" strike="noStrike" kern="1200" cap="none" spc="0" normalizeH="0" baseline="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  <a:sym typeface="FZHei-B01S"/>
              </a:rPr>
              <a:t>1-3</a:t>
            </a:r>
            <a:r>
              <a:rPr kumimoji="0" lang="zh-CN" altLang="en-US" sz="2400" b="0" i="0" u="none" strike="noStrike" kern="1200" cap="none" spc="0" normalizeH="0" baseline="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  <a:sym typeface="FZHei-B01S"/>
              </a:rPr>
              <a:t>种主要业务活动名称，并按其重要程度或增加值所占比重，从大到小顺序排列；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  <a:sym typeface="FZHei-B01S"/>
            </a:endParaRPr>
          </a:p>
          <a:p>
            <a:pPr marL="269875" marR="0" lvl="0" indent="0" algn="l" defTabSz="914400" rtl="0" latinLnBrk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zh-CN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  <a:sym typeface="FZHei-B01S"/>
              </a:rPr>
              <a:t>★</a:t>
            </a:r>
            <a:r>
              <a:rPr lang="zh-CN" alt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  <a:sym typeface="FZHei-B01S"/>
              </a:rPr>
              <a:t>按照“动词+（修饰性定语）名词”或“（修饰性定语）名词+动词”的形式填写</a:t>
            </a:r>
            <a:r>
              <a:rPr kumimoji="0" lang="zh-CN" altLang="en-US" sz="2400" b="0" i="0" u="none" strike="noStrike" kern="1200" cap="none" spc="0" normalizeH="0" baseline="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  <a:sym typeface="FZHei-B01S"/>
              </a:rPr>
              <a:t>，控制在</a:t>
            </a:r>
            <a:r>
              <a:rPr kumimoji="0" lang="en-US" altLang="zh-CN" sz="2400" b="0" i="0" u="none" strike="noStrike" kern="1200" cap="none" spc="0" normalizeH="0" baseline="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  <a:sym typeface="FZHei-B01S"/>
              </a:rPr>
              <a:t>4-10</a:t>
            </a:r>
            <a:r>
              <a:rPr kumimoji="0" lang="zh-CN" altLang="en-US" sz="2400" b="0" i="0" u="none" strike="noStrike" kern="1200" cap="none" spc="0" normalizeH="0" baseline="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  <a:sym typeface="FZHei-B01S"/>
              </a:rPr>
              <a:t>个汉字；</a:t>
            </a:r>
            <a:endParaRPr kumimoji="0" lang="zh-CN" altLang="en-US" sz="2400" b="0" i="0" u="none" strike="noStrike" kern="1200" cap="none" spc="0" normalizeH="0" baseline="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  <a:p>
            <a:pPr marL="269875" marR="0" lvl="0" indent="0" algn="l" defTabSz="914400" rtl="0" latinLnBrk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zh-CN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  <a:sym typeface="FZHei-B01S"/>
              </a:rPr>
              <a:t>★</a:t>
            </a:r>
            <a:r>
              <a:rPr kumimoji="0" lang="zh-CN" altLang="en-US" sz="2400" b="0" i="0" u="none" strike="noStrike" kern="1200" cap="none" spc="0" normalizeH="0" baseline="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  <a:sym typeface="FZHei-B01S"/>
              </a:rPr>
              <a:t>建筑业单位</a:t>
            </a:r>
            <a:r>
              <a:rPr kumimoji="0" lang="zh-CN" altLang="en-US" sz="2400" b="0" i="0" u="none" strike="noStrike" kern="1200" cap="none" spc="0" normalizeH="0" baseline="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</a:rPr>
              <a:t>，应包含“建筑、施工、安装、装饰、装修”中的一个；</a:t>
            </a:r>
            <a:endParaRPr kumimoji="0" lang="zh-CN" altLang="en-US" sz="2400" b="0" i="0" u="none" strike="noStrike" kern="1200" cap="none" spc="0" normalizeH="0" baseline="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  <a:p>
            <a:pPr marL="269875" marR="0" lvl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3765" y="4861560"/>
            <a:ext cx="6670040" cy="1143000"/>
          </a:xfrm>
        </p:spPr>
        <p:txBody>
          <a:bodyPr/>
          <a:p>
            <a:pPr algn="l"/>
            <a:r>
              <a:rPr lang="zh-CN" altLang="en-US" sz="3200"/>
              <a:t>调查对象免填</a:t>
            </a:r>
            <a:endParaRPr lang="zh-CN" altLang="en-US" sz="320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7552" t="27419" r="38409" b="44330"/>
          <a:stretch>
            <a:fillRect/>
          </a:stretch>
        </p:blipFill>
        <p:spPr>
          <a:xfrm>
            <a:off x="826135" y="2061210"/>
            <a:ext cx="7410450" cy="2674620"/>
          </a:xfrm>
          <a:prstGeom prst="rect">
            <a:avLst/>
          </a:prstGeom>
        </p:spPr>
      </p:pic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251773" y="1989321"/>
            <a:ext cx="2159000" cy="574675"/>
          </a:xfrm>
          <a:prstGeom prst="wedgeRoundRectCallout">
            <a:avLst>
              <a:gd name="adj1" fmla="val 47360"/>
              <a:gd name="adj2" fmla="val 94218"/>
              <a:gd name="adj3" fmla="val 16667"/>
            </a:avLst>
          </a:prstGeom>
          <a:solidFill>
            <a:schemeClr val="accent1"/>
          </a:solidFill>
          <a:ln w="25400" algn="ctr">
            <a:solidFill>
              <a:schemeClr val="accent6">
                <a:lumMod val="60000"/>
                <a:lumOff val="40000"/>
              </a:schemeClr>
            </a:solidFill>
            <a:miter lim="800000"/>
          </a:ln>
        </p:spPr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根据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192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、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193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计算生成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4716070" y="2277429"/>
            <a:ext cx="2087563" cy="647700"/>
          </a:xfrm>
          <a:prstGeom prst="wedgeRoundRectCallout">
            <a:avLst>
              <a:gd name="adj1" fmla="val -86088"/>
              <a:gd name="adj2" fmla="val 67940"/>
              <a:gd name="adj3" fmla="val 16667"/>
            </a:avLst>
          </a:prstGeom>
          <a:solidFill>
            <a:schemeClr val="accent1"/>
          </a:solidFill>
          <a:ln w="25400" algn="ctr">
            <a:solidFill>
              <a:schemeClr val="accent6">
                <a:lumMod val="60000"/>
                <a:lumOff val="40000"/>
              </a:schemeClr>
            </a:solidFill>
            <a:miter lim="800000"/>
          </a:ln>
        </p:spPr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统一摘抄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102-1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表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6660614" y="2925554"/>
            <a:ext cx="2160588" cy="574675"/>
          </a:xfrm>
          <a:prstGeom prst="wedgeRoundRectCallout">
            <a:avLst>
              <a:gd name="adj1" fmla="val -77350"/>
              <a:gd name="adj2" fmla="val 46653"/>
              <a:gd name="adj3" fmla="val 16667"/>
            </a:avLst>
          </a:prstGeom>
          <a:solidFill>
            <a:schemeClr val="accent1"/>
          </a:solidFill>
          <a:ln w="25400" algn="ctr">
            <a:solidFill>
              <a:schemeClr val="accent6">
                <a:lumMod val="60000"/>
                <a:lumOff val="40000"/>
              </a:schemeClr>
            </a:solidFill>
            <a:miter lim="800000"/>
          </a:ln>
        </p:spPr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统一摘抄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103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表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7552" t="27419" r="38409" b="44330"/>
          <a:stretch>
            <a:fillRect/>
          </a:stretch>
        </p:blipFill>
        <p:spPr>
          <a:xfrm>
            <a:off x="826135" y="2061210"/>
            <a:ext cx="7410450" cy="267462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1549400" y="4000500"/>
            <a:ext cx="718820" cy="5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6369" t="25087" r="37813" b="28887"/>
          <a:stretch>
            <a:fillRect/>
          </a:stretch>
        </p:blipFill>
        <p:spPr>
          <a:xfrm>
            <a:off x="971550" y="1485265"/>
            <a:ext cx="7226935" cy="408432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V="1">
            <a:off x="1692910" y="1845310"/>
            <a:ext cx="1151255" cy="25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68985" y="1537970"/>
            <a:ext cx="760603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FZHei-B01S"/>
              </a:rPr>
              <a:t>★</a:t>
            </a:r>
            <a:r>
              <a:rPr lang="zh-CN" alt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企业单位</a:t>
            </a:r>
            <a:endParaRPr lang="zh-CN" altLang="en-US" sz="24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华文新魏" panose="0201080004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依据《关于市场主体统计分类的划分规定》填写，参照《营业执照》中的“</a:t>
            </a:r>
            <a:r>
              <a:rPr lang="zh-CN" altLang="en-US" sz="2400" dirty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类型</a:t>
            </a:r>
            <a:r>
              <a:rPr lang="zh-CN" alt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”“</a:t>
            </a:r>
            <a:r>
              <a:rPr lang="zh-CN" altLang="en-US" sz="2400" dirty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公司类型</a:t>
            </a:r>
            <a:r>
              <a:rPr lang="zh-CN" alt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”“</a:t>
            </a:r>
            <a:r>
              <a:rPr lang="zh-CN" altLang="en-US" sz="2400" dirty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合伙企业类型</a:t>
            </a:r>
            <a:r>
              <a:rPr lang="zh-CN" alt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”等填写。</a:t>
            </a:r>
            <a:endParaRPr lang="zh-CN" altLang="en-US" sz="24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华文新魏" panose="0201080004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FZHei-B01S"/>
              </a:rPr>
              <a:t>★</a:t>
            </a:r>
            <a:r>
              <a:rPr lang="zh-CN" alt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+mn-ea"/>
              </a:rPr>
              <a:t>如单位登记注册统计类别改变，但未重新办理变更登记，应按原登记注册统计类别填写。</a:t>
            </a:r>
            <a:endParaRPr lang="zh-CN" altLang="en-US" sz="24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华文新魏" panose="0201080004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28662" y="2070093"/>
            <a:ext cx="7215238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一套表调查单位基本情况</a:t>
            </a:r>
            <a:endParaRPr kumimoji="0" lang="en-US" altLang="zh-CN" sz="4800" b="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4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101-1</a:t>
            </a:r>
            <a:r>
              <a:rPr kumimoji="0" lang="zh-CN" altLang="en-US" sz="4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表）</a:t>
            </a:r>
            <a:endParaRPr kumimoji="0" lang="zh-CN" altLang="en-US" sz="4800" b="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1"/>
          <p:cNvSpPr>
            <a:spLocks noChangeArrowheads="1"/>
          </p:cNvSpPr>
          <p:nvPr/>
        </p:nvSpPr>
        <p:spPr bwMode="auto">
          <a:xfrm>
            <a:off x="511810" y="1742440"/>
            <a:ext cx="7866380" cy="319024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noAutofit/>
          </a:bodyPr>
          <a:lstStyle/>
          <a:p>
            <a:pPr marR="0" lvl="0" indent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 </a:t>
            </a:r>
            <a:r>
              <a:rPr lang="en-US" altLang="zh-CN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FZHei-B01S"/>
              </a:rPr>
              <a:t>★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区别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112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+mn-ea"/>
              </a:rPr>
              <a:t>私营有限责任公司和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+mn-ea"/>
              </a:rPr>
              <a:t>119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其他有限责任公司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仿宋_GB2312" panose="02010609030101010101" pitchFamily="49" charset="-122"/>
              <a:ea typeface="仿宋_GB2312" panose="02010609030101010101" pitchFamily="49" charset="-122"/>
              <a:cs typeface="华文新魏" panose="02010800040101010101" charset="-122"/>
            </a:endParaRPr>
          </a:p>
          <a:p>
            <a:pPr marR="0" lvl="0" indent="409575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+mn-ea"/>
              </a:rPr>
              <a:t>自然人控股的为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+mn-ea"/>
              </a:rPr>
              <a:t>112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+mn-ea"/>
              </a:rPr>
              <a:t>私营有限责任公司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仿宋_GB2312" panose="02010609030101010101" pitchFamily="49" charset="-122"/>
              <a:ea typeface="仿宋_GB2312" panose="02010609030101010101" pitchFamily="49" charset="-122"/>
              <a:cs typeface="华文新魏" panose="02010800040101010101" charset="-122"/>
            </a:endParaRPr>
          </a:p>
          <a:p>
            <a:pPr marR="0" lvl="0" indent="409575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    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+mn-ea"/>
              </a:rPr>
              <a:t>法人控股的为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+mn-ea"/>
              </a:rPr>
              <a:t>119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+mn-ea"/>
              </a:rPr>
              <a:t>其他有限责任公司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仿宋_GB2312" panose="02010609030101010101" pitchFamily="49" charset="-122"/>
              <a:ea typeface="仿宋_GB2312" panose="02010609030101010101" pitchFamily="49" charset="-122"/>
              <a:cs typeface="华文新魏" panose="02010800040101010101" charset="-122"/>
            </a:endParaRPr>
          </a:p>
          <a:p>
            <a:pPr marR="0" lvl="0" indent="409575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如果营业执照登记的类型为“有限责任公司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法人独资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)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”，登记注册类型为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119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</a:rPr>
              <a:t>其他有限责任公司。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marR="0" lvl="0" indent="4095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4095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6369" t="25087" r="37813" b="28887"/>
          <a:stretch>
            <a:fillRect/>
          </a:stretch>
        </p:blipFill>
        <p:spPr>
          <a:xfrm>
            <a:off x="971550" y="1485265"/>
            <a:ext cx="7226935" cy="408432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692910" y="3641725"/>
            <a:ext cx="1078865" cy="381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圆角矩形 2"/>
          <p:cNvSpPr/>
          <p:nvPr/>
        </p:nvSpPr>
        <p:spPr>
          <a:xfrm>
            <a:off x="2771775" y="3429000"/>
            <a:ext cx="1468755" cy="217170"/>
          </a:xfrm>
          <a:prstGeom prst="roundRect">
            <a:avLst/>
          </a:prstGeom>
          <a:noFill/>
          <a:ln w="38100">
            <a:solidFill>
              <a:srgbClr val="FC1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cxnSp>
        <p:nvCxnSpPr>
          <p:cNvPr id="6" name="直接箭头连接符 5"/>
          <p:cNvCxnSpPr>
            <a:stCxn id="3" idx="0"/>
          </p:cNvCxnSpPr>
          <p:nvPr/>
        </p:nvCxnSpPr>
        <p:spPr>
          <a:xfrm flipH="1" flipV="1">
            <a:off x="2628265" y="2781300"/>
            <a:ext cx="878205" cy="6477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1"/>
          <p:cNvSpPr>
            <a:spLocks noChangeArrowheads="1"/>
          </p:cNvSpPr>
          <p:nvPr/>
        </p:nvSpPr>
        <p:spPr bwMode="auto">
          <a:xfrm>
            <a:off x="511810" y="1742440"/>
            <a:ext cx="7866380" cy="319024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noAutofit/>
          </a:bodyPr>
          <a:lstStyle/>
          <a:p>
            <a:pPr algn="l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800">
                <a:solidFill>
                  <a:srgbClr val="000008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1.</a:t>
            </a:r>
            <a:r>
              <a:rPr lang="zh-CN" sz="2800">
                <a:solidFill>
                  <a:srgbClr val="000008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限登记注册统计类别选择</a:t>
            </a:r>
            <a:r>
              <a:rPr lang="en-US" altLang="zh-CN" sz="2800">
                <a:solidFill>
                  <a:srgbClr val="000008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“</a:t>
            </a:r>
            <a:r>
              <a:rPr lang="zh-CN" altLang="en-US" sz="2800">
                <a:solidFill>
                  <a:srgbClr val="000008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港澳台商投资</a:t>
            </a:r>
            <a:r>
              <a:rPr lang="en-US" altLang="zh-CN" sz="2800">
                <a:solidFill>
                  <a:srgbClr val="000008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”</a:t>
            </a:r>
            <a:r>
              <a:rPr lang="zh-CN" altLang="en-US" sz="2800">
                <a:solidFill>
                  <a:srgbClr val="000008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类型单位填写</a:t>
            </a:r>
            <a:endParaRPr lang="zh-CN" altLang="en-US" sz="2800">
              <a:solidFill>
                <a:srgbClr val="000008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800">
                <a:solidFill>
                  <a:srgbClr val="000008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2.</a:t>
            </a:r>
            <a:r>
              <a:rPr lang="zh-CN" altLang="en-US" sz="2800">
                <a:solidFill>
                  <a:srgbClr val="000008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若有多方投资的情况，可以多选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4095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6369" t="25087" r="37813" b="28887"/>
          <a:stretch>
            <a:fillRect/>
          </a:stretch>
        </p:blipFill>
        <p:spPr>
          <a:xfrm>
            <a:off x="971550" y="1485265"/>
            <a:ext cx="7226935" cy="408432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692910" y="4000500"/>
            <a:ext cx="862965" cy="5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41948" y="2055178"/>
            <a:ext cx="8506778" cy="27019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ts val="3000"/>
              </a:lnSpc>
            </a:pPr>
            <a:r>
              <a:rPr lang="zh-CN" altLang="zh-CN" sz="2100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企业实收资本中有多种经济成分，如何确定？</a:t>
            </a:r>
            <a:endParaRPr lang="zh-CN" altLang="zh-CN" sz="2100" dirty="0" smtClean="0">
              <a:solidFill>
                <a:srgbClr val="000008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  <a:p>
            <a:pPr marL="800100" lvl="1" indent="-342900" eaLnBrk="0" latinLnBrk="0" hangingPunct="0">
              <a:lnSpc>
                <a:spcPct val="120000"/>
              </a:lnSpc>
              <a:spcAft>
                <a:spcPts val="500"/>
              </a:spcAft>
              <a:buFont typeface="Wingdings" panose="05000000000000000000" charset="0"/>
              <a:buChar char="Ø"/>
            </a:pPr>
            <a:r>
              <a:rPr lang="zh-CN" altLang="en-US" sz="2100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根据协议规定拥有企业实际控制权</a:t>
            </a:r>
            <a:endParaRPr lang="zh-CN" altLang="zh-CN" sz="2100" dirty="0" smtClean="0">
              <a:solidFill>
                <a:srgbClr val="000008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  <a:p>
            <a:pPr marL="800100" lvl="1" indent="-342900" eaLnBrk="0" latinLnBrk="0" hangingPunct="0">
              <a:lnSpc>
                <a:spcPct val="120000"/>
              </a:lnSpc>
              <a:spcAft>
                <a:spcPts val="500"/>
              </a:spcAft>
              <a:buFont typeface="Wingdings" panose="05000000000000000000" charset="0"/>
              <a:buChar char="Ø"/>
            </a:pPr>
            <a:r>
              <a:rPr lang="zh-CN" altLang="zh-CN" sz="2100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某种经济成分的出资人拥有的实收资本（股本）的比例大于</a:t>
            </a:r>
            <a:r>
              <a:rPr lang="en-US" altLang="zh-CN" sz="2100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50%</a:t>
            </a:r>
            <a:endParaRPr lang="zh-CN" altLang="en-US" sz="2100" dirty="0" smtClean="0">
              <a:solidFill>
                <a:srgbClr val="000008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  <a:p>
            <a:pPr marL="800100" lvl="1" indent="-342900" eaLnBrk="0" latinLnBrk="0" hangingPunct="0">
              <a:lnSpc>
                <a:spcPct val="120000"/>
              </a:lnSpc>
              <a:spcAft>
                <a:spcPts val="500"/>
              </a:spcAft>
              <a:buFont typeface="Wingdings" panose="05000000000000000000" charset="0"/>
              <a:buChar char="Ø"/>
            </a:pPr>
            <a:r>
              <a:rPr lang="zh-CN" altLang="en-US" sz="2100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未大于</a:t>
            </a:r>
            <a:r>
              <a:rPr lang="en-US" altLang="zh-CN" sz="2100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50%</a:t>
            </a:r>
            <a:r>
              <a:rPr lang="zh-CN" altLang="en-US" sz="2100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，但相对大于其他任何一方经济成分的出资人所占比例</a:t>
            </a:r>
            <a:endParaRPr lang="zh-CN" altLang="en-US" sz="2100" dirty="0" smtClean="0">
              <a:solidFill>
                <a:srgbClr val="000008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100" dirty="0" smtClean="0">
              <a:solidFill>
                <a:srgbClr val="000008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14814" y="1341755"/>
            <a:ext cx="2153603" cy="519113"/>
          </a:xfrm>
          <a:prstGeom prst="round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18" name="文本框 16"/>
          <p:cNvSpPr txBox="1"/>
          <p:nvPr/>
        </p:nvSpPr>
        <p:spPr>
          <a:xfrm>
            <a:off x="476250" y="1428433"/>
            <a:ext cx="20307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企业控股情况</a:t>
            </a:r>
            <a:endParaRPr lang="zh-CN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115401" y="4198938"/>
            <a:ext cx="1764506" cy="1300163"/>
          </a:xfrm>
          <a:prstGeom prst="ellipse">
            <a:avLst/>
          </a:prstGeom>
          <a:solidFill>
            <a:srgbClr val="A9D18E"/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5987733" y="4199255"/>
            <a:ext cx="2381" cy="129159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341144" y="4981461"/>
            <a:ext cx="607219" cy="1066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00" dirty="0"/>
              <a:t>50%</a:t>
            </a:r>
            <a:endParaRPr lang="zh-CN" altLang="en-US" sz="100" dirty="0"/>
          </a:p>
        </p:txBody>
      </p:sp>
      <p:sp>
        <p:nvSpPr>
          <p:cNvPr id="7" name="矩形 6"/>
          <p:cNvSpPr/>
          <p:nvPr/>
        </p:nvSpPr>
        <p:spPr>
          <a:xfrm>
            <a:off x="623570" y="4674235"/>
            <a:ext cx="1094105" cy="41402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100" dirty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注意：</a:t>
            </a:r>
            <a:endParaRPr lang="zh-CN" altLang="en-US" sz="2100" dirty="0">
              <a:solidFill>
                <a:srgbClr val="0000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69361" y="4276275"/>
            <a:ext cx="607219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国有成份</a:t>
            </a:r>
            <a:endParaRPr lang="zh-CN" altLang="en-US" sz="1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01583" y="4276275"/>
            <a:ext cx="607219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其他成份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01583" y="4981938"/>
            <a:ext cx="607219" cy="1066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00" dirty="0"/>
              <a:t>50%</a:t>
            </a:r>
            <a:endParaRPr lang="zh-CN" altLang="en-US" sz="100" dirty="0"/>
          </a:p>
        </p:txBody>
      </p:sp>
      <p:sp>
        <p:nvSpPr>
          <p:cNvPr id="14" name="文本框 13"/>
          <p:cNvSpPr txBox="1"/>
          <p:nvPr/>
        </p:nvSpPr>
        <p:spPr>
          <a:xfrm>
            <a:off x="1674256" y="4622262"/>
            <a:ext cx="3175397" cy="34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50" u="sng" dirty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未明确由谁绝对控股的</a:t>
            </a:r>
            <a:r>
              <a:rPr lang="en-US" altLang="zh-CN" sz="1650" u="sng" dirty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XX</a:t>
            </a:r>
            <a:r>
              <a:rPr lang="zh-CN" altLang="en-US" sz="1650" u="sng" dirty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企业：</a:t>
            </a:r>
            <a:endParaRPr lang="zh-CN" altLang="en-US" sz="1650" u="sng" dirty="0">
              <a:solidFill>
                <a:srgbClr val="00000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3013710" y="4919980"/>
            <a:ext cx="328613" cy="2662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rgbClr val="000008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60533" y="5187200"/>
            <a:ext cx="1635920" cy="34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50" dirty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国有控股</a:t>
            </a:r>
            <a:endParaRPr lang="zh-CN" altLang="en-US" sz="1650" dirty="0">
              <a:solidFill>
                <a:srgbClr val="00000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5" name="文本框 3"/>
          <p:cNvSpPr txBox="1">
            <a:spLocks noChangeArrowheads="1"/>
          </p:cNvSpPr>
          <p:nvPr/>
        </p:nvSpPr>
        <p:spPr bwMode="auto">
          <a:xfrm>
            <a:off x="213110" y="2377528"/>
            <a:ext cx="8724900" cy="2334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ts val="3000"/>
              </a:lnSpc>
            </a:pPr>
            <a:endParaRPr lang="en-US" altLang="zh-CN" sz="165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FZHei-B01S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65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FZHei-B01S"/>
              </a:rPr>
              <a:t>举例：</a:t>
            </a:r>
            <a:endParaRPr lang="zh-CN" altLang="en-US" sz="1650" dirty="0" smtClean="0">
              <a:latin typeface="黑体" panose="02010609060101010101" pitchFamily="49" charset="-122"/>
              <a:ea typeface="黑体" panose="02010609060101010101" pitchFamily="49" charset="-122"/>
              <a:sym typeface="FZHei-B01S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1600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XX</a:t>
            </a:r>
            <a:r>
              <a:rPr lang="zh-CN" altLang="en-US" sz="1600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有限公司的占比最大</a:t>
            </a:r>
            <a:r>
              <a:rPr lang="en-US" altLang="zh-CN" sz="1600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(67%)</a:t>
            </a:r>
            <a:r>
              <a:rPr lang="zh-CN" altLang="en-US" sz="1600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的股东类型为“自然人股东”，则企业控股情况应选填“</a:t>
            </a:r>
            <a:r>
              <a:rPr lang="en-US" altLang="zh-CN" sz="1600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3 </a:t>
            </a:r>
            <a:r>
              <a:rPr lang="zh-CN" altLang="en-US" sz="1600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私人控股”。</a:t>
            </a:r>
            <a:endParaRPr lang="zh-CN" altLang="en-US" sz="1600" dirty="0" smtClean="0">
              <a:solidFill>
                <a:srgbClr val="000008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中国电信集团有限公司，投资方为国务院国有资产监督管理委员会（机关法人），则企业控股情况应选填“</a:t>
            </a:r>
            <a:r>
              <a:rPr lang="en-US" altLang="zh-CN" sz="1600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1 </a:t>
            </a:r>
            <a:r>
              <a:rPr lang="zh-CN" altLang="en-US" sz="1600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国有控股”。</a:t>
            </a:r>
            <a:endParaRPr lang="zh-CN" altLang="en-US" sz="1600" dirty="0" smtClean="0">
              <a:solidFill>
                <a:srgbClr val="000008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r="18652"/>
          <a:stretch>
            <a:fillRect/>
          </a:stretch>
        </p:blipFill>
        <p:spPr>
          <a:xfrm>
            <a:off x="2980849" y="1065848"/>
            <a:ext cx="5800725" cy="2081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906" y="4533900"/>
            <a:ext cx="5890260" cy="1226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-5715" y="785618"/>
            <a:ext cx="2843212" cy="41402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p>
            <a:pPr algn="ctr"/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企业控股情况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zh-CN" altLang="en-US" dirty="0"/>
          </a:p>
        </p:txBody>
      </p:sp>
      <p:sp>
        <p:nvSpPr>
          <p:cNvPr id="47107" name="内容占位符 2"/>
          <p:cNvSpPr>
            <a:spLocks noGrp="1"/>
          </p:cNvSpPr>
          <p:nvPr>
            <p:ph idx="1"/>
          </p:nvPr>
        </p:nvSpPr>
        <p:spPr>
          <a:xfrm>
            <a:off x="301625" y="1617980"/>
            <a:ext cx="8540750" cy="4194175"/>
          </a:xfrm>
        </p:spPr>
        <p:txBody>
          <a:bodyPr vert="horz" wrap="square" lIns="91440" tIns="45720" rIns="91440" bIns="45720" anchor="t" anchorCtr="0"/>
          <a:lstStyle/>
          <a:p>
            <a:pPr>
              <a:lnSpc>
                <a:spcPts val="3000"/>
              </a:lnSpc>
            </a:pPr>
            <a:r>
              <a:rPr lang="zh-CN" altLang="en-US" dirty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审核要求：</a:t>
            </a:r>
            <a:endParaRPr lang="zh-CN" altLang="en-US" dirty="0">
              <a:solidFill>
                <a:srgbClr val="0000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  <a:buNone/>
            </a:pPr>
            <a:endParaRPr lang="en-US" altLang="zh-CN" dirty="0">
              <a:solidFill>
                <a:srgbClr val="000008"/>
              </a:solidFill>
              <a:latin typeface="汉仪叶叶相思体简" charset="-122"/>
              <a:ea typeface="汉仪叶叶相思体简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限机构类型为企业的单位填报</a:t>
            </a: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一般不为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9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其他</a:t>
            </a: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与</a:t>
            </a:r>
            <a:r>
              <a:rPr 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历史数据比对核实</a:t>
            </a: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414814" y="1264920"/>
            <a:ext cx="6749415" cy="519113"/>
          </a:xfrm>
          <a:prstGeom prst="round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18" name="文本框 16"/>
          <p:cNvSpPr txBox="1"/>
          <p:nvPr/>
        </p:nvSpPr>
        <p:spPr>
          <a:xfrm>
            <a:off x="482918" y="1339215"/>
            <a:ext cx="6528911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企业控股情况与登记注册统计类别的关联关系（以部分为例）</a:t>
            </a:r>
            <a:endParaRPr lang="zh-CN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006" y="2294573"/>
            <a:ext cx="8389144" cy="2141220"/>
          </a:xfrm>
          <a:prstGeom prst="rect">
            <a:avLst/>
          </a:prstGeom>
        </p:spPr>
      </p:pic>
      <p:sp>
        <p:nvSpPr>
          <p:cNvPr id="108546" name="文本框 3"/>
          <p:cNvSpPr txBox="1"/>
          <p:nvPr/>
        </p:nvSpPr>
        <p:spPr>
          <a:xfrm>
            <a:off x="192405" y="1820704"/>
            <a:ext cx="895159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1800" dirty="0">
                <a:solidFill>
                  <a:srgbClr val="000008"/>
                </a:solidFill>
                <a:latin typeface="华文新魏" panose="02010800040101010101" charset="-122"/>
                <a:ea typeface="华文新魏" panose="02010800040101010101" charset="-122"/>
                <a:sym typeface="FZHei-B01S"/>
              </a:rPr>
              <a:t>★</a:t>
            </a:r>
            <a:r>
              <a:rPr lang="zh-CN" altLang="en-US" sz="1800" dirty="0">
                <a:solidFill>
                  <a:srgbClr val="000008"/>
                </a:solidFill>
                <a:latin typeface="华文新魏" panose="02010800040101010101" charset="-122"/>
                <a:ea typeface="华文新魏" panose="02010800040101010101" charset="-122"/>
                <a:sym typeface="FZHei-B01S"/>
              </a:rPr>
              <a:t>企业控股情况与登记注册统计类别指标存在一定的关联关系，在填报的时候要注意。</a:t>
            </a:r>
            <a:endParaRPr lang="zh-CN" altLang="en-US" sz="1800" b="1" dirty="0">
              <a:solidFill>
                <a:srgbClr val="000008"/>
              </a:solidFill>
              <a:latin typeface="华文新魏" panose="02010800040101010101" charset="-122"/>
              <a:ea typeface="华文新魏" panose="02010800040101010101" charset="-122"/>
              <a:sym typeface="FZHei-B01S"/>
            </a:endParaRPr>
          </a:p>
        </p:txBody>
      </p:sp>
      <p:pic>
        <p:nvPicPr>
          <p:cNvPr id="108548" name="图片 8"/>
          <p:cNvPicPr>
            <a:picLocks noChangeAspect="1"/>
          </p:cNvPicPr>
          <p:nvPr/>
        </p:nvPicPr>
        <p:blipFill>
          <a:blip r:embed="rId2"/>
          <a:srcRect l="917" r="917"/>
          <a:stretch>
            <a:fillRect/>
          </a:stretch>
        </p:blipFill>
        <p:spPr>
          <a:xfrm>
            <a:off x="208598" y="5227320"/>
            <a:ext cx="8619649" cy="2738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: 圆角 1"/>
          <p:cNvSpPr/>
          <p:nvPr/>
        </p:nvSpPr>
        <p:spPr>
          <a:xfrm>
            <a:off x="980123" y="2741295"/>
            <a:ext cx="1539240" cy="17621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8" name="矩形: 圆角 11"/>
          <p:cNvSpPr/>
          <p:nvPr/>
        </p:nvSpPr>
        <p:spPr>
          <a:xfrm>
            <a:off x="990600" y="3117056"/>
            <a:ext cx="2100263" cy="17811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cxnSp>
        <p:nvCxnSpPr>
          <p:cNvPr id="20" name="直接箭头连接符 19"/>
          <p:cNvCxnSpPr>
            <a:stCxn id="5" idx="0"/>
          </p:cNvCxnSpPr>
          <p:nvPr/>
        </p:nvCxnSpPr>
        <p:spPr>
          <a:xfrm>
            <a:off x="1837690" y="2919889"/>
            <a:ext cx="862330" cy="230949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: 圆角 15"/>
          <p:cNvSpPr/>
          <p:nvPr/>
        </p:nvSpPr>
        <p:spPr>
          <a:xfrm>
            <a:off x="2220754" y="5240655"/>
            <a:ext cx="1017746" cy="22288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cxnSp>
        <p:nvCxnSpPr>
          <p:cNvPr id="22" name="直接箭头连接符 21"/>
          <p:cNvCxnSpPr>
            <a:endCxn id="21" idx="0"/>
          </p:cNvCxnSpPr>
          <p:nvPr/>
        </p:nvCxnSpPr>
        <p:spPr>
          <a:xfrm>
            <a:off x="2268220" y="3285331"/>
            <a:ext cx="461645" cy="195516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: 圆角 14"/>
          <p:cNvSpPr/>
          <p:nvPr/>
        </p:nvSpPr>
        <p:spPr>
          <a:xfrm>
            <a:off x="3159919" y="3111818"/>
            <a:ext cx="2003584" cy="176213"/>
          </a:xfrm>
          <a:prstGeom prst="roundRect">
            <a:avLst/>
          </a:prstGeom>
          <a:noFill/>
          <a:ln w="38100">
            <a:solidFill>
              <a:srgbClr val="000176"/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3368993" y="5243989"/>
            <a:ext cx="1058704" cy="210979"/>
          </a:xfrm>
          <a:prstGeom prst="roundRect">
            <a:avLst/>
          </a:prstGeom>
          <a:noFill/>
          <a:ln w="38100">
            <a:solidFill>
              <a:srgbClr val="000176"/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H="1">
            <a:off x="3941286" y="3285490"/>
            <a:ext cx="198755" cy="1941830"/>
          </a:xfrm>
          <a:prstGeom prst="straightConnector1">
            <a:avLst/>
          </a:prstGeom>
          <a:ln w="38100">
            <a:solidFill>
              <a:srgbClr val="00017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: 圆角 32"/>
          <p:cNvSpPr/>
          <p:nvPr/>
        </p:nvSpPr>
        <p:spPr>
          <a:xfrm>
            <a:off x="3090863" y="2729389"/>
            <a:ext cx="1700213" cy="206216"/>
          </a:xfrm>
          <a:prstGeom prst="round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4511516" y="5256848"/>
            <a:ext cx="987743" cy="218123"/>
          </a:xfrm>
          <a:prstGeom prst="round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cxnSp>
        <p:nvCxnSpPr>
          <p:cNvPr id="27" name="直接箭头连接符 26"/>
          <p:cNvCxnSpPr>
            <a:stCxn id="33" idx="2"/>
            <a:endCxn id="34" idx="0"/>
          </p:cNvCxnSpPr>
          <p:nvPr/>
        </p:nvCxnSpPr>
        <p:spPr>
          <a:xfrm>
            <a:off x="3941366" y="2935685"/>
            <a:ext cx="1064260" cy="232156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: 圆角 32"/>
          <p:cNvSpPr/>
          <p:nvPr/>
        </p:nvSpPr>
        <p:spPr>
          <a:xfrm>
            <a:off x="986314" y="2919889"/>
            <a:ext cx="1703070" cy="184785"/>
          </a:xfrm>
          <a:prstGeom prst="round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6" name="矩形: 圆角 32"/>
          <p:cNvSpPr/>
          <p:nvPr/>
        </p:nvSpPr>
        <p:spPr>
          <a:xfrm>
            <a:off x="986314" y="3306604"/>
            <a:ext cx="1416844" cy="168116"/>
          </a:xfrm>
          <a:prstGeom prst="round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cxnSp>
        <p:nvCxnSpPr>
          <p:cNvPr id="7" name="直接箭头连接符 6"/>
          <p:cNvCxnSpPr>
            <a:stCxn id="6" idx="3"/>
          </p:cNvCxnSpPr>
          <p:nvPr/>
        </p:nvCxnSpPr>
        <p:spPr>
          <a:xfrm>
            <a:off x="2402840" y="3391059"/>
            <a:ext cx="2529205" cy="1838325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2674620" y="2996089"/>
            <a:ext cx="2327434" cy="223266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 bldLvl="0" animBg="1"/>
      <p:bldP spid="21" grpId="0" bldLvl="0" animBg="1"/>
      <p:bldP spid="15" grpId="1" animBg="1"/>
      <p:bldP spid="18" grpId="1" animBg="1"/>
      <p:bldP spid="21" grpId="1" animBg="1"/>
      <p:bldP spid="23" grpId="0" bldLvl="0" animBg="1"/>
      <p:bldP spid="26" grpId="0" bldLvl="0" animBg="1"/>
      <p:bldP spid="23" grpId="1" animBg="1"/>
      <p:bldP spid="26" grpId="1" animBg="1"/>
      <p:bldP spid="5" grpId="0" bldLvl="0" animBg="1"/>
      <p:bldP spid="6" grpId="0" bldLvl="0" animBg="1"/>
      <p:bldP spid="33" grpId="0" bldLvl="0" animBg="1"/>
      <p:bldP spid="34" grpId="0" bldLvl="0" animBg="1"/>
      <p:bldP spid="5" grpId="1" animBg="1"/>
      <p:bldP spid="6" grpId="1" animBg="1"/>
      <p:bldP spid="33" grpId="1" animBg="1"/>
      <p:bldP spid="3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6369" t="25087" r="37813" b="28887"/>
          <a:stretch>
            <a:fillRect/>
          </a:stretch>
        </p:blipFill>
        <p:spPr>
          <a:xfrm>
            <a:off x="971550" y="1485265"/>
            <a:ext cx="7226935" cy="408432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692910" y="4287520"/>
            <a:ext cx="647065" cy="571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zh-CN" altLang="en-US" dirty="0"/>
          </a:p>
        </p:txBody>
      </p:sp>
      <p:sp>
        <p:nvSpPr>
          <p:cNvPr id="47107" name="内容占位符 2"/>
          <p:cNvSpPr>
            <a:spLocks noGrp="1"/>
          </p:cNvSpPr>
          <p:nvPr>
            <p:ph idx="1"/>
          </p:nvPr>
        </p:nvSpPr>
        <p:spPr>
          <a:xfrm>
            <a:off x="301625" y="1617980"/>
            <a:ext cx="8540750" cy="4194175"/>
          </a:xfrm>
        </p:spPr>
        <p:txBody>
          <a:bodyPr vert="horz" wrap="square" lIns="91440" tIns="45720" rIns="91440" bIns="45720" anchor="t" anchorCtr="0"/>
          <a:lstStyle/>
          <a:p>
            <a:pPr>
              <a:lnSpc>
                <a:spcPts val="3000"/>
              </a:lnSpc>
            </a:pPr>
            <a:r>
              <a:rPr lang="zh-CN" altLang="en-US" dirty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审核要求：</a:t>
            </a:r>
            <a:endParaRPr lang="zh-CN" altLang="en-US" dirty="0">
              <a:solidFill>
                <a:srgbClr val="0000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  <a:buNone/>
            </a:pPr>
            <a:endParaRPr lang="en-US" altLang="zh-CN" dirty="0">
              <a:solidFill>
                <a:srgbClr val="000008"/>
              </a:solidFill>
              <a:latin typeface="汉仪叶叶相思体简" charset="-122"/>
              <a:ea typeface="汉仪叶叶相思体简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限国有控股企业填报</a:t>
            </a: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中央与地方双重领导的单位，以领导为主的一方来划分隶属中央或地方</a:t>
            </a:r>
            <a:endParaRPr lang="zh-CN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5406" t="23997" r="37958" b="8539"/>
          <a:stretch>
            <a:fillRect/>
          </a:stretch>
        </p:blipFill>
        <p:spPr>
          <a:xfrm>
            <a:off x="971550" y="549275"/>
            <a:ext cx="7172325" cy="583628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6369" t="25087" r="37813" b="28887"/>
          <a:stretch>
            <a:fillRect/>
          </a:stretch>
        </p:blipFill>
        <p:spPr>
          <a:xfrm>
            <a:off x="971550" y="1485265"/>
            <a:ext cx="7226935" cy="408432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692910" y="4502785"/>
            <a:ext cx="1078865" cy="63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zh-CN" altLang="en-US" dirty="0"/>
          </a:p>
        </p:txBody>
      </p:sp>
      <p:sp>
        <p:nvSpPr>
          <p:cNvPr id="47107" name="内容占位符 2"/>
          <p:cNvSpPr>
            <a:spLocks noGrp="1"/>
          </p:cNvSpPr>
          <p:nvPr>
            <p:ph idx="1"/>
          </p:nvPr>
        </p:nvSpPr>
        <p:spPr>
          <a:xfrm>
            <a:off x="301625" y="1617980"/>
            <a:ext cx="8540750" cy="4194175"/>
          </a:xfrm>
        </p:spPr>
        <p:txBody>
          <a:bodyPr vert="horz" wrap="square" lIns="91440" tIns="45720" rIns="91440" bIns="45720" anchor="t" anchorCtr="0"/>
          <a:lstStyle/>
          <a:p>
            <a:pPr>
              <a:lnSpc>
                <a:spcPts val="3000"/>
              </a:lnSpc>
            </a:pPr>
            <a:r>
              <a:rPr lang="zh-CN" altLang="en-US" dirty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审核要求：</a:t>
            </a:r>
            <a:endParaRPr lang="zh-CN" altLang="en-US" dirty="0">
              <a:solidFill>
                <a:srgbClr val="0000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  <a:buNone/>
            </a:pPr>
            <a:endParaRPr lang="en-US" altLang="zh-CN" dirty="0">
              <a:solidFill>
                <a:srgbClr val="000008"/>
              </a:solidFill>
              <a:latin typeface="汉仪叶叶相思体简" charset="-122"/>
              <a:ea typeface="汉仪叶叶相思体简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按照单位实际情况进行填写</a:t>
            </a:r>
            <a:endParaRPr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仅限法人单位填写</a:t>
            </a:r>
            <a:endParaRPr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尽量不选择“其他”，如选，需重点核实</a:t>
            </a:r>
            <a:endParaRPr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sym typeface="FZHei-B01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6369" t="25087" r="37813" b="28887"/>
          <a:stretch>
            <a:fillRect/>
          </a:stretch>
        </p:blipFill>
        <p:spPr>
          <a:xfrm>
            <a:off x="971550" y="1485265"/>
            <a:ext cx="7226935" cy="408432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764030" y="4797425"/>
            <a:ext cx="151193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6369" t="25087" r="37813" b="28887"/>
          <a:stretch>
            <a:fillRect/>
          </a:stretch>
        </p:blipFill>
        <p:spPr>
          <a:xfrm>
            <a:off x="971550" y="1485265"/>
            <a:ext cx="7226935" cy="4084320"/>
          </a:xfrm>
          <a:prstGeom prst="rect">
            <a:avLst/>
          </a:prstGeom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3780472" y="3140604"/>
            <a:ext cx="5221288" cy="1797050"/>
          </a:xfrm>
          <a:prstGeom prst="wedgeRoundRectCallout">
            <a:avLst>
              <a:gd name="adj1" fmla="val -42859"/>
              <a:gd name="adj2" fmla="val 64725"/>
              <a:gd name="adj3" fmla="val 16667"/>
            </a:avLst>
          </a:prstGeom>
          <a:solidFill>
            <a:schemeClr val="accent1"/>
          </a:solidFill>
          <a:ln w="25400" algn="ctr">
            <a:solidFill>
              <a:schemeClr val="accent6">
                <a:lumMod val="60000"/>
                <a:lumOff val="40000"/>
              </a:schemeClr>
            </a:solidFill>
            <a:miter lim="800000"/>
          </a:ln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1.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中央管理；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仿宋_GB2312" panose="02010609030101010101" pitchFamily="49" charset="-122"/>
              <a:ea typeface="仿宋_GB2312" panose="0201060903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国务院批准的国家试点；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仿宋_GB2312" panose="02010609030101010101" pitchFamily="49" charset="-122"/>
              <a:ea typeface="仿宋_GB2312" panose="0201060903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由国务院主管部门批准；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仿宋_GB2312" panose="02010609030101010101" pitchFamily="49" charset="-122"/>
              <a:ea typeface="仿宋_GB2312" panose="0201060903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4.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市政府批准；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仿宋_GB2312" panose="02010609030101010101" pitchFamily="49" charset="-122"/>
              <a:ea typeface="仿宋_GB2312" panose="0201060903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5.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母公司注册资本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5000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万以上，且至少拥有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家子公司，注册资本总和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亿以上。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仿宋_GB2312" panose="02010609030101010101" pitchFamily="49" charset="-122"/>
              <a:ea typeface="仿宋_GB2312" panose="0201060903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5" name="文本框 3"/>
          <p:cNvSpPr txBox="1">
            <a:spLocks noChangeArrowheads="1"/>
          </p:cNvSpPr>
          <p:nvPr/>
        </p:nvSpPr>
        <p:spPr bwMode="auto">
          <a:xfrm>
            <a:off x="429260" y="2594451"/>
            <a:ext cx="8285321" cy="4756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ts val="3000"/>
              </a:lnSpc>
            </a:pPr>
            <a:r>
              <a:rPr lang="zh-CN" altLang="en-US" sz="2400" dirty="0" smtClean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填报主体：</a:t>
            </a:r>
            <a:r>
              <a:rPr lang="zh-CN" altLang="zh-CN" sz="2400" u="sng" dirty="0" smtClean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所有单位均填写本项。</a:t>
            </a:r>
            <a:endParaRPr lang="zh-CN" altLang="zh-CN" sz="2400" u="sng" dirty="0" smtClean="0">
              <a:solidFill>
                <a:srgbClr val="0000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818039"/>
            <a:ext cx="2631281" cy="41402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p>
            <a:pPr algn="ctr"/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单位</a:t>
            </a:r>
            <a:r>
              <a:rPr 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组织结构情况</a:t>
            </a:r>
            <a:endParaRPr lang="zh-CN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321628" y="3369151"/>
            <a:ext cx="8820626" cy="2491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本法人单位是否有下属产业活动单位（分支机构、派出机构、分公司、分部、分厂、分店等）</a:t>
            </a:r>
            <a:r>
              <a:rPr lang="en-US" altLang="zh-CN" sz="2400" dirty="0" smtClean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FZHei-B01S"/>
              </a:rPr>
              <a:t> </a:t>
            </a:r>
            <a:endParaRPr lang="en-US" altLang="zh-CN" sz="2400" dirty="0" smtClean="0">
              <a:solidFill>
                <a:srgbClr val="000008"/>
              </a:solidFill>
              <a:latin typeface="黑体" panose="02010609060101010101" pitchFamily="49" charset="-122"/>
              <a:ea typeface="黑体" panose="02010609060101010101" pitchFamily="49" charset="-122"/>
              <a:sym typeface="FZHei-B01S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FZHei-B01S"/>
              </a:rPr>
              <a:t>如果选择</a:t>
            </a:r>
            <a:r>
              <a:rPr lang="en-US" altLang="zh-CN" sz="2400" dirty="0" smtClean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FZHei-B01S"/>
              </a:rPr>
              <a:t>“</a:t>
            </a:r>
            <a:r>
              <a:rPr lang="zh-CN" altLang="en-US" sz="2400" dirty="0" smtClean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FZHei-B01S"/>
              </a:rPr>
              <a:t>是</a:t>
            </a:r>
            <a:r>
              <a:rPr lang="en-US" altLang="zh-CN" sz="2400" dirty="0" smtClean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FZHei-B01S"/>
              </a:rPr>
              <a:t>”</a:t>
            </a:r>
            <a:r>
              <a:rPr lang="zh-CN" altLang="zh-CN" sz="2400" dirty="0" smtClean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FZHei-B01S"/>
              </a:rPr>
              <a:t>，则必须有一张</a:t>
            </a:r>
            <a:r>
              <a:rPr lang="en-US" sz="2400" dirty="0" smtClean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FZHei-B01S"/>
              </a:rPr>
              <a:t>108</a:t>
            </a:r>
            <a:r>
              <a:rPr lang="zh-CN" altLang="zh-CN" sz="2400" dirty="0" smtClean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FZHei-B01S"/>
              </a:rPr>
              <a:t>表存在，并填写</a:t>
            </a:r>
            <a:r>
              <a:rPr lang="zh-CN" altLang="en-US" sz="2400" dirty="0" smtClean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FZHei-B01S"/>
              </a:rPr>
              <a:t>产业活动</a:t>
            </a:r>
            <a:r>
              <a:rPr lang="zh-CN" altLang="zh-CN" sz="2400" dirty="0" smtClean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FZHei-B01S"/>
              </a:rPr>
              <a:t>单位的相应记录。</a:t>
            </a:r>
            <a:endParaRPr lang="zh-CN" altLang="zh-CN" sz="2400" dirty="0" smtClean="0">
              <a:solidFill>
                <a:srgbClr val="000008"/>
              </a:solidFill>
              <a:latin typeface="黑体" panose="02010609060101010101" pitchFamily="49" charset="-122"/>
              <a:ea typeface="黑体" panose="02010609060101010101" pitchFamily="49" charset="-122"/>
              <a:sym typeface="FZHei-B01S"/>
            </a:endParaRPr>
          </a:p>
        </p:txBody>
      </p:sp>
      <p:pic>
        <p:nvPicPr>
          <p:cNvPr id="3" name="图片 2" descr="截图-2023年8月15日 16时6分38秒"/>
          <p:cNvPicPr>
            <a:picLocks noChangeAspect="1"/>
          </p:cNvPicPr>
          <p:nvPr/>
        </p:nvPicPr>
        <p:blipFill>
          <a:blip r:embed="rId1"/>
          <a:srcRect t="80325"/>
          <a:stretch>
            <a:fillRect/>
          </a:stretch>
        </p:blipFill>
        <p:spPr>
          <a:xfrm>
            <a:off x="571500" y="1487011"/>
            <a:ext cx="6427470" cy="8829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28662" y="2071678"/>
            <a:ext cx="7215238" cy="17532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企业组织结构调查表</a:t>
            </a:r>
            <a:endParaRPr kumimoji="0" lang="zh-CN" altLang="en-US" sz="5400" b="0" i="0" u="none" strike="noStrike" kern="1200" cap="none" spc="0" normalizeH="0" baseline="0" noProof="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lgerian" panose="04020705040A02060702" pitchFamily="82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5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lgerian" panose="04020705040A02060702" pitchFamily="82" charset="0"/>
                <a:ea typeface="宋体" panose="02010600030101010101" pitchFamily="2" charset="-122"/>
                <a:cs typeface="+mn-cs"/>
              </a:rPr>
              <a:t>108</a:t>
            </a:r>
            <a:r>
              <a:rPr kumimoji="0" lang="zh-CN" altLang="en-US" sz="5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lgerian" panose="04020705040A02060702" pitchFamily="82" charset="0"/>
                <a:ea typeface="宋体" panose="02010600030101010101" pitchFamily="2" charset="-122"/>
                <a:cs typeface="+mn-cs"/>
              </a:rPr>
              <a:t>表）</a:t>
            </a:r>
            <a:endParaRPr kumimoji="0" lang="zh-CN" altLang="en-US" sz="5400" b="0" i="0" u="none" strike="noStrike" kern="1200" cap="none" spc="0" normalizeH="0" baseline="0" noProof="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lgerian" panose="04020705040A02060702" pitchFamily="82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/>
          <p:cNvPicPr>
            <a:picLocks noChangeAspect="1"/>
          </p:cNvPicPr>
          <p:nvPr>
            <p:ph/>
          </p:nvPr>
        </p:nvPicPr>
        <p:blipFill>
          <a:blip r:embed="rId1"/>
          <a:srcRect l="15784" t="27323" r="38796" b="10562"/>
          <a:stretch>
            <a:fillRect/>
          </a:stretch>
        </p:blipFill>
        <p:spPr>
          <a:xfrm>
            <a:off x="899795" y="836930"/>
            <a:ext cx="7158355" cy="5506085"/>
          </a:xfrm>
          <a:prstGeom prst="rect">
            <a:avLst/>
          </a:prstGeom>
        </p:spPr>
      </p:pic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571750" y="3357245"/>
            <a:ext cx="5052060" cy="1133475"/>
          </a:xfrm>
          <a:prstGeom prst="flowChartAlternateProcess">
            <a:avLst/>
          </a:prstGeom>
          <a:solidFill>
            <a:schemeClr val="accent1"/>
          </a:solidFill>
          <a:ln w="25400" algn="ctr">
            <a:solidFill>
              <a:schemeClr val="accent6">
                <a:lumMod val="60000"/>
                <a:lumOff val="40000"/>
              </a:schemeClr>
            </a:solidFill>
            <a:miter lim="800000"/>
          </a:ln>
        </p:spPr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多产法人填报，京内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+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京外，不含境外（港澳台地区）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仿宋_GB2312" panose="02010609030101010101" pitchFamily="49" charset="-122"/>
              <a:ea typeface="仿宋_GB2312" panose="0201060903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pitchFamily="49" charset="-122"/>
                <a:ea typeface="仿宋_GB2312" panose="02010609030101010101" pitchFamily="49" charset="-122"/>
                <a:cs typeface="+mn-cs"/>
              </a:rPr>
              <a:t>不含视同法人单位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仿宋_GB2312" panose="02010609030101010101" pitchFamily="49" charset="-122"/>
              <a:ea typeface="仿宋_GB2312" panose="0201060903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zh-CN" altLang="en-US" dirty="0"/>
          </a:p>
        </p:txBody>
      </p:sp>
      <p:sp>
        <p:nvSpPr>
          <p:cNvPr id="47107" name="内容占位符 2"/>
          <p:cNvSpPr>
            <a:spLocks noGrp="1"/>
          </p:cNvSpPr>
          <p:nvPr>
            <p:ph idx="1"/>
          </p:nvPr>
        </p:nvSpPr>
        <p:spPr>
          <a:xfrm>
            <a:off x="301625" y="1617980"/>
            <a:ext cx="8540750" cy="4194175"/>
          </a:xfrm>
        </p:spPr>
        <p:txBody>
          <a:bodyPr vert="horz" wrap="square" lIns="91440" tIns="45720" rIns="91440" bIns="45720" anchor="t" anchorCtr="0"/>
          <a:lstStyle/>
          <a:p>
            <a:pPr>
              <a:lnSpc>
                <a:spcPts val="3000"/>
              </a:lnSpc>
            </a:pPr>
            <a:r>
              <a:rPr lang="zh-CN" altLang="en-US" dirty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审核要求：</a:t>
            </a:r>
            <a:endParaRPr lang="zh-CN" altLang="en-US" dirty="0">
              <a:solidFill>
                <a:srgbClr val="0000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  <a:buNone/>
            </a:pPr>
            <a:endParaRPr lang="en-US" altLang="zh-CN" dirty="0">
              <a:solidFill>
                <a:srgbClr val="000008"/>
              </a:solidFill>
              <a:latin typeface="汉仪叶叶相思体简" charset="-122"/>
              <a:ea typeface="汉仪叶叶相思体简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FZHei-B01S"/>
              </a:rPr>
              <a:t>★</a:t>
            </a:r>
            <a:r>
              <a:rPr lang="zh-CN" alt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FZHei-B01S"/>
              </a:rPr>
              <a:t>有且只有一个本部，单位名称</a:t>
            </a:r>
            <a:r>
              <a:rPr lang="en-US" altLang="zh-CN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FZHei-B01S"/>
              </a:rPr>
              <a:t>+“</a:t>
            </a:r>
            <a:r>
              <a:rPr lang="zh-CN" alt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FZHei-B01S"/>
              </a:rPr>
              <a:t>（本部）</a:t>
            </a:r>
            <a:r>
              <a:rPr lang="en-US" altLang="zh-CN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FZHei-B01S"/>
              </a:rPr>
              <a:t>”</a:t>
            </a:r>
            <a:endParaRPr lang="en-US" altLang="zh-CN" sz="24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华文新魏" panose="02010800040101010101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FZHei-B01S"/>
              </a:rPr>
              <a:t>★</a:t>
            </a:r>
            <a:r>
              <a:rPr lang="zh-CN" alt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FZHei-B01S"/>
              </a:rPr>
              <a:t>地址信息规范性，</a:t>
            </a:r>
            <a:r>
              <a:rPr lang="zh-CN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FZHei-B01S"/>
              </a:rPr>
              <a:t>区划代码完整性</a:t>
            </a:r>
            <a:endParaRPr lang="zh-CN" sz="24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华文新魏" panose="02010800040101010101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FZHei-B01S"/>
              </a:rPr>
              <a:t>★</a:t>
            </a:r>
            <a:r>
              <a:rPr 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+mn-ea"/>
              </a:rPr>
              <a:t>单位类型在市监</a:t>
            </a:r>
            <a:r>
              <a:rPr lang="zh-CN" alt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+mn-ea"/>
              </a:rPr>
              <a:t>登记</a:t>
            </a:r>
            <a:r>
              <a:rPr 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+mn-ea"/>
              </a:rPr>
              <a:t>信息中属于</a:t>
            </a:r>
            <a:r>
              <a:rPr lang="zh-CN" alt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+mn-ea"/>
              </a:rPr>
              <a:t>产业活动单位</a:t>
            </a:r>
            <a:endParaRPr lang="en-US" altLang="zh-CN" sz="24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华文新魏" panose="02010800040101010101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FZHei-B01S"/>
              </a:rPr>
              <a:t>★</a:t>
            </a:r>
            <a:r>
              <a:rPr 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+mn-ea"/>
              </a:rPr>
              <a:t>主要针对2024年年报法人下属产业活动单位较2023年年报减少较多</a:t>
            </a:r>
            <a:r>
              <a:rPr lang="zh-CN" alt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+mn-ea"/>
              </a:rPr>
              <a:t>的</a:t>
            </a:r>
            <a:r>
              <a:rPr lang="en-US" sz="24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华文新魏" panose="02010800040101010101" charset="-122"/>
                <a:sym typeface="+mn-ea"/>
              </a:rPr>
              <a:t>情况进行审核</a:t>
            </a:r>
            <a:endParaRPr kumimoji="0" lang="zh-CN" altLang="en-US" sz="2400" b="0" i="0" u="none" strike="noStrike" kern="1200" cap="none" spc="0" normalizeH="0" baseline="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华文新魏" panose="02010800040101010101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400" dirty="0">
              <a:solidFill>
                <a:srgbClr val="000008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   </a:t>
            </a:r>
            <a:endParaRPr lang="en-US" altLang="zh-CN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sym typeface="FZHei-B01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0113" y="2713038"/>
            <a:ext cx="7343775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zh-CN" altLang="zh-CN" sz="2400" dirty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成立时间  </a:t>
            </a:r>
            <a:r>
              <a:rPr lang="zh-CN" altLang="zh-CN" sz="2400" dirty="0">
                <a:solidFill>
                  <a:srgbClr val="00000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指单位经审批登记部门批准成立或登记注册成立的具体年月。存在延续性的单位填写最早的成立时间。所有单位均填写本项。</a:t>
            </a:r>
            <a:endParaRPr lang="zh-CN" altLang="en-US" sz="2400" dirty="0">
              <a:solidFill>
                <a:srgbClr val="000008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478" y="4388485"/>
            <a:ext cx="734377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zh-CN" altLang="zh-CN" sz="2400" dirty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开业时间 </a:t>
            </a:r>
            <a:r>
              <a:rPr lang="en-US" altLang="zh-CN" sz="2400" dirty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400" dirty="0">
                <a:solidFill>
                  <a:srgbClr val="00000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指企业在市场监管部门登记注册，经过一系列筹建工作后，正式开始投入运营的具体年月。除筹建企业外，所有</a:t>
            </a:r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企业</a:t>
            </a:r>
            <a:r>
              <a:rPr lang="zh-CN" altLang="zh-CN" sz="2400" dirty="0">
                <a:solidFill>
                  <a:srgbClr val="00000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均填写本项。</a:t>
            </a:r>
            <a:endParaRPr lang="zh-CN" altLang="en-US" sz="2400" dirty="0">
              <a:solidFill>
                <a:srgbClr val="000008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0113" y="1408113"/>
            <a:ext cx="7343775" cy="829945"/>
          </a:xfrm>
          <a:prstGeom prst="rect">
            <a:avLst/>
          </a:prstGeom>
        </p:spPr>
        <p:txBody>
          <a:bodyPr>
            <a:spAutoFit/>
          </a:bodyPr>
          <a:p>
            <a:pPr>
              <a:buNone/>
            </a:pPr>
            <a:r>
              <a:rPr lang="zh-CN" altLang="zh-CN" sz="2400" dirty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法定代表人  </a:t>
            </a:r>
            <a:r>
              <a:rPr lang="zh-CN" altLang="zh-CN" sz="2400" dirty="0">
                <a:solidFill>
                  <a:srgbClr val="00000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根据营业执照、登记证书填写。只填写人名，不填写职务、职称、称号等。</a:t>
            </a:r>
            <a:endParaRPr lang="zh-CN" altLang="zh-CN" sz="2400" dirty="0">
              <a:solidFill>
                <a:srgbClr val="000008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zh-CN" altLang="en-US" dirty="0"/>
          </a:p>
        </p:txBody>
      </p:sp>
      <p:sp>
        <p:nvSpPr>
          <p:cNvPr id="47107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pPr>
              <a:lnSpc>
                <a:spcPts val="3000"/>
              </a:lnSpc>
            </a:pPr>
            <a:r>
              <a:rPr lang="zh-CN" altLang="en-US" dirty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审核要求：</a:t>
            </a:r>
            <a:endParaRPr lang="zh-CN" altLang="en-US" dirty="0">
              <a:solidFill>
                <a:srgbClr val="0000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  <a:buNone/>
            </a:pPr>
            <a:endParaRPr lang="en-US" altLang="zh-CN" dirty="0">
              <a:solidFill>
                <a:srgbClr val="000008"/>
              </a:solidFill>
              <a:latin typeface="汉仪叶叶相思体简" charset="-122"/>
              <a:ea typeface="汉仪叶叶相思体简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成立时间与市监登记信息一致</a:t>
            </a: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开业时间应晚于或等于成立时间</a:t>
            </a: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5406" t="23997" r="37958" b="8539"/>
          <a:stretch>
            <a:fillRect/>
          </a:stretch>
        </p:blipFill>
        <p:spPr>
          <a:xfrm>
            <a:off x="971550" y="549275"/>
            <a:ext cx="7172325" cy="583628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1979930" y="3282950"/>
            <a:ext cx="575945" cy="25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zh-CN" altLang="en-US" dirty="0"/>
          </a:p>
        </p:txBody>
      </p:sp>
      <p:sp>
        <p:nvSpPr>
          <p:cNvPr id="47107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pPr>
              <a:lnSpc>
                <a:spcPts val="3000"/>
              </a:lnSpc>
            </a:pPr>
            <a:r>
              <a:rPr lang="zh-CN" altLang="en-US" dirty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审核要求：</a:t>
            </a:r>
            <a:endParaRPr lang="zh-CN" altLang="en-US" dirty="0">
              <a:solidFill>
                <a:srgbClr val="0000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  <a:buNone/>
            </a:pPr>
            <a:endParaRPr lang="en-US" altLang="zh-CN" dirty="0">
              <a:solidFill>
                <a:srgbClr val="000008"/>
              </a:solidFill>
              <a:latin typeface="汉仪叶叶相思体简" charset="-122"/>
              <a:ea typeface="汉仪叶叶相思体简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固定电话和移动电话不得同时为空</a:t>
            </a: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填写了固定电话，必须填写长途区号，且长途区号应该为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010</a:t>
            </a: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5406" t="23997" r="37958" b="8539"/>
          <a:stretch>
            <a:fillRect/>
          </a:stretch>
        </p:blipFill>
        <p:spPr>
          <a:xfrm>
            <a:off x="971550" y="549275"/>
            <a:ext cx="7172325" cy="583628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1979930" y="3928745"/>
            <a:ext cx="1584325" cy="444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zh-CN" altLang="en-US" dirty="0"/>
          </a:p>
        </p:txBody>
      </p:sp>
      <p:sp>
        <p:nvSpPr>
          <p:cNvPr id="47107" name="内容占位符 2"/>
          <p:cNvSpPr>
            <a:spLocks noGrp="1"/>
          </p:cNvSpPr>
          <p:nvPr>
            <p:ph idx="1"/>
          </p:nvPr>
        </p:nvSpPr>
        <p:spPr>
          <a:xfrm>
            <a:off x="301625" y="1617980"/>
            <a:ext cx="8540750" cy="4194175"/>
          </a:xfrm>
        </p:spPr>
        <p:txBody>
          <a:bodyPr vert="horz" wrap="square" lIns="91440" tIns="45720" rIns="91440" bIns="45720" anchor="t" anchorCtr="0"/>
          <a:lstStyle/>
          <a:p>
            <a:pPr>
              <a:lnSpc>
                <a:spcPts val="3000"/>
              </a:lnSpc>
            </a:pPr>
            <a:r>
              <a:rPr lang="zh-CN" altLang="en-US" dirty="0">
                <a:solidFill>
                  <a:srgbClr val="00000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审核要求：</a:t>
            </a:r>
            <a:endParaRPr lang="zh-CN" altLang="en-US" dirty="0">
              <a:solidFill>
                <a:srgbClr val="0000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  <a:buNone/>
            </a:pPr>
            <a:endParaRPr lang="en-US" altLang="zh-CN" dirty="0">
              <a:solidFill>
                <a:srgbClr val="000008"/>
              </a:solidFill>
              <a:latin typeface="汉仪叶叶相思体简" charset="-122"/>
              <a:ea typeface="汉仪叶叶相思体简" charset="-122"/>
              <a:sym typeface="FZHei-B01S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所在地区划及详细地址必须在北京；</a:t>
            </a: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按照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北京市</a:t>
            </a:r>
            <a:r>
              <a:rPr lang="en-US" altLang="zh-CN" sz="2800" b="1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**</a:t>
            </a:r>
            <a:r>
              <a:rPr lang="zh-CN" altLang="en-US" sz="2800" b="1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区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**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大街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**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号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**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层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***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室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”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的格式规范填写具体、完整的详细地址；</a:t>
            </a: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FZHei-B01S"/>
              </a:rPr>
              <a:t>★</a:t>
            </a:r>
            <a:r>
              <a:rPr lang="en-US" altLang="zh-CN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有多个从事业务活动地点的，填写起核心或领导作用的地点</a:t>
            </a:r>
            <a:r>
              <a:rPr lang="zh-CN" altLang="en-US" sz="2800" dirty="0">
                <a:solidFill>
                  <a:srgbClr val="000008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。</a:t>
            </a:r>
            <a:r>
              <a:rPr lang="en-US" altLang="zh-CN" sz="2800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 </a:t>
            </a: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2800" dirty="0">
              <a:solidFill>
                <a:srgbClr val="000008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0800">
          <a:solidFill>
            <a:srgbClr val="FF0000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1883</Words>
  <Application>WPS 演示</Application>
  <PresentationFormat>全屏显示(4:3)</PresentationFormat>
  <Paragraphs>167</Paragraphs>
  <Slides>37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64" baseType="lpstr">
      <vt:lpstr>Arial</vt:lpstr>
      <vt:lpstr>宋体</vt:lpstr>
      <vt:lpstr>Wingdings</vt:lpstr>
      <vt:lpstr>楷体_GB2312</vt:lpstr>
      <vt:lpstr>微软雅黑</vt:lpstr>
      <vt:lpstr>黑体</vt:lpstr>
      <vt:lpstr>仿宋</vt:lpstr>
      <vt:lpstr>汉仪叶叶相思体简</vt:lpstr>
      <vt:lpstr>FZHei-B01S</vt:lpstr>
      <vt:lpstr>仿宋_GB2312</vt:lpstr>
      <vt:lpstr>Arial Unicode MS</vt:lpstr>
      <vt:lpstr>华文新魏</vt:lpstr>
      <vt:lpstr>Calibri</vt:lpstr>
      <vt:lpstr>Times New Roman</vt:lpstr>
      <vt:lpstr>方正黑体简体</vt:lpstr>
      <vt:lpstr>Castellar</vt:lpstr>
      <vt:lpstr>Wingdings 2</vt:lpstr>
      <vt:lpstr>楷体</vt:lpstr>
      <vt:lpstr>Wingdings</vt:lpstr>
      <vt:lpstr>隶书</vt:lpstr>
      <vt:lpstr>Algerian</vt:lpstr>
      <vt:lpstr>Segoe Print</vt:lpstr>
      <vt:lpstr>Gabriola</vt:lpstr>
      <vt:lpstr>方正小标宋简体</vt:lpstr>
      <vt:lpstr>华文仿宋</vt:lpstr>
      <vt:lpstr>华文中宋</vt:lpstr>
      <vt:lpstr>诗情画意</vt:lpstr>
      <vt:lpstr>统计单位基本情况 统计报表制度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Founder PC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北京统计数据挖掘系统的使用</dc:title>
  <dc:creator>冯辰</dc:creator>
  <cp:lastModifiedBy>Administrator</cp:lastModifiedBy>
  <cp:revision>475</cp:revision>
  <dcterms:created xsi:type="dcterms:W3CDTF">2015-06-03T01:36:00Z</dcterms:created>
  <dcterms:modified xsi:type="dcterms:W3CDTF">2024-12-20T09:19:22Z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71A88D4F364845C5837F1D11E1C9A950</vt:lpwstr>
  </property>
  <property fmtid="{D5CDD505-2E9C-101B-9397-08002B2CF9AE}" pid="3" name="KSOProductBuildVer">
    <vt:lpwstr>2052-10.8.0.6308</vt:lpwstr>
  </property>
</Properties>
</file>