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5" r:id="rId4"/>
    <p:sldMasterId id="2147483687" r:id="rId5"/>
    <p:sldMasterId id="2147483700" r:id="rId6"/>
    <p:sldMasterId id="2147483712" r:id="rId7"/>
    <p:sldMasterId id="2147483724" r:id="rId8"/>
    <p:sldMasterId id="2147483737" r:id="rId9"/>
    <p:sldMasterId id="2147483750" r:id="rId10"/>
    <p:sldMasterId id="2147483763" r:id="rId11"/>
    <p:sldMasterId id="2147483776" r:id="rId12"/>
    <p:sldMasterId id="2147483788" r:id="rId13"/>
    <p:sldMasterId id="2147483801" r:id="rId14"/>
    <p:sldMasterId id="2147483815" r:id="rId15"/>
    <p:sldMasterId id="2147483829" r:id="rId16"/>
    <p:sldMasterId id="2147483843" r:id="rId17"/>
    <p:sldMasterId id="2147483857" r:id="rId18"/>
    <p:sldMasterId id="2147483871" r:id="rId19"/>
    <p:sldMasterId id="2147483885" r:id="rId20"/>
    <p:sldMasterId id="2147483899" r:id="rId21"/>
    <p:sldMasterId id="2147483913" r:id="rId22"/>
    <p:sldMasterId id="2147483927" r:id="rId23"/>
    <p:sldMasterId id="2147483941" r:id="rId24"/>
    <p:sldMasterId id="2147483955" r:id="rId25"/>
  </p:sldMasterIdLst>
  <p:notesMasterIdLst>
    <p:notesMasterId r:id="rId30"/>
  </p:notesMasterIdLst>
  <p:handoutMasterIdLst>
    <p:handoutMasterId r:id="rId111"/>
  </p:handoutMasterIdLst>
  <p:sldIdLst>
    <p:sldId id="256" r:id="rId26"/>
    <p:sldId id="694" r:id="rId27"/>
    <p:sldId id="788" r:id="rId28"/>
    <p:sldId id="1381" r:id="rId29"/>
    <p:sldId id="1382" r:id="rId31"/>
    <p:sldId id="751" r:id="rId32"/>
    <p:sldId id="1702" r:id="rId33"/>
    <p:sldId id="1701" r:id="rId34"/>
    <p:sldId id="1703" r:id="rId35"/>
    <p:sldId id="1704" r:id="rId36"/>
    <p:sldId id="1034" r:id="rId37"/>
    <p:sldId id="1035" r:id="rId38"/>
    <p:sldId id="1040" r:id="rId39"/>
    <p:sldId id="1706" r:id="rId40"/>
    <p:sldId id="1036" r:id="rId41"/>
    <p:sldId id="1039" r:id="rId42"/>
    <p:sldId id="1041" r:id="rId43"/>
    <p:sldId id="1042" r:id="rId44"/>
    <p:sldId id="1043" r:id="rId45"/>
    <p:sldId id="1045" r:id="rId46"/>
    <p:sldId id="1159" r:id="rId47"/>
    <p:sldId id="1160" r:id="rId48"/>
    <p:sldId id="1046" r:id="rId49"/>
    <p:sldId id="1047" r:id="rId50"/>
    <p:sldId id="1048" r:id="rId51"/>
    <p:sldId id="1049" r:id="rId52"/>
    <p:sldId id="1050" r:id="rId53"/>
    <p:sldId id="1051" r:id="rId54"/>
    <p:sldId id="1052" r:id="rId55"/>
    <p:sldId id="1786" r:id="rId56"/>
    <p:sldId id="1787" r:id="rId57"/>
    <p:sldId id="1788" r:id="rId58"/>
    <p:sldId id="1053" r:id="rId59"/>
    <p:sldId id="1054" r:id="rId60"/>
    <p:sldId id="1055" r:id="rId61"/>
    <p:sldId id="1058" r:id="rId62"/>
    <p:sldId id="1789" r:id="rId63"/>
    <p:sldId id="1785" r:id="rId64"/>
    <p:sldId id="1060" r:id="rId65"/>
    <p:sldId id="1061" r:id="rId66"/>
    <p:sldId id="1062" r:id="rId67"/>
    <p:sldId id="1790" r:id="rId68"/>
    <p:sldId id="1791" r:id="rId69"/>
    <p:sldId id="1074" r:id="rId70"/>
    <p:sldId id="1067" r:id="rId71"/>
    <p:sldId id="1070" r:id="rId72"/>
    <p:sldId id="1792" r:id="rId73"/>
    <p:sldId id="1071" r:id="rId74"/>
    <p:sldId id="1072" r:id="rId75"/>
    <p:sldId id="1073" r:id="rId76"/>
    <p:sldId id="1076" r:id="rId77"/>
    <p:sldId id="1075" r:id="rId78"/>
    <p:sldId id="1077" r:id="rId79"/>
    <p:sldId id="1078" r:id="rId80"/>
    <p:sldId id="1079" r:id="rId81"/>
    <p:sldId id="1081" r:id="rId82"/>
    <p:sldId id="1080" r:id="rId83"/>
    <p:sldId id="1089" r:id="rId84"/>
    <p:sldId id="1090" r:id="rId85"/>
    <p:sldId id="1853" r:id="rId86"/>
    <p:sldId id="1386" r:id="rId87"/>
    <p:sldId id="1850" r:id="rId88"/>
    <p:sldId id="1851" r:id="rId89"/>
    <p:sldId id="1852" r:id="rId90"/>
    <p:sldId id="1854" r:id="rId91"/>
    <p:sldId id="1855" r:id="rId92"/>
    <p:sldId id="1856" r:id="rId93"/>
    <p:sldId id="1859" r:id="rId94"/>
    <p:sldId id="1097" r:id="rId95"/>
    <p:sldId id="1098" r:id="rId96"/>
    <p:sldId id="1099" r:id="rId97"/>
    <p:sldId id="1100" r:id="rId98"/>
    <p:sldId id="1102" r:id="rId99"/>
    <p:sldId id="1103" r:id="rId100"/>
    <p:sldId id="1105" r:id="rId101"/>
    <p:sldId id="1860" r:id="rId102"/>
    <p:sldId id="1861" r:id="rId103"/>
    <p:sldId id="1106" r:id="rId104"/>
    <p:sldId id="1109" r:id="rId105"/>
    <p:sldId id="1866" r:id="rId106"/>
    <p:sldId id="1868" r:id="rId107"/>
    <p:sldId id="1864" r:id="rId108"/>
    <p:sldId id="1865" r:id="rId109"/>
    <p:sldId id="1101" r:id="rId110"/>
  </p:sldIdLst>
  <p:sldSz cx="12192000" cy="6858000"/>
  <p:notesSz cx="9144000" cy="6858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叶 丁" initials="叶" lastIdx="2" clrIdx="0"/>
  <p:cmAuthor id="2" name="ppp" initials="p" lastIdx="1" clrIdx="1"/>
  <p:cmAuthor id="7" name="we li" initials="wl" lastIdx="1" clrIdx="5"/>
  <p:cmAuthor id="8" name="XIAO XINWEN" initials="XX" lastIdx="11" clrIdx="7"/>
  <p:cmAuthor id="3" name="lenovo" initials="l" lastIdx="6" clrIdx="2"/>
  <p:cmAuthor id="4" name="Lan, Jian" initials="L" lastIdx="1" clrIdx="2"/>
  <p:cmAuthor id="5" name="李 韬" initials="李" lastIdx="2" clrIdx="3"/>
  <p:cmAuthor id="6" name="35188" initials="3" lastIdx="1" clrIdx="4"/>
  <p:cmAuthor id="0" name="张梦临(办公室文秘核稿)"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12B2EB"/>
    <a:srgbClr val="707A9F"/>
    <a:srgbClr val="4B649F"/>
    <a:srgbClr val="557199"/>
    <a:srgbClr val="C00000"/>
    <a:srgbClr val="004DA5"/>
    <a:srgbClr val="A2DEF9"/>
    <a:srgbClr val="7DB1CD"/>
    <a:srgbClr val="CC3300"/>
    <a:srgbClr val="E7E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75"/>
    <p:restoredTop sz="97968"/>
  </p:normalViewPr>
  <p:slideViewPr>
    <p:cSldViewPr snapToGrid="0" showGuides="1">
      <p:cViewPr varScale="1">
        <p:scale>
          <a:sx n="74" d="100"/>
          <a:sy n="74" d="100"/>
        </p:scale>
        <p:origin x="-240" y="-90"/>
      </p:cViewPr>
      <p:guideLst>
        <p:guide orient="horz" pos="1888"/>
        <p:guide pos="2863"/>
      </p:guideLst>
    </p:cSldViewPr>
  </p:slideViewPr>
  <p:notesTextViewPr>
    <p:cViewPr>
      <p:scale>
        <a:sx n="1" d="1"/>
        <a:sy n="1" d="1"/>
      </p:scale>
      <p:origin x="0" y="0"/>
    </p:cViewPr>
  </p:notesTextViewPr>
  <p:sorterViewPr>
    <p:cViewPr>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99" Type="http://schemas.openxmlformats.org/officeDocument/2006/relationships/slide" Target="slides/slide73.xml"/><Relationship Id="rId98" Type="http://schemas.openxmlformats.org/officeDocument/2006/relationships/slide" Target="slides/slide72.xml"/><Relationship Id="rId97" Type="http://schemas.openxmlformats.org/officeDocument/2006/relationships/slide" Target="slides/slide71.xml"/><Relationship Id="rId96" Type="http://schemas.openxmlformats.org/officeDocument/2006/relationships/slide" Target="slides/slide70.xml"/><Relationship Id="rId95" Type="http://schemas.openxmlformats.org/officeDocument/2006/relationships/slide" Target="slides/slide69.xml"/><Relationship Id="rId94" Type="http://schemas.openxmlformats.org/officeDocument/2006/relationships/slide" Target="slides/slide68.xml"/><Relationship Id="rId93" Type="http://schemas.openxmlformats.org/officeDocument/2006/relationships/slide" Target="slides/slide67.xml"/><Relationship Id="rId92" Type="http://schemas.openxmlformats.org/officeDocument/2006/relationships/slide" Target="slides/slide66.xml"/><Relationship Id="rId91" Type="http://schemas.openxmlformats.org/officeDocument/2006/relationships/slide" Target="slides/slide65.xml"/><Relationship Id="rId90" Type="http://schemas.openxmlformats.org/officeDocument/2006/relationships/slide" Target="slides/slide64.xml"/><Relationship Id="rId9" Type="http://schemas.openxmlformats.org/officeDocument/2006/relationships/slideMaster" Target="slideMasters/slideMaster8.xml"/><Relationship Id="rId89" Type="http://schemas.openxmlformats.org/officeDocument/2006/relationships/slide" Target="slides/slide63.xml"/><Relationship Id="rId88" Type="http://schemas.openxmlformats.org/officeDocument/2006/relationships/slide" Target="slides/slide62.xml"/><Relationship Id="rId87" Type="http://schemas.openxmlformats.org/officeDocument/2006/relationships/slide" Target="slides/slide61.xml"/><Relationship Id="rId86" Type="http://schemas.openxmlformats.org/officeDocument/2006/relationships/slide" Target="slides/slide60.xml"/><Relationship Id="rId85" Type="http://schemas.openxmlformats.org/officeDocument/2006/relationships/slide" Target="slides/slide59.xml"/><Relationship Id="rId84" Type="http://schemas.openxmlformats.org/officeDocument/2006/relationships/slide" Target="slides/slide58.xml"/><Relationship Id="rId83" Type="http://schemas.openxmlformats.org/officeDocument/2006/relationships/slide" Target="slides/slide57.xml"/><Relationship Id="rId82" Type="http://schemas.openxmlformats.org/officeDocument/2006/relationships/slide" Target="slides/slide56.xml"/><Relationship Id="rId81" Type="http://schemas.openxmlformats.org/officeDocument/2006/relationships/slide" Target="slides/slide55.xml"/><Relationship Id="rId80" Type="http://schemas.openxmlformats.org/officeDocument/2006/relationships/slide" Target="slides/slide54.xml"/><Relationship Id="rId8" Type="http://schemas.openxmlformats.org/officeDocument/2006/relationships/slideMaster" Target="slideMasters/slideMaster7.xml"/><Relationship Id="rId79" Type="http://schemas.openxmlformats.org/officeDocument/2006/relationships/slide" Target="slides/slide53.xml"/><Relationship Id="rId78" Type="http://schemas.openxmlformats.org/officeDocument/2006/relationships/slide" Target="slides/slide52.xml"/><Relationship Id="rId77" Type="http://schemas.openxmlformats.org/officeDocument/2006/relationships/slide" Target="slides/slide51.xml"/><Relationship Id="rId76" Type="http://schemas.openxmlformats.org/officeDocument/2006/relationships/slide" Target="slides/slide50.xml"/><Relationship Id="rId75" Type="http://schemas.openxmlformats.org/officeDocument/2006/relationships/slide" Target="slides/slide49.xml"/><Relationship Id="rId74" Type="http://schemas.openxmlformats.org/officeDocument/2006/relationships/slide" Target="slides/slide48.xml"/><Relationship Id="rId73" Type="http://schemas.openxmlformats.org/officeDocument/2006/relationships/slide" Target="slides/slide47.xml"/><Relationship Id="rId72" Type="http://schemas.openxmlformats.org/officeDocument/2006/relationships/slide" Target="slides/slide46.xml"/><Relationship Id="rId71" Type="http://schemas.openxmlformats.org/officeDocument/2006/relationships/slide" Target="slides/slide45.xml"/><Relationship Id="rId70" Type="http://schemas.openxmlformats.org/officeDocument/2006/relationships/slide" Target="slides/slide44.xml"/><Relationship Id="rId7" Type="http://schemas.openxmlformats.org/officeDocument/2006/relationships/slideMaster" Target="slideMasters/slideMaster6.xml"/><Relationship Id="rId69" Type="http://schemas.openxmlformats.org/officeDocument/2006/relationships/slide" Target="slides/slide43.xml"/><Relationship Id="rId68" Type="http://schemas.openxmlformats.org/officeDocument/2006/relationships/slide" Target="slides/slide42.xml"/><Relationship Id="rId67" Type="http://schemas.openxmlformats.org/officeDocument/2006/relationships/slide" Target="slides/slide41.xml"/><Relationship Id="rId66" Type="http://schemas.openxmlformats.org/officeDocument/2006/relationships/slide" Target="slides/slide40.xml"/><Relationship Id="rId65" Type="http://schemas.openxmlformats.org/officeDocument/2006/relationships/slide" Target="slides/slide39.xml"/><Relationship Id="rId64" Type="http://schemas.openxmlformats.org/officeDocument/2006/relationships/slide" Target="slides/slide38.xml"/><Relationship Id="rId63" Type="http://schemas.openxmlformats.org/officeDocument/2006/relationships/slide" Target="slides/slide37.xml"/><Relationship Id="rId62" Type="http://schemas.openxmlformats.org/officeDocument/2006/relationships/slide" Target="slides/slide36.xml"/><Relationship Id="rId61" Type="http://schemas.openxmlformats.org/officeDocument/2006/relationships/slide" Target="slides/slide35.xml"/><Relationship Id="rId60" Type="http://schemas.openxmlformats.org/officeDocument/2006/relationships/slide" Target="slides/slide34.xml"/><Relationship Id="rId6" Type="http://schemas.openxmlformats.org/officeDocument/2006/relationships/slideMaster" Target="slideMasters/slideMaster5.xml"/><Relationship Id="rId59" Type="http://schemas.openxmlformats.org/officeDocument/2006/relationships/slide" Target="slides/slide33.xml"/><Relationship Id="rId58" Type="http://schemas.openxmlformats.org/officeDocument/2006/relationships/slide" Target="slides/slide32.xml"/><Relationship Id="rId57" Type="http://schemas.openxmlformats.org/officeDocument/2006/relationships/slide" Target="slides/slide31.xml"/><Relationship Id="rId56" Type="http://schemas.openxmlformats.org/officeDocument/2006/relationships/slide" Target="slides/slide30.xml"/><Relationship Id="rId55" Type="http://schemas.openxmlformats.org/officeDocument/2006/relationships/slide" Target="slides/slide29.xml"/><Relationship Id="rId54" Type="http://schemas.openxmlformats.org/officeDocument/2006/relationships/slide" Target="slides/slide28.xml"/><Relationship Id="rId53" Type="http://schemas.openxmlformats.org/officeDocument/2006/relationships/slide" Target="slides/slide27.xml"/><Relationship Id="rId52" Type="http://schemas.openxmlformats.org/officeDocument/2006/relationships/slide" Target="slides/slide26.xml"/><Relationship Id="rId51" Type="http://schemas.openxmlformats.org/officeDocument/2006/relationships/slide" Target="slides/slide25.xml"/><Relationship Id="rId50" Type="http://schemas.openxmlformats.org/officeDocument/2006/relationships/slide" Target="slides/slide24.xml"/><Relationship Id="rId5" Type="http://schemas.openxmlformats.org/officeDocument/2006/relationships/slideMaster" Target="slideMasters/slideMaster4.xml"/><Relationship Id="rId49" Type="http://schemas.openxmlformats.org/officeDocument/2006/relationships/slide" Target="slides/slide23.xml"/><Relationship Id="rId48" Type="http://schemas.openxmlformats.org/officeDocument/2006/relationships/slide" Target="slides/slide22.xml"/><Relationship Id="rId47" Type="http://schemas.openxmlformats.org/officeDocument/2006/relationships/slide" Target="slides/slide21.xml"/><Relationship Id="rId46" Type="http://schemas.openxmlformats.org/officeDocument/2006/relationships/slide" Target="slides/slide20.xml"/><Relationship Id="rId45" Type="http://schemas.openxmlformats.org/officeDocument/2006/relationships/slide" Target="slides/slide19.xml"/><Relationship Id="rId44" Type="http://schemas.openxmlformats.org/officeDocument/2006/relationships/slide" Target="slides/slide18.xml"/><Relationship Id="rId43" Type="http://schemas.openxmlformats.org/officeDocument/2006/relationships/slide" Target="slides/slide17.xml"/><Relationship Id="rId42" Type="http://schemas.openxmlformats.org/officeDocument/2006/relationships/slide" Target="slides/slide16.xml"/><Relationship Id="rId41" Type="http://schemas.openxmlformats.org/officeDocument/2006/relationships/slide" Target="slides/slide15.xml"/><Relationship Id="rId40" Type="http://schemas.openxmlformats.org/officeDocument/2006/relationships/slide" Target="slides/slide14.xml"/><Relationship Id="rId4" Type="http://schemas.openxmlformats.org/officeDocument/2006/relationships/slideMaster" Target="slideMasters/slideMaster3.xml"/><Relationship Id="rId39" Type="http://schemas.openxmlformats.org/officeDocument/2006/relationships/slide" Target="slides/slide13.xml"/><Relationship Id="rId38" Type="http://schemas.openxmlformats.org/officeDocument/2006/relationships/slide" Target="slides/slide12.xml"/><Relationship Id="rId37" Type="http://schemas.openxmlformats.org/officeDocument/2006/relationships/slide" Target="slides/slide11.xml"/><Relationship Id="rId36" Type="http://schemas.openxmlformats.org/officeDocument/2006/relationships/slide" Target="slides/slide10.xml"/><Relationship Id="rId35" Type="http://schemas.openxmlformats.org/officeDocument/2006/relationships/slide" Target="slides/slide9.xml"/><Relationship Id="rId34" Type="http://schemas.openxmlformats.org/officeDocument/2006/relationships/slide" Target="slides/slide8.xml"/><Relationship Id="rId33" Type="http://schemas.openxmlformats.org/officeDocument/2006/relationships/slide" Target="slides/slide7.xml"/><Relationship Id="rId32" Type="http://schemas.openxmlformats.org/officeDocument/2006/relationships/slide" Target="slides/slide6.xml"/><Relationship Id="rId31" Type="http://schemas.openxmlformats.org/officeDocument/2006/relationships/slide" Target="slides/slide5.xml"/><Relationship Id="rId30" Type="http://schemas.openxmlformats.org/officeDocument/2006/relationships/notesMaster" Target="notesMasters/notesMaster1.xml"/><Relationship Id="rId3" Type="http://schemas.openxmlformats.org/officeDocument/2006/relationships/slideMaster" Target="slideMasters/slideMaster2.xml"/><Relationship Id="rId29" Type="http://schemas.openxmlformats.org/officeDocument/2006/relationships/slide" Target="slides/slide4.xml"/><Relationship Id="rId28" Type="http://schemas.openxmlformats.org/officeDocument/2006/relationships/slide" Target="slides/slide3.xml"/><Relationship Id="rId27" Type="http://schemas.openxmlformats.org/officeDocument/2006/relationships/slide" Target="slides/slide2.xml"/><Relationship Id="rId26" Type="http://schemas.openxmlformats.org/officeDocument/2006/relationships/slide" Target="slides/slide1.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5" Type="http://schemas.openxmlformats.org/officeDocument/2006/relationships/commentAuthors" Target="commentAuthors.xml"/><Relationship Id="rId114" Type="http://schemas.openxmlformats.org/officeDocument/2006/relationships/tableStyles" Target="tableStyles.xml"/><Relationship Id="rId113" Type="http://schemas.openxmlformats.org/officeDocument/2006/relationships/viewProps" Target="viewProps.xml"/><Relationship Id="rId112" Type="http://schemas.openxmlformats.org/officeDocument/2006/relationships/presProps" Target="presProps.xml"/><Relationship Id="rId111" Type="http://schemas.openxmlformats.org/officeDocument/2006/relationships/handoutMaster" Target="handoutMasters/handoutMaster1.xml"/><Relationship Id="rId110" Type="http://schemas.openxmlformats.org/officeDocument/2006/relationships/slide" Target="slides/slide84.xml"/><Relationship Id="rId11" Type="http://schemas.openxmlformats.org/officeDocument/2006/relationships/slideMaster" Target="slideMasters/slideMaster10.xml"/><Relationship Id="rId109" Type="http://schemas.openxmlformats.org/officeDocument/2006/relationships/slide" Target="slides/slide83.xml"/><Relationship Id="rId108" Type="http://schemas.openxmlformats.org/officeDocument/2006/relationships/slide" Target="slides/slide82.xml"/><Relationship Id="rId107" Type="http://schemas.openxmlformats.org/officeDocument/2006/relationships/slide" Target="slides/slide81.xml"/><Relationship Id="rId106" Type="http://schemas.openxmlformats.org/officeDocument/2006/relationships/slide" Target="slides/slide80.xml"/><Relationship Id="rId105" Type="http://schemas.openxmlformats.org/officeDocument/2006/relationships/slide" Target="slides/slide79.xml"/><Relationship Id="rId104" Type="http://schemas.openxmlformats.org/officeDocument/2006/relationships/slide" Target="slides/slide78.xml"/><Relationship Id="rId103" Type="http://schemas.openxmlformats.org/officeDocument/2006/relationships/slide" Target="slides/slide77.xml"/><Relationship Id="rId102" Type="http://schemas.openxmlformats.org/officeDocument/2006/relationships/slide" Target="slides/slide76.xml"/><Relationship Id="rId101" Type="http://schemas.openxmlformats.org/officeDocument/2006/relationships/slide" Target="slides/slide75.xml"/><Relationship Id="rId100" Type="http://schemas.openxmlformats.org/officeDocument/2006/relationships/slide" Target="slides/slide74.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DED9B82-C472-4BD9-9EB5-EE7FA5C93A9A}" type="doc">
      <dgm:prSet loTypeId="list" loCatId="list" qsTypeId="urn:microsoft.com/office/officeart/2005/8/quickstyle/simple2" qsCatId="3D" csTypeId="urn:microsoft.com/office/officeart/2005/8/colors/accent6_1" csCatId="accent5" phldr="1"/>
      <dgm:spPr/>
      <dgm:t>
        <a:bodyPr/>
        <a:lstStyle/>
        <a:p>
          <a:endParaRPr lang="zh-CN" altLang="en-US"/>
        </a:p>
      </dgm:t>
    </dgm:pt>
    <dgm:pt modelId="{D02FE3D7-C06D-41CB-BBFF-B701BF0F5BEF}">
      <dgm:prSet phldrT="[文本]" phldr="0" custT="1"/>
      <dgm:spPr/>
      <dgm:t>
        <a:bodyPr vert="horz" wrap="square"/>
        <a:lstStyle>
          <a:lvl1pPr algn="l"/>
          <a:lvl2pPr algn="l"/>
          <a:lvl3pPr algn="l"/>
          <a:lvl4pPr algn="l"/>
          <a:lvl5pPr algn="l"/>
          <a:lvl6pPr algn="l"/>
          <a:lvl7pPr algn="l"/>
          <a:lvl8pPr algn="l"/>
          <a:lvl9pPr algn="l"/>
        </a:lstStyle>
        <a:p>
          <a:pPr>
            <a:lnSpc>
              <a:spcPct val="100000"/>
            </a:lnSpc>
            <a:spcBef>
              <a:spcPct val="0"/>
            </a:spcBef>
            <a:spcAft>
              <a:spcPct val="35000"/>
            </a:spcAft>
          </a:pPr>
          <a:r>
            <a:rPr lang="zh-CN" altLang="en-US" sz="2800" dirty="0" smtClean="0">
              <a:latin typeface="微软雅黑" panose="020B0503020204020204" pitchFamily="34" charset="-122"/>
              <a:ea typeface="微软雅黑" panose="020B0503020204020204" pitchFamily="34" charset="-122"/>
            </a:rPr>
            <a:t>一、总说明</a:t>
          </a:r>
          <a:endParaRPr lang="zh-CN" altLang="en-US" sz="2800" dirty="0" smtClean="0">
            <a:latin typeface="微软雅黑" panose="020B0503020204020204" pitchFamily="34" charset="-122"/>
            <a:ea typeface="微软雅黑" panose="020B0503020204020204" pitchFamily="34" charset="-122"/>
          </a:endParaRPr>
        </a:p>
      </dgm:t>
    </dgm:pt>
    <dgm:pt modelId="{56AAF60F-8D28-446A-B615-961469F61E7B}" cxnId="{7925BA24-510B-4162-B216-CC14BB45BA38}" type="parTrans">
      <dgm:prSet/>
      <dgm:spPr/>
      <dgm:t>
        <a:bodyPr/>
        <a:lstStyle/>
        <a:p>
          <a:endParaRPr lang="zh-CN" altLang="en-US"/>
        </a:p>
      </dgm:t>
    </dgm:pt>
    <dgm:pt modelId="{31ABB376-796B-4B35-8392-9A8E8AB496F5}" cxnId="{7925BA24-510B-4162-B216-CC14BB45BA38}" type="sibTrans">
      <dgm:prSet/>
      <dgm:spPr/>
      <dgm:t>
        <a:bodyPr/>
        <a:lstStyle/>
        <a:p>
          <a:endParaRPr lang="zh-CN" altLang="en-US"/>
        </a:p>
      </dgm:t>
    </dgm:pt>
    <dgm:pt modelId="{A3086806-9A20-4FEE-82E4-D2EE9A8FB20B}">
      <dgm:prSet/>
      <dgm:spPr/>
      <dgm:t>
        <a:bodyPr/>
        <a:p>
          <a:endParaRPr altLang="en-US"/>
        </a:p>
      </dgm:t>
    </dgm:pt>
    <dgm:pt modelId="{2505C432-1CF2-4F25-92F1-15B0A72FBA6C}" cxnId="{84873C6F-68D2-4043-B8B1-21EA3B60D268}" type="parTrans">
      <dgm:prSet/>
      <dgm:spPr/>
    </dgm:pt>
    <dgm:pt modelId="{B1E9AFB5-CFB6-42A5-BE66-6DDE16C36BFE}" cxnId="{84873C6F-68D2-4043-B8B1-21EA3B60D268}" type="sibTrans">
      <dgm:prSet/>
      <dgm:spPr/>
    </dgm:pt>
    <dgm:pt modelId="{DA85D965-22D8-4112-BC7A-6BF2DA6976E7}">
      <dgm:prSet phldrT="[文本]" phldr="0" custT="1"/>
      <dgm:spPr/>
      <dgm:t>
        <a:bodyPr vert="horz" wrap="square"/>
        <a:lstStyle>
          <a:lvl1pPr algn="l"/>
          <a:lvl2pPr algn="l"/>
          <a:lvl3pPr algn="l"/>
          <a:lvl4pPr algn="l"/>
          <a:lvl5pPr algn="l"/>
          <a:lvl6pPr algn="l"/>
          <a:lvl7pPr algn="l"/>
          <a:lvl8pPr algn="l"/>
          <a:lvl9pPr algn="l"/>
        </a:lstStyle>
        <a:p>
          <a:pPr>
            <a:lnSpc>
              <a:spcPct val="100000"/>
            </a:lnSpc>
            <a:spcBef>
              <a:spcPct val="0"/>
            </a:spcBef>
            <a:spcAft>
              <a:spcPct val="35000"/>
            </a:spcAft>
          </a:pPr>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二、制度修订内容</a:t>
          </a:r>
          <a:r>
            <a:rPr sz="2800" dirty="0" smtClean="0">
              <a:latin typeface="微软雅黑" panose="020B0503020204020204" pitchFamily="34" charset="-122"/>
              <a:ea typeface="微软雅黑" panose="020B0503020204020204" pitchFamily="34" charset="-122"/>
              <a:cs typeface="微软雅黑" panose="020B0503020204020204" pitchFamily="34" charset="-122"/>
            </a:rPr>
            <a:t/>
          </a:r>
          <a:endParaRPr sz="2800" dirty="0" smtClean="0">
            <a:latin typeface="微软雅黑" panose="020B0503020204020204" pitchFamily="34" charset="-122"/>
            <a:ea typeface="微软雅黑" panose="020B0503020204020204" pitchFamily="34" charset="-122"/>
            <a:cs typeface="微软雅黑" panose="020B0503020204020204" pitchFamily="34" charset="-122"/>
          </a:endParaRPr>
        </a:p>
      </dgm:t>
    </dgm:pt>
    <dgm:pt modelId="{72047FA8-8004-4F0B-9489-BC943BCE8586}" cxnId="{812E7967-E99B-4393-A4B9-CF41F5450B7D}" type="parTrans">
      <dgm:prSet/>
      <dgm:spPr/>
      <dgm:t>
        <a:bodyPr/>
        <a:lstStyle/>
        <a:p>
          <a:endParaRPr lang="zh-CN" altLang="en-US"/>
        </a:p>
      </dgm:t>
    </dgm:pt>
    <dgm:pt modelId="{692BBA19-D8CA-429F-9C8C-F7AD732C5F6D}" cxnId="{812E7967-E99B-4393-A4B9-CF41F5450B7D}" type="sibTrans">
      <dgm:prSet/>
      <dgm:spPr/>
      <dgm:t>
        <a:bodyPr/>
        <a:lstStyle/>
        <a:p>
          <a:endParaRPr lang="zh-CN" altLang="en-US"/>
        </a:p>
      </dgm:t>
    </dgm:pt>
    <dgm:pt modelId="{B858BE37-C8B4-4B14-BA96-308D1B966BBA}">
      <dgm:prSet phldrT="[文本]" phldr="0" custT="1"/>
      <dgm:spPr/>
      <dgm:t>
        <a:bodyPr vert="horz" wrap="square"/>
        <a:lstStyle>
          <a:lvl1pPr algn="l"/>
          <a:lvl2pPr algn="l"/>
          <a:lvl3pPr algn="l"/>
          <a:lvl4pPr algn="l"/>
          <a:lvl5pPr algn="l"/>
          <a:lvl6pPr algn="l"/>
          <a:lvl7pPr algn="l"/>
          <a:lvl8pPr algn="l"/>
          <a:lvl9pPr algn="l"/>
        </a:lstStyle>
        <a:p>
          <a:pPr>
            <a:lnSpc>
              <a:spcPct val="100000"/>
            </a:lnSpc>
            <a:spcBef>
              <a:spcPct val="0"/>
            </a:spcBef>
            <a:spcAft>
              <a:spcPct val="35000"/>
            </a:spcAft>
          </a:pPr>
          <a:r>
            <a:rPr lang="zh-CN" altLang="en-US" sz="2800" dirty="0" smtClean="0">
              <a:latin typeface="微软雅黑" panose="020B0503020204020204" pitchFamily="34" charset="-122"/>
              <a:ea typeface="微软雅黑" panose="020B0503020204020204" pitchFamily="34" charset="-122"/>
            </a:rPr>
            <a:t>三、指标填报说明</a:t>
          </a:r>
          <a:endParaRPr lang="zh-CN" altLang="en-US" sz="2800" dirty="0" smtClean="0">
            <a:latin typeface="微软雅黑" panose="020B0503020204020204" pitchFamily="34" charset="-122"/>
            <a:ea typeface="微软雅黑" panose="020B0503020204020204" pitchFamily="34" charset="-122"/>
          </a:endParaRPr>
        </a:p>
      </dgm:t>
    </dgm:pt>
    <dgm:pt modelId="{4568E3D1-C7D5-45F8-9B62-FD8151645D98}" cxnId="{A0716B9A-8214-426D-BDC6-F655021BC5AE}" type="parTrans">
      <dgm:prSet/>
      <dgm:spPr/>
      <dgm:t>
        <a:bodyPr/>
        <a:lstStyle/>
        <a:p>
          <a:endParaRPr lang="zh-CN" altLang="en-US"/>
        </a:p>
      </dgm:t>
    </dgm:pt>
    <dgm:pt modelId="{BA10C527-DA90-45E7-937C-069B326462CD}" cxnId="{A0716B9A-8214-426D-BDC6-F655021BC5AE}" type="sibTrans">
      <dgm:prSet/>
      <dgm:spPr/>
      <dgm:t>
        <a:bodyPr/>
        <a:lstStyle/>
        <a:p>
          <a:endParaRPr lang="zh-CN" altLang="en-US"/>
        </a:p>
      </dgm:t>
    </dgm:pt>
    <dgm:pt modelId="{6CBA8233-4185-4EC9-8711-EF97953FE708}">
      <dgm:prSet phldr="0" custT="1"/>
      <dgm:spPr/>
      <dgm:t>
        <a:bodyPr vert="horz" wrap="square"/>
        <a:p>
          <a:pPr>
            <a:lnSpc>
              <a:spcPct val="100000"/>
            </a:lnSpc>
            <a:spcBef>
              <a:spcPct val="0"/>
            </a:spcBef>
            <a:spcAft>
              <a:spcPct val="35000"/>
            </a:spcAft>
          </a:pPr>
          <a:r>
            <a:rPr lang="zh-CN" altLang="en-US" sz="2800" dirty="0" smtClean="0">
              <a:latin typeface="微软雅黑" panose="020B0503020204020204" pitchFamily="34" charset="-122"/>
              <a:ea typeface="微软雅黑" panose="020B0503020204020204" pitchFamily="34" charset="-122"/>
            </a:rPr>
            <a:t>四</a:t>
          </a:r>
          <a:r>
            <a:rPr lang="zh-CN" altLang="zh-CN" sz="2800" dirty="0" smtClean="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下</a:t>
          </a:r>
          <a:r>
            <a:rPr lang="zh-CN" altLang="zh-CN" sz="2800" dirty="0" smtClean="0">
              <a:latin typeface="微软雅黑" panose="020B0503020204020204" pitchFamily="34" charset="-122"/>
              <a:ea typeface="微软雅黑" panose="020B0503020204020204" pitchFamily="34" charset="-122"/>
            </a:rPr>
            <a:t>阶段工作要求</a:t>
          </a:r>
          <a:r>
            <a:rPr lang="zh-CN" altLang="zh-CN" sz="2800" dirty="0">
              <a:latin typeface="微软雅黑" panose="020B0503020204020204" pitchFamily="34" charset="-122"/>
              <a:ea typeface="微软雅黑" panose="020B0503020204020204" pitchFamily="34" charset="-122"/>
            </a:rPr>
            <a:t/>
          </a:r>
          <a:endParaRPr lang="zh-CN" altLang="zh-CN" sz="2800" dirty="0">
            <a:latin typeface="微软雅黑" panose="020B0503020204020204" pitchFamily="34" charset="-122"/>
            <a:ea typeface="微软雅黑" panose="020B0503020204020204" pitchFamily="34" charset="-122"/>
          </a:endParaRPr>
        </a:p>
      </dgm:t>
    </dgm:pt>
    <dgm:pt modelId="{321846BE-8B81-48F9-9F21-2C0A91796EC6}" cxnId="{727376C0-A415-48D3-8667-05515875D8E0}" type="parTrans">
      <dgm:prSet/>
      <dgm:spPr/>
      <dgm:t>
        <a:bodyPr/>
        <a:lstStyle/>
        <a:p>
          <a:endParaRPr lang="zh-CN" altLang="en-US"/>
        </a:p>
      </dgm:t>
    </dgm:pt>
    <dgm:pt modelId="{7663E108-19AB-45F6-BC84-2A25AFE803C1}" cxnId="{727376C0-A415-48D3-8667-05515875D8E0}" type="sibTrans">
      <dgm:prSet/>
      <dgm:spPr/>
      <dgm:t>
        <a:bodyPr/>
        <a:lstStyle/>
        <a:p>
          <a:endParaRPr lang="zh-CN" altLang="en-US"/>
        </a:p>
      </dgm:t>
    </dgm:pt>
    <dgm:pt modelId="{BEC32098-82CD-4F8C-99DE-3DA07B9CF36B}" type="pres">
      <dgm:prSet presAssocID="{6DED9B82-C472-4BD9-9EB5-EE7FA5C93A9A}" presName="linear" presStyleCnt="0">
        <dgm:presLayoutVars>
          <dgm:dir/>
          <dgm:animLvl val="lvl"/>
          <dgm:resizeHandles val="exact"/>
        </dgm:presLayoutVars>
      </dgm:prSet>
      <dgm:spPr/>
      <dgm:t>
        <a:bodyPr/>
        <a:lstStyle/>
        <a:p>
          <a:endParaRPr lang="zh-CN" altLang="en-US"/>
        </a:p>
      </dgm:t>
    </dgm:pt>
    <dgm:pt modelId="{32540394-99A6-4BE5-9447-9E15B48BC2CE}" type="pres">
      <dgm:prSet presAssocID="{D02FE3D7-C06D-41CB-BBFF-B701BF0F5BEF}" presName="parentLin" presStyleCnt="0"/>
      <dgm:spPr/>
    </dgm:pt>
    <dgm:pt modelId="{A305F0B5-E626-477D-A794-2FFD08B09087}" type="pres">
      <dgm:prSet presAssocID="{D02FE3D7-C06D-41CB-BBFF-B701BF0F5BEF}" presName="parentLeftMargin" presStyleCnt="0"/>
      <dgm:spPr/>
      <dgm:t>
        <a:bodyPr/>
        <a:lstStyle/>
        <a:p>
          <a:endParaRPr lang="zh-CN" altLang="en-US"/>
        </a:p>
      </dgm:t>
    </dgm:pt>
    <dgm:pt modelId="{B29A51D4-4262-4A8D-A0C4-3341E10469A4}" type="pres">
      <dgm:prSet presAssocID="{D02FE3D7-C06D-41CB-BBFF-B701BF0F5BEF}" presName="parentText" presStyleLbl="node1" presStyleIdx="0" presStyleCnt="4" custScaleX="125606">
        <dgm:presLayoutVars>
          <dgm:chMax val="0"/>
          <dgm:bulletEnabled val="1"/>
        </dgm:presLayoutVars>
      </dgm:prSet>
      <dgm:spPr/>
      <dgm:t>
        <a:bodyPr/>
        <a:lstStyle/>
        <a:p>
          <a:endParaRPr lang="zh-CN" altLang="en-US"/>
        </a:p>
      </dgm:t>
    </dgm:pt>
    <dgm:pt modelId="{EE7928C8-45CC-4F3A-B895-0CCE487C0513}" type="pres">
      <dgm:prSet presAssocID="{D02FE3D7-C06D-41CB-BBFF-B701BF0F5BEF}" presName="negativeSpace" presStyleCnt="0"/>
      <dgm:spPr/>
    </dgm:pt>
    <dgm:pt modelId="{637B7154-832B-47AA-B4D2-9BB397FFF0D6}" type="pres">
      <dgm:prSet presAssocID="{D02FE3D7-C06D-41CB-BBFF-B701BF0F5BEF}" presName="childText" presStyleLbl="conFgAcc1" presStyleIdx="0" presStyleCnt="4">
        <dgm:presLayoutVars>
          <dgm:bulletEnabled val="1"/>
        </dgm:presLayoutVars>
      </dgm:prSet>
      <dgm:spPr/>
    </dgm:pt>
    <dgm:pt modelId="{5312A775-9A59-4130-8E63-4257A33D1867}" type="pres">
      <dgm:prSet presAssocID="{31ABB376-796B-4B35-8392-9A8E8AB496F5}" presName="spaceBetweenRectangles" presStyleCnt="0"/>
      <dgm:spPr/>
    </dgm:pt>
    <dgm:pt modelId="{5EE8FA45-E127-4BCB-813C-D888C2657E56}" type="pres">
      <dgm:prSet presAssocID="{DA85D965-22D8-4112-BC7A-6BF2DA6976E7}" presName="parentLin" presStyleCnt="0"/>
      <dgm:spPr/>
    </dgm:pt>
    <dgm:pt modelId="{A50087AA-112E-4170-97D4-63000EA21FC6}" type="pres">
      <dgm:prSet presAssocID="{DA85D965-22D8-4112-BC7A-6BF2DA6976E7}" presName="parentLeftMargin" presStyleCnt="0"/>
      <dgm:spPr/>
      <dgm:t>
        <a:bodyPr/>
        <a:lstStyle/>
        <a:p>
          <a:endParaRPr lang="zh-CN" altLang="en-US"/>
        </a:p>
      </dgm:t>
    </dgm:pt>
    <dgm:pt modelId="{86A3545A-A468-454A-BAF4-8DF23E4593F6}" type="pres">
      <dgm:prSet presAssocID="{DA85D965-22D8-4112-BC7A-6BF2DA6976E7}" presName="parentText" presStyleLbl="node1" presStyleIdx="1" presStyleCnt="4">
        <dgm:presLayoutVars>
          <dgm:chMax val="0"/>
          <dgm:bulletEnabled val="1"/>
        </dgm:presLayoutVars>
      </dgm:prSet>
      <dgm:spPr/>
      <dgm:t>
        <a:bodyPr/>
        <a:lstStyle/>
        <a:p>
          <a:endParaRPr lang="zh-CN" altLang="en-US"/>
        </a:p>
      </dgm:t>
    </dgm:pt>
    <dgm:pt modelId="{5C7BD0EE-3084-4ACF-89FC-FAF5EFA09436}" type="pres">
      <dgm:prSet presAssocID="{DA85D965-22D8-4112-BC7A-6BF2DA6976E7}" presName="negativeSpace" presStyleCnt="0"/>
      <dgm:spPr/>
    </dgm:pt>
    <dgm:pt modelId="{37A2BD84-D651-4CCB-98E5-11F97766B083}" type="pres">
      <dgm:prSet presAssocID="{DA85D965-22D8-4112-BC7A-6BF2DA6976E7}" presName="childText" presStyleLbl="conFgAcc1" presStyleIdx="1" presStyleCnt="4">
        <dgm:presLayoutVars>
          <dgm:bulletEnabled val="1"/>
        </dgm:presLayoutVars>
      </dgm:prSet>
      <dgm:spPr/>
    </dgm:pt>
    <dgm:pt modelId="{3837251F-773E-48F1-84FF-37B3781A1EA7}" type="pres">
      <dgm:prSet presAssocID="{692BBA19-D8CA-429F-9C8C-F7AD732C5F6D}" presName="spaceBetweenRectangles" presStyleCnt="0"/>
      <dgm:spPr/>
    </dgm:pt>
    <dgm:pt modelId="{A000071B-3EB9-404D-90F9-E8198ABF5E56}" type="pres">
      <dgm:prSet presAssocID="{B858BE37-C8B4-4B14-BA96-308D1B966BBA}" presName="parentLin" presStyleCnt="0"/>
      <dgm:spPr/>
    </dgm:pt>
    <dgm:pt modelId="{B3DF748A-18BB-43B9-906B-0F2411F39026}" type="pres">
      <dgm:prSet presAssocID="{B858BE37-C8B4-4B14-BA96-308D1B966BBA}" presName="parentLeftMargin" presStyleCnt="0"/>
      <dgm:spPr/>
      <dgm:t>
        <a:bodyPr/>
        <a:lstStyle/>
        <a:p>
          <a:endParaRPr lang="zh-CN" altLang="en-US"/>
        </a:p>
      </dgm:t>
    </dgm:pt>
    <dgm:pt modelId="{186DDEB9-6C46-4AEE-9F7B-63A992620987}" type="pres">
      <dgm:prSet presAssocID="{B858BE37-C8B4-4B14-BA96-308D1B966BBA}" presName="parentText" presStyleLbl="node1" presStyleIdx="2" presStyleCnt="4">
        <dgm:presLayoutVars>
          <dgm:chMax val="0"/>
          <dgm:bulletEnabled val="1"/>
        </dgm:presLayoutVars>
      </dgm:prSet>
      <dgm:spPr/>
      <dgm:t>
        <a:bodyPr/>
        <a:lstStyle/>
        <a:p>
          <a:endParaRPr lang="zh-CN" altLang="en-US"/>
        </a:p>
      </dgm:t>
    </dgm:pt>
    <dgm:pt modelId="{0A0F7B1D-7F97-441D-84AF-422F1935C24B}" type="pres">
      <dgm:prSet presAssocID="{B858BE37-C8B4-4B14-BA96-308D1B966BBA}" presName="negativeSpace" presStyleCnt="0"/>
      <dgm:spPr/>
    </dgm:pt>
    <dgm:pt modelId="{B7D6C975-3983-480E-8946-F545C28F1604}" type="pres">
      <dgm:prSet presAssocID="{B858BE37-C8B4-4B14-BA96-308D1B966BBA}" presName="childText" presStyleLbl="conFgAcc1" presStyleIdx="2" presStyleCnt="4">
        <dgm:presLayoutVars>
          <dgm:bulletEnabled val="1"/>
        </dgm:presLayoutVars>
      </dgm:prSet>
      <dgm:spPr/>
    </dgm:pt>
    <dgm:pt modelId="{26B2896C-8042-4B23-9555-DC57103EA97F}" type="pres">
      <dgm:prSet presAssocID="{BA10C527-DA90-45E7-937C-069B326462CD}" presName="spaceBetweenRectangles" presStyleCnt="0"/>
      <dgm:spPr/>
    </dgm:pt>
    <dgm:pt modelId="{2FB28012-64D0-459A-AAAB-1C07446F66FE}" type="pres">
      <dgm:prSet presAssocID="{6CBA8233-4185-4EC9-8711-EF97953FE708}" presName="parentLin" presStyleCnt="0"/>
      <dgm:spPr/>
    </dgm:pt>
    <dgm:pt modelId="{F8F42E4C-3A98-428E-A7CF-0F7A17CED145}" type="pres">
      <dgm:prSet presAssocID="{6CBA8233-4185-4EC9-8711-EF97953FE708}" presName="parentLeftMargin" presStyleCnt="0"/>
      <dgm:spPr/>
      <dgm:t>
        <a:bodyPr/>
        <a:lstStyle/>
        <a:p>
          <a:endParaRPr lang="zh-CN" altLang="en-US"/>
        </a:p>
      </dgm:t>
    </dgm:pt>
    <dgm:pt modelId="{A265EE7E-263A-4D03-B250-81FC83234F7D}" type="pres">
      <dgm:prSet presAssocID="{6CBA8233-4185-4EC9-8711-EF97953FE708}" presName="parentText" presStyleLbl="node1" presStyleIdx="3" presStyleCnt="4" custScaleX="125606">
        <dgm:presLayoutVars>
          <dgm:chMax val="0"/>
          <dgm:bulletEnabled val="1"/>
        </dgm:presLayoutVars>
      </dgm:prSet>
      <dgm:spPr/>
      <dgm:t>
        <a:bodyPr/>
        <a:lstStyle/>
        <a:p>
          <a:endParaRPr lang="zh-CN" altLang="en-US"/>
        </a:p>
      </dgm:t>
    </dgm:pt>
    <dgm:pt modelId="{C35F4F66-35C3-4616-AC95-4F05CACE0205}" type="pres">
      <dgm:prSet presAssocID="{6CBA8233-4185-4EC9-8711-EF97953FE708}" presName="negativeSpace" presStyleCnt="0"/>
      <dgm:spPr/>
    </dgm:pt>
    <dgm:pt modelId="{F62FEFDB-137D-40BF-B124-A152135E5153}" type="pres">
      <dgm:prSet presAssocID="{6CBA8233-4185-4EC9-8711-EF97953FE708}" presName="childText" presStyleLbl="conFgAcc1" presStyleIdx="3" presStyleCnt="4">
        <dgm:presLayoutVars>
          <dgm:bulletEnabled val="1"/>
        </dgm:presLayoutVars>
      </dgm:prSet>
      <dgm:spPr/>
    </dgm:pt>
  </dgm:ptLst>
  <dgm:cxnLst>
    <dgm:cxn modelId="{7925BA24-510B-4162-B216-CC14BB45BA38}" srcId="{6DED9B82-C472-4BD9-9EB5-EE7FA5C93A9A}" destId="{D02FE3D7-C06D-41CB-BBFF-B701BF0F5BEF}" srcOrd="0" destOrd="0" parTransId="{56AAF60F-8D28-446A-B615-961469F61E7B}" sibTransId="{31ABB376-796B-4B35-8392-9A8E8AB496F5}"/>
    <dgm:cxn modelId="{84873C6F-68D2-4043-B8B1-21EA3B60D268}" srcId="{D02FE3D7-C06D-41CB-BBFF-B701BF0F5BEF}" destId="{A3086806-9A20-4FEE-82E4-D2EE9A8FB20B}" srcOrd="0" destOrd="0" parTransId="{2505C432-1CF2-4F25-92F1-15B0A72FBA6C}" sibTransId="{B1E9AFB5-CFB6-42A5-BE66-6DDE16C36BFE}"/>
    <dgm:cxn modelId="{812E7967-E99B-4393-A4B9-CF41F5450B7D}" srcId="{6DED9B82-C472-4BD9-9EB5-EE7FA5C93A9A}" destId="{DA85D965-22D8-4112-BC7A-6BF2DA6976E7}" srcOrd="1" destOrd="0" parTransId="{72047FA8-8004-4F0B-9489-BC943BCE8586}" sibTransId="{692BBA19-D8CA-429F-9C8C-F7AD732C5F6D}"/>
    <dgm:cxn modelId="{A0716B9A-8214-426D-BDC6-F655021BC5AE}" srcId="{6DED9B82-C472-4BD9-9EB5-EE7FA5C93A9A}" destId="{B858BE37-C8B4-4B14-BA96-308D1B966BBA}" srcOrd="2" destOrd="0" parTransId="{4568E3D1-C7D5-45F8-9B62-FD8151645D98}" sibTransId="{BA10C527-DA90-45E7-937C-069B326462CD}"/>
    <dgm:cxn modelId="{727376C0-A415-48D3-8667-05515875D8E0}" srcId="{6DED9B82-C472-4BD9-9EB5-EE7FA5C93A9A}" destId="{6CBA8233-4185-4EC9-8711-EF97953FE708}" srcOrd="3" destOrd="0" parTransId="{321846BE-8B81-48F9-9F21-2C0A91796EC6}" sibTransId="{7663E108-19AB-45F6-BC84-2A25AFE803C1}"/>
    <dgm:cxn modelId="{383A2B90-0CF0-4E8B-99EA-5AF840D6256A}" type="presOf" srcId="{6DED9B82-C472-4BD9-9EB5-EE7FA5C93A9A}" destId="{BEC32098-82CD-4F8C-99DE-3DA07B9CF36B}" srcOrd="0" destOrd="0" presId="urn:microsoft.com/office/officeart/2005/8/layout/list1"/>
    <dgm:cxn modelId="{DBEF909C-B4AD-4A8D-88EA-D5D6B6F3915E}" type="presParOf" srcId="{BEC32098-82CD-4F8C-99DE-3DA07B9CF36B}" destId="{32540394-99A6-4BE5-9447-9E15B48BC2CE}" srcOrd="0" destOrd="0" presId="urn:microsoft.com/office/officeart/2005/8/layout/list1"/>
    <dgm:cxn modelId="{C5CA7B6F-578E-4FB0-BBD4-D3F7DA431D2B}" type="presParOf" srcId="{32540394-99A6-4BE5-9447-9E15B48BC2CE}" destId="{A305F0B5-E626-477D-A794-2FFD08B09087}" srcOrd="0" destOrd="0" presId="urn:microsoft.com/office/officeart/2005/8/layout/list1"/>
    <dgm:cxn modelId="{B7FF2DBD-E0D9-481F-B000-B4DD589F24F6}" type="presOf" srcId="{D02FE3D7-C06D-41CB-BBFF-B701BF0F5BEF}" destId="{A305F0B5-E626-477D-A794-2FFD08B09087}" srcOrd="0" destOrd="0" presId="urn:microsoft.com/office/officeart/2005/8/layout/list1"/>
    <dgm:cxn modelId="{9B1D2D2C-D35E-45C7-967F-10FB7594B72C}" type="presParOf" srcId="{32540394-99A6-4BE5-9447-9E15B48BC2CE}" destId="{B29A51D4-4262-4A8D-A0C4-3341E10469A4}" srcOrd="1" destOrd="0" presId="urn:microsoft.com/office/officeart/2005/8/layout/list1"/>
    <dgm:cxn modelId="{4F9E61DA-979F-4933-B90E-2332EAB1310A}" type="presOf" srcId="{D02FE3D7-C06D-41CB-BBFF-B701BF0F5BEF}" destId="{B29A51D4-4262-4A8D-A0C4-3341E10469A4}" srcOrd="0" destOrd="0" presId="urn:microsoft.com/office/officeart/2005/8/layout/list1"/>
    <dgm:cxn modelId="{80064900-DA2E-4E1D-BC65-23AA367D786C}" type="presParOf" srcId="{BEC32098-82CD-4F8C-99DE-3DA07B9CF36B}" destId="{EE7928C8-45CC-4F3A-B895-0CCE487C0513}" srcOrd="1" destOrd="0" presId="urn:microsoft.com/office/officeart/2005/8/layout/list1"/>
    <dgm:cxn modelId="{12987AC2-8E52-45DC-A94E-B4186CB2ECC7}" type="presParOf" srcId="{BEC32098-82CD-4F8C-99DE-3DA07B9CF36B}" destId="{637B7154-832B-47AA-B4D2-9BB397FFF0D6}" srcOrd="2" destOrd="0" presId="urn:microsoft.com/office/officeart/2005/8/layout/list1"/>
    <dgm:cxn modelId="{E9A7262E-C238-459A-942B-0BE47B655E2C}" type="presOf" srcId="{A3086806-9A20-4FEE-82E4-D2EE9A8FB20B}" destId="{637B7154-832B-47AA-B4D2-9BB397FFF0D6}" srcOrd="0" destOrd="0" presId="urn:microsoft.com/office/officeart/2005/8/layout/list1"/>
    <dgm:cxn modelId="{641C04D1-62EA-433F-9CA8-445EB05A7311}" type="presParOf" srcId="{BEC32098-82CD-4F8C-99DE-3DA07B9CF36B}" destId="{5312A775-9A59-4130-8E63-4257A33D1867}" srcOrd="3" destOrd="0" presId="urn:microsoft.com/office/officeart/2005/8/layout/list1"/>
    <dgm:cxn modelId="{9693FE5B-F4EF-43A4-920F-CFEEB3F45D4D}" type="presParOf" srcId="{BEC32098-82CD-4F8C-99DE-3DA07B9CF36B}" destId="{5EE8FA45-E127-4BCB-813C-D888C2657E56}" srcOrd="4" destOrd="0" presId="urn:microsoft.com/office/officeart/2005/8/layout/list1"/>
    <dgm:cxn modelId="{7CCCD01A-F1E3-4275-9E61-8200BA1B64C2}" type="presParOf" srcId="{5EE8FA45-E127-4BCB-813C-D888C2657E56}" destId="{A50087AA-112E-4170-97D4-63000EA21FC6}" srcOrd="0" destOrd="4" presId="urn:microsoft.com/office/officeart/2005/8/layout/list1"/>
    <dgm:cxn modelId="{5E952CBE-BC89-4509-8C5D-5CF3A2CBE2E3}" type="presOf" srcId="{DA85D965-22D8-4112-BC7A-6BF2DA6976E7}" destId="{A50087AA-112E-4170-97D4-63000EA21FC6}" srcOrd="0" destOrd="0" presId="urn:microsoft.com/office/officeart/2005/8/layout/list1"/>
    <dgm:cxn modelId="{F084BF23-2BBC-4CC7-BD1D-6C4EE61431AA}" type="presParOf" srcId="{5EE8FA45-E127-4BCB-813C-D888C2657E56}" destId="{86A3545A-A468-454A-BAF4-8DF23E4593F6}" srcOrd="1" destOrd="4" presId="urn:microsoft.com/office/officeart/2005/8/layout/list1"/>
    <dgm:cxn modelId="{9303319E-C177-4CE3-A1E6-B9BF8D9ED6B6}" type="presOf" srcId="{DA85D965-22D8-4112-BC7A-6BF2DA6976E7}" destId="{86A3545A-A468-454A-BAF4-8DF23E4593F6}" srcOrd="0" destOrd="0" presId="urn:microsoft.com/office/officeart/2005/8/layout/list1"/>
    <dgm:cxn modelId="{8D3B7D21-F5F4-4F0F-872E-754B2B515056}" type="presParOf" srcId="{BEC32098-82CD-4F8C-99DE-3DA07B9CF36B}" destId="{5C7BD0EE-3084-4ACF-89FC-FAF5EFA09436}" srcOrd="5" destOrd="0" presId="urn:microsoft.com/office/officeart/2005/8/layout/list1"/>
    <dgm:cxn modelId="{C6004E69-7DCD-45B7-BFBE-2529673D5E70}" type="presParOf" srcId="{BEC32098-82CD-4F8C-99DE-3DA07B9CF36B}" destId="{37A2BD84-D651-4CCB-98E5-11F97766B083}" srcOrd="6" destOrd="0" presId="urn:microsoft.com/office/officeart/2005/8/layout/list1"/>
    <dgm:cxn modelId="{3102A0CF-2DE7-4A44-A874-A5D72F4DE945}" type="presParOf" srcId="{BEC32098-82CD-4F8C-99DE-3DA07B9CF36B}" destId="{3837251F-773E-48F1-84FF-37B3781A1EA7}" srcOrd="7" destOrd="0" presId="urn:microsoft.com/office/officeart/2005/8/layout/list1"/>
    <dgm:cxn modelId="{147ED968-5B00-4AF3-AE74-563AA955520A}" type="presParOf" srcId="{BEC32098-82CD-4F8C-99DE-3DA07B9CF36B}" destId="{A000071B-3EB9-404D-90F9-E8198ABF5E56}" srcOrd="8" destOrd="0" presId="urn:microsoft.com/office/officeart/2005/8/layout/list1"/>
    <dgm:cxn modelId="{33BA09FD-FC73-4213-A2F2-B110428BF75D}" type="presParOf" srcId="{A000071B-3EB9-404D-90F9-E8198ABF5E56}" destId="{B3DF748A-18BB-43B9-906B-0F2411F39026}" srcOrd="0" destOrd="8" presId="urn:microsoft.com/office/officeart/2005/8/layout/list1"/>
    <dgm:cxn modelId="{F6C2D6B8-3CC2-4AD8-A109-229D89F61B03}" type="presOf" srcId="{B858BE37-C8B4-4B14-BA96-308D1B966BBA}" destId="{B3DF748A-18BB-43B9-906B-0F2411F39026}" srcOrd="0" destOrd="0" presId="urn:microsoft.com/office/officeart/2005/8/layout/list1"/>
    <dgm:cxn modelId="{7F02EEB6-6A3C-4236-8F6C-BEF1DA7ADCB9}" type="presParOf" srcId="{A000071B-3EB9-404D-90F9-E8198ABF5E56}" destId="{186DDEB9-6C46-4AEE-9F7B-63A992620987}" srcOrd="1" destOrd="8" presId="urn:microsoft.com/office/officeart/2005/8/layout/list1"/>
    <dgm:cxn modelId="{209325AA-8386-41AA-BDDE-083DEB0F6396}" type="presOf" srcId="{B858BE37-C8B4-4B14-BA96-308D1B966BBA}" destId="{186DDEB9-6C46-4AEE-9F7B-63A992620987}" srcOrd="0" destOrd="0" presId="urn:microsoft.com/office/officeart/2005/8/layout/list1"/>
    <dgm:cxn modelId="{94516E95-7786-4909-8492-7942AD8C8DA6}" type="presParOf" srcId="{BEC32098-82CD-4F8C-99DE-3DA07B9CF36B}" destId="{0A0F7B1D-7F97-441D-84AF-422F1935C24B}" srcOrd="9" destOrd="0" presId="urn:microsoft.com/office/officeart/2005/8/layout/list1"/>
    <dgm:cxn modelId="{E211082C-1E7A-429A-A4AE-A876D221EFA0}" type="presParOf" srcId="{BEC32098-82CD-4F8C-99DE-3DA07B9CF36B}" destId="{B7D6C975-3983-480E-8946-F545C28F1604}" srcOrd="10" destOrd="0" presId="urn:microsoft.com/office/officeart/2005/8/layout/list1"/>
    <dgm:cxn modelId="{8BD5F849-6B1C-4849-8615-E0E0CB64956B}" type="presParOf" srcId="{BEC32098-82CD-4F8C-99DE-3DA07B9CF36B}" destId="{26B2896C-8042-4B23-9555-DC57103EA97F}" srcOrd="11" destOrd="0" presId="urn:microsoft.com/office/officeart/2005/8/layout/list1"/>
    <dgm:cxn modelId="{2E441079-C18D-4A93-B41C-6D3FA2C4AD7B}" type="presParOf" srcId="{BEC32098-82CD-4F8C-99DE-3DA07B9CF36B}" destId="{2FB28012-64D0-459A-AAAB-1C07446F66FE}" srcOrd="12" destOrd="0" presId="urn:microsoft.com/office/officeart/2005/8/layout/list1"/>
    <dgm:cxn modelId="{3E8D9D92-17C1-44CC-9130-47780B4C3776}" type="presParOf" srcId="{2FB28012-64D0-459A-AAAB-1C07446F66FE}" destId="{F8F42E4C-3A98-428E-A7CF-0F7A17CED145}" srcOrd="0" destOrd="12" presId="urn:microsoft.com/office/officeart/2005/8/layout/list1"/>
    <dgm:cxn modelId="{46A423EB-92B2-4C58-B219-1B3E13020AD8}" type="presOf" srcId="{6CBA8233-4185-4EC9-8711-EF97953FE708}" destId="{F8F42E4C-3A98-428E-A7CF-0F7A17CED145}" srcOrd="0" destOrd="0" presId="urn:microsoft.com/office/officeart/2005/8/layout/list1"/>
    <dgm:cxn modelId="{032BDA36-861E-450D-913E-882BC56F1D28}" type="presParOf" srcId="{2FB28012-64D0-459A-AAAB-1C07446F66FE}" destId="{A265EE7E-263A-4D03-B250-81FC83234F7D}" srcOrd="1" destOrd="12" presId="urn:microsoft.com/office/officeart/2005/8/layout/list1"/>
    <dgm:cxn modelId="{2541F6C5-4D3B-4F79-9728-E2641F4BE3D8}" type="presOf" srcId="{6CBA8233-4185-4EC9-8711-EF97953FE708}" destId="{A265EE7E-263A-4D03-B250-81FC83234F7D}" srcOrd="0" destOrd="0" presId="urn:microsoft.com/office/officeart/2005/8/layout/list1"/>
    <dgm:cxn modelId="{C843FD0D-47A5-4FC4-841B-1952AEED7715}" type="presParOf" srcId="{BEC32098-82CD-4F8C-99DE-3DA07B9CF36B}" destId="{C35F4F66-35C3-4616-AC95-4F05CACE0205}" srcOrd="13" destOrd="0" presId="urn:microsoft.com/office/officeart/2005/8/layout/list1"/>
    <dgm:cxn modelId="{780F89E6-13F1-46A4-AE44-15BFDCA1554F}" type="presParOf" srcId="{BEC32098-82CD-4F8C-99DE-3DA07B9CF36B}" destId="{F62FEFDB-137D-40BF-B124-A152135E5153}" srcOrd="14"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9FDCB1-90E3-4DA5-B25B-625F916A8EBA}" type="doc">
      <dgm:prSet loTypeId="urn:microsoft.com/office/officeart/2005/8/layout/hierarchy1#1" loCatId="hierarchy" qsTypeId="urn:microsoft.com/office/officeart/2005/8/quickstyle/simple1#3" qsCatId="simple" csTypeId="urn:microsoft.com/office/officeart/2005/8/colors/accent6_1" csCatId="accent1" phldr="1"/>
      <dgm:spPr/>
      <dgm:t>
        <a:bodyPr/>
        <a:lstStyle/>
        <a:p>
          <a:endParaRPr lang="zh-CN" altLang="en-US"/>
        </a:p>
      </dgm:t>
    </dgm:pt>
    <dgm:pt modelId="{6436268A-59B3-4ECA-BC8A-0856EBD56C46}">
      <dgm:prSet phldrT="[文本]" phldr="0" custT="1"/>
      <dgm:spPr/>
      <dgm:t>
        <a:bodyPr vert="horz" wrap="square"/>
        <a:lstStyle/>
        <a:p>
          <a:pPr>
            <a:lnSpc>
              <a:spcPct val="100000"/>
            </a:lnSpc>
            <a:spcBef>
              <a:spcPct val="0"/>
            </a:spcBef>
            <a:spcAft>
              <a:spcPct val="35000"/>
            </a:spcAft>
          </a:pPr>
          <a:r>
            <a:rPr lang="zh-CN" altLang="en-US" sz="2800" b="1" dirty="0">
              <a:latin typeface="仿宋" panose="02010609060101010101" charset="-122"/>
              <a:ea typeface="仿宋" panose="02010609060101010101" charset="-122"/>
            </a:rPr>
            <a:t>应付职工薪酬</a:t>
          </a:r>
          <a:endParaRPr sz="2800" b="1" dirty="0">
            <a:latin typeface="仿宋" panose="02010609060101010101" charset="-122"/>
            <a:ea typeface="仿宋" panose="02010609060101010101" charset="-122"/>
          </a:endParaRPr>
        </a:p>
      </dgm:t>
    </dgm:pt>
    <dgm:pt modelId="{B87093C6-0288-4063-9383-1D32A385A6A8}" cxnId="{A1B1ED71-DEF3-480B-9216-7CF459989EB8}" type="parTrans">
      <dgm:prSet/>
      <dgm:spPr/>
      <dgm:t>
        <a:bodyPr/>
        <a:lstStyle/>
        <a:p>
          <a:endParaRPr lang="zh-CN" altLang="en-US"/>
        </a:p>
      </dgm:t>
    </dgm:pt>
    <dgm:pt modelId="{8D5AB623-4451-4523-9919-8B3489196382}" cxnId="{A1B1ED71-DEF3-480B-9216-7CF459989EB8}" type="sibTrans">
      <dgm:prSet/>
      <dgm:spPr/>
      <dgm:t>
        <a:bodyPr/>
        <a:lstStyle/>
        <a:p>
          <a:endParaRPr lang="zh-CN" altLang="en-US"/>
        </a:p>
      </dgm:t>
    </dgm:pt>
    <dgm:pt modelId="{44B5327C-19A8-4489-81C6-7E27A05A6EF6}">
      <dgm:prSet phldrT="[文本]"/>
      <dgm:spPr/>
      <dgm:t>
        <a:bodyPr/>
        <a:lstStyle/>
        <a:p>
          <a:r>
            <a:rPr lang="zh-CN" altLang="en-US"/>
            <a:t>工资奖金津贴和补贴</a:t>
          </a:r>
        </a:p>
      </dgm:t>
    </dgm:pt>
    <dgm:pt modelId="{83170847-2A8C-479F-8A81-B0DED21D8318}" cxnId="{254E79F0-A1E4-4264-84AB-A7BB8ACDCA47}" type="parTrans">
      <dgm:prSet/>
      <dgm:spPr/>
      <dgm:t>
        <a:bodyPr/>
        <a:lstStyle/>
        <a:p>
          <a:endParaRPr lang="zh-CN" altLang="en-US"/>
        </a:p>
      </dgm:t>
    </dgm:pt>
    <dgm:pt modelId="{BC3230CD-4F04-4BCE-890E-8C270221F3CA}" cxnId="{254E79F0-A1E4-4264-84AB-A7BB8ACDCA47}" type="sibTrans">
      <dgm:prSet/>
      <dgm:spPr/>
      <dgm:t>
        <a:bodyPr/>
        <a:lstStyle/>
        <a:p>
          <a:endParaRPr lang="zh-CN" altLang="en-US"/>
        </a:p>
      </dgm:t>
    </dgm:pt>
    <dgm:pt modelId="{5958D94B-9C88-4BB1-99E3-DD0EE38607BC}">
      <dgm:prSet phldrT="[文本]"/>
      <dgm:spPr/>
      <dgm:t>
        <a:bodyPr/>
        <a:lstStyle/>
        <a:p>
          <a:r>
            <a:rPr lang="zh-CN" altLang="en-US"/>
            <a:t>职工福利费</a:t>
          </a:r>
        </a:p>
      </dgm:t>
    </dgm:pt>
    <dgm:pt modelId="{FF254D8F-9C42-44D4-B304-AAE89E77B0AC}" cxnId="{1D194D8C-CAC2-4C4B-BBA8-1EBE095C4112}" type="parTrans">
      <dgm:prSet/>
      <dgm:spPr/>
      <dgm:t>
        <a:bodyPr/>
        <a:lstStyle/>
        <a:p>
          <a:endParaRPr lang="zh-CN" altLang="en-US"/>
        </a:p>
      </dgm:t>
    </dgm:pt>
    <dgm:pt modelId="{E32A332E-A0CE-49C2-9CF2-B23530D74B77}" cxnId="{1D194D8C-CAC2-4C4B-BBA8-1EBE095C4112}" type="sibTrans">
      <dgm:prSet/>
      <dgm:spPr/>
      <dgm:t>
        <a:bodyPr/>
        <a:lstStyle/>
        <a:p>
          <a:endParaRPr lang="zh-CN" altLang="en-US"/>
        </a:p>
      </dgm:t>
    </dgm:pt>
    <dgm:pt modelId="{59131FF4-C43B-488E-B6D9-7ADBC6CEA4DE}">
      <dgm:prSet/>
      <dgm:spPr/>
      <dgm:t>
        <a:bodyPr/>
        <a:lstStyle/>
        <a:p>
          <a:r>
            <a:rPr lang="zh-CN" altLang="en-US"/>
            <a:t>社会保险费</a:t>
          </a:r>
        </a:p>
      </dgm:t>
    </dgm:pt>
    <dgm:pt modelId="{26DFAEA1-8EA4-4E58-88EE-2241D94579F7}" cxnId="{8ED8902D-8A14-4CB5-8C22-BC259B541EF4}" type="parTrans">
      <dgm:prSet/>
      <dgm:spPr/>
      <dgm:t>
        <a:bodyPr/>
        <a:lstStyle/>
        <a:p>
          <a:endParaRPr lang="zh-CN" altLang="en-US"/>
        </a:p>
      </dgm:t>
    </dgm:pt>
    <dgm:pt modelId="{CEAC6796-4E1A-459F-AF6D-F876AA4A74AB}" cxnId="{8ED8902D-8A14-4CB5-8C22-BC259B541EF4}" type="sibTrans">
      <dgm:prSet/>
      <dgm:spPr/>
      <dgm:t>
        <a:bodyPr/>
        <a:lstStyle/>
        <a:p>
          <a:endParaRPr lang="zh-CN" altLang="en-US"/>
        </a:p>
      </dgm:t>
    </dgm:pt>
    <dgm:pt modelId="{D3A01B6D-3975-4375-B28F-F0DD8EBD15D8}">
      <dgm:prSet/>
      <dgm:spPr/>
      <dgm:t>
        <a:bodyPr/>
        <a:lstStyle/>
        <a:p>
          <a:r>
            <a:rPr lang="zh-CN" altLang="en-US"/>
            <a:t>住房公积金</a:t>
          </a:r>
        </a:p>
      </dgm:t>
    </dgm:pt>
    <dgm:pt modelId="{53806C17-016C-4C5A-9BCC-619BC45E36F4}" cxnId="{450682B4-EDA9-4A10-94E9-83441E3B869F}" type="parTrans">
      <dgm:prSet/>
      <dgm:spPr/>
      <dgm:t>
        <a:bodyPr/>
        <a:lstStyle/>
        <a:p>
          <a:endParaRPr lang="zh-CN" altLang="en-US"/>
        </a:p>
      </dgm:t>
    </dgm:pt>
    <dgm:pt modelId="{C12B4E0D-6EB9-474D-8810-0391B9AEFEF2}" cxnId="{450682B4-EDA9-4A10-94E9-83441E3B869F}" type="sibTrans">
      <dgm:prSet/>
      <dgm:spPr/>
      <dgm:t>
        <a:bodyPr/>
        <a:lstStyle/>
        <a:p>
          <a:endParaRPr lang="zh-CN" altLang="en-US"/>
        </a:p>
      </dgm:t>
    </dgm:pt>
    <dgm:pt modelId="{1BA55645-CDF1-4A8E-989D-1B41CB459728}">
      <dgm:prSet/>
      <dgm:spPr/>
      <dgm:t>
        <a:bodyPr/>
        <a:lstStyle/>
        <a:p>
          <a:r>
            <a:rPr lang="zh-CN" altLang="en-US"/>
            <a:t>工会经费</a:t>
          </a:r>
        </a:p>
      </dgm:t>
    </dgm:pt>
    <dgm:pt modelId="{528F2C69-1B0F-4A04-B1A0-C69F166F5B0F}" cxnId="{59605515-CF4D-4922-9A88-7064E6EDAD1A}" type="parTrans">
      <dgm:prSet/>
      <dgm:spPr/>
      <dgm:t>
        <a:bodyPr/>
        <a:lstStyle/>
        <a:p>
          <a:endParaRPr lang="zh-CN" altLang="en-US"/>
        </a:p>
      </dgm:t>
    </dgm:pt>
    <dgm:pt modelId="{BFBF1256-1652-463E-8EE8-3A8CE9E8A707}" cxnId="{59605515-CF4D-4922-9A88-7064E6EDAD1A}" type="sibTrans">
      <dgm:prSet/>
      <dgm:spPr/>
      <dgm:t>
        <a:bodyPr/>
        <a:lstStyle/>
        <a:p>
          <a:endParaRPr lang="zh-CN" altLang="en-US"/>
        </a:p>
      </dgm:t>
    </dgm:pt>
    <dgm:pt modelId="{9DB9CD06-D490-4CC0-BC5C-1C7273F8AC02}">
      <dgm:prSet/>
      <dgm:spPr/>
      <dgm:t>
        <a:bodyPr/>
        <a:lstStyle/>
        <a:p>
          <a:r>
            <a:rPr lang="zh-CN" altLang="en-US"/>
            <a:t>职工教育经费</a:t>
          </a:r>
        </a:p>
      </dgm:t>
    </dgm:pt>
    <dgm:pt modelId="{D72992FC-2DBE-4081-960A-537541A941FD}" cxnId="{F06C9D42-4896-408E-90CF-325FCC207E4A}" type="parTrans">
      <dgm:prSet/>
      <dgm:spPr/>
      <dgm:t>
        <a:bodyPr/>
        <a:lstStyle/>
        <a:p>
          <a:endParaRPr lang="zh-CN" altLang="en-US"/>
        </a:p>
      </dgm:t>
    </dgm:pt>
    <dgm:pt modelId="{4ACC8666-B26D-449B-A7FE-2DCA1396C7D3}" cxnId="{F06C9D42-4896-408E-90CF-325FCC207E4A}" type="sibTrans">
      <dgm:prSet/>
      <dgm:spPr/>
      <dgm:t>
        <a:bodyPr/>
        <a:lstStyle/>
        <a:p>
          <a:endParaRPr lang="zh-CN" altLang="en-US"/>
        </a:p>
      </dgm:t>
    </dgm:pt>
    <dgm:pt modelId="{4B512EDD-01B4-4A49-9C56-DD787ED78540}">
      <dgm:prSet/>
      <dgm:spPr/>
      <dgm:t>
        <a:bodyPr/>
        <a:lstStyle/>
        <a:p>
          <a:r>
            <a:rPr lang="zh-CN" altLang="en-US"/>
            <a:t>非货币性福利</a:t>
          </a:r>
        </a:p>
      </dgm:t>
    </dgm:pt>
    <dgm:pt modelId="{4CE24D3B-9BAC-41AC-B771-98F9FAF67B05}" cxnId="{B9B90717-7900-43E6-834D-FBC584AEA729}" type="parTrans">
      <dgm:prSet/>
      <dgm:spPr/>
      <dgm:t>
        <a:bodyPr/>
        <a:lstStyle/>
        <a:p>
          <a:endParaRPr lang="zh-CN" altLang="en-US"/>
        </a:p>
      </dgm:t>
    </dgm:pt>
    <dgm:pt modelId="{A84F49BD-896C-45B0-98D3-6855B5BBF28E}" cxnId="{B9B90717-7900-43E6-834D-FBC584AEA729}" type="sibTrans">
      <dgm:prSet/>
      <dgm:spPr/>
      <dgm:t>
        <a:bodyPr/>
        <a:lstStyle/>
        <a:p>
          <a:endParaRPr lang="zh-CN" altLang="en-US"/>
        </a:p>
      </dgm:t>
    </dgm:pt>
    <dgm:pt modelId="{1FC0E080-3E1B-4A28-BEF4-76D01571AF68}">
      <dgm:prSet/>
      <dgm:spPr/>
      <dgm:t>
        <a:bodyPr/>
        <a:lstStyle/>
        <a:p>
          <a:r>
            <a:rPr lang="zh-CN" altLang="en-US"/>
            <a:t>辞退补偿</a:t>
          </a:r>
        </a:p>
      </dgm:t>
    </dgm:pt>
    <dgm:pt modelId="{AAD14DE2-5391-4F38-90B4-2F4722E13EE2}" cxnId="{E533D387-ACB2-4152-8FAC-615BA4622922}" type="parTrans">
      <dgm:prSet/>
      <dgm:spPr/>
      <dgm:t>
        <a:bodyPr/>
        <a:lstStyle/>
        <a:p>
          <a:endParaRPr lang="zh-CN" altLang="en-US"/>
        </a:p>
      </dgm:t>
    </dgm:pt>
    <dgm:pt modelId="{B58D6FD7-41F2-4FDD-BAEF-BCB5CF5E0F42}" cxnId="{E533D387-ACB2-4152-8FAC-615BA4622922}" type="sibTrans">
      <dgm:prSet/>
      <dgm:spPr/>
      <dgm:t>
        <a:bodyPr/>
        <a:lstStyle/>
        <a:p>
          <a:endParaRPr lang="zh-CN" altLang="en-US"/>
        </a:p>
      </dgm:t>
    </dgm:pt>
    <dgm:pt modelId="{1A1CF7BD-BEE7-4BBF-BBCB-560D8536A612}">
      <dgm:prSet/>
      <dgm:spPr/>
      <dgm:t>
        <a:bodyPr/>
        <a:lstStyle/>
        <a:p>
          <a:r>
            <a:rPr lang="zh-CN" altLang="en-US"/>
            <a:t>带薪缺勤</a:t>
          </a:r>
        </a:p>
      </dgm:t>
    </dgm:pt>
    <dgm:pt modelId="{F78DC203-2210-4EA4-9686-C95E6DB1E598}" cxnId="{989701F2-4D3B-4579-8C2C-5409CEE8E2D0}" type="parTrans">
      <dgm:prSet/>
      <dgm:spPr/>
      <dgm:t>
        <a:bodyPr/>
        <a:lstStyle/>
        <a:p>
          <a:endParaRPr lang="zh-CN" altLang="en-US"/>
        </a:p>
      </dgm:t>
    </dgm:pt>
    <dgm:pt modelId="{B7EF0497-7EAE-4D3B-BF57-4BB36A63630C}" cxnId="{989701F2-4D3B-4579-8C2C-5409CEE8E2D0}" type="sibTrans">
      <dgm:prSet/>
      <dgm:spPr/>
      <dgm:t>
        <a:bodyPr/>
        <a:lstStyle/>
        <a:p>
          <a:endParaRPr lang="zh-CN" altLang="en-US"/>
        </a:p>
      </dgm:t>
    </dgm:pt>
    <dgm:pt modelId="{D09D59A9-FCC1-42A5-B02F-85E506246BA9}">
      <dgm:prSet/>
      <dgm:spPr/>
      <dgm:t>
        <a:bodyPr/>
        <a:lstStyle/>
        <a:p>
          <a:r>
            <a:rPr lang="zh-CN" altLang="en-US" dirty="0"/>
            <a:t>利润分享计划</a:t>
          </a:r>
        </a:p>
      </dgm:t>
    </dgm:pt>
    <dgm:pt modelId="{2EE45801-6BE5-4260-A1FA-5EE6C42D3FEC}" cxnId="{8DA139FC-2D05-4C7A-94B2-E70D0DC3169A}" type="parTrans">
      <dgm:prSet/>
      <dgm:spPr/>
      <dgm:t>
        <a:bodyPr/>
        <a:lstStyle/>
        <a:p>
          <a:endParaRPr lang="zh-CN" altLang="en-US"/>
        </a:p>
      </dgm:t>
    </dgm:pt>
    <dgm:pt modelId="{9EB632DD-560C-4E50-8022-9B3C045CFCCA}" cxnId="{8DA139FC-2D05-4C7A-94B2-E70D0DC3169A}" type="sibTrans">
      <dgm:prSet/>
      <dgm:spPr/>
      <dgm:t>
        <a:bodyPr/>
        <a:lstStyle/>
        <a:p>
          <a:endParaRPr lang="zh-CN" altLang="en-US"/>
        </a:p>
      </dgm:t>
    </dgm:pt>
    <dgm:pt modelId="{3B93B2B5-65C4-4421-A9CC-3308E3B04D38}">
      <dgm:prSet phldr="0" custT="1">
        <dgm:style>
          <a:lnRef idx="2">
            <a:schemeClr val="accent2"/>
          </a:lnRef>
          <a:fillRef idx="1">
            <a:schemeClr val="lt1"/>
          </a:fillRef>
          <a:effectRef idx="0">
            <a:schemeClr val="accent2"/>
          </a:effectRef>
          <a:fontRef idx="minor">
            <a:schemeClr val="dk1"/>
          </a:fontRef>
        </dgm:style>
      </dgm:prSet>
      <dgm:spPr/>
      <dgm:t>
        <a:bodyPr vert="horz" wrap="square"/>
        <a:lstStyle/>
        <a:p>
          <a:pPr>
            <a:lnSpc>
              <a:spcPct val="100000"/>
            </a:lnSpc>
            <a:spcBef>
              <a:spcPct val="0"/>
            </a:spcBef>
            <a:spcAft>
              <a:spcPct val="35000"/>
            </a:spcAft>
          </a:pPr>
          <a:r>
            <a:rPr lang="zh-CN" altLang="en-US" sz="1800" dirty="0"/>
            <a:t>其他职工薪酬</a:t>
          </a:r>
        </a:p>
      </dgm:t>
    </dgm:pt>
    <dgm:pt modelId="{244227E3-DEFA-47AF-BD6E-30960E10437E}" cxnId="{A0FA2846-B712-4C0E-A4FD-3AAB574646B3}" type="parTrans">
      <dgm:prSet/>
      <dgm:spPr/>
      <dgm:t>
        <a:bodyPr/>
        <a:lstStyle/>
        <a:p>
          <a:endParaRPr lang="zh-CN" altLang="en-US"/>
        </a:p>
      </dgm:t>
    </dgm:pt>
    <dgm:pt modelId="{173E7EA6-0A02-4D18-BFC9-A9FD76E9DA24}" cxnId="{A0FA2846-B712-4C0E-A4FD-3AAB574646B3}" type="sibTrans">
      <dgm:prSet/>
      <dgm:spPr/>
      <dgm:t>
        <a:bodyPr/>
        <a:lstStyle/>
        <a:p>
          <a:endParaRPr lang="zh-CN" altLang="en-US"/>
        </a:p>
      </dgm:t>
    </dgm:pt>
    <dgm:pt modelId="{0A45F0E6-BE91-4A86-B57B-1693DB8531D0}" type="pres">
      <dgm:prSet presAssocID="{8D9FDCB1-90E3-4DA5-B25B-625F916A8EBA}" presName="hierChild1" presStyleCnt="0">
        <dgm:presLayoutVars>
          <dgm:chPref val="1"/>
          <dgm:dir/>
          <dgm:animOne val="branch"/>
          <dgm:animLvl val="lvl"/>
          <dgm:resizeHandles/>
        </dgm:presLayoutVars>
      </dgm:prSet>
      <dgm:spPr/>
      <dgm:t>
        <a:bodyPr/>
        <a:lstStyle/>
        <a:p>
          <a:endParaRPr lang="zh-CN" altLang="en-US"/>
        </a:p>
      </dgm:t>
    </dgm:pt>
    <dgm:pt modelId="{21AA944D-8D66-40FD-A85B-8A0A7E9C2C0E}" type="pres">
      <dgm:prSet presAssocID="{6436268A-59B3-4ECA-BC8A-0856EBD56C46}" presName="hierRoot1" presStyleCnt="0"/>
      <dgm:spPr/>
    </dgm:pt>
    <dgm:pt modelId="{D37647BA-1408-45C6-B1C5-E3C837FD2974}" type="pres">
      <dgm:prSet presAssocID="{6436268A-59B3-4ECA-BC8A-0856EBD56C46}" presName="composite" presStyleCnt="0"/>
      <dgm:spPr/>
    </dgm:pt>
    <dgm:pt modelId="{22DF6A83-D822-4A0C-819A-04C66CA0EA29}" type="pres">
      <dgm:prSet presAssocID="{6436268A-59B3-4ECA-BC8A-0856EBD56C46}" presName="background" presStyleLbl="node0" presStyleIdx="0" presStyleCnt="1"/>
      <dgm:spPr/>
    </dgm:pt>
    <dgm:pt modelId="{B2BBA727-FD2D-4FCE-890D-8975406C6612}" type="pres">
      <dgm:prSet presAssocID="{6436268A-59B3-4ECA-BC8A-0856EBD56C46}" presName="text" presStyleLbl="fgAcc0" presStyleIdx="0" presStyleCnt="1" custScaleX="449091" custScaleY="183772" custLinFactNeighborX="1631" custLinFactNeighborY="-39663">
        <dgm:presLayoutVars>
          <dgm:chPref val="3"/>
        </dgm:presLayoutVars>
      </dgm:prSet>
      <dgm:spPr/>
      <dgm:t>
        <a:bodyPr/>
        <a:lstStyle/>
        <a:p>
          <a:endParaRPr lang="zh-CN" altLang="en-US"/>
        </a:p>
      </dgm:t>
    </dgm:pt>
    <dgm:pt modelId="{1884AD3E-0F1B-45A1-ADB5-71B246AC8D47}" type="pres">
      <dgm:prSet presAssocID="{6436268A-59B3-4ECA-BC8A-0856EBD56C46}" presName="hierChild2" presStyleCnt="0"/>
      <dgm:spPr/>
    </dgm:pt>
    <dgm:pt modelId="{1253D96A-5113-4A89-A64C-22A7D170696B}" type="pres">
      <dgm:prSet presAssocID="{83170847-2A8C-479F-8A81-B0DED21D8318}" presName="Name10" presStyleLbl="parChTrans1D2" presStyleIdx="0" presStyleCnt="11"/>
      <dgm:spPr/>
      <dgm:t>
        <a:bodyPr/>
        <a:lstStyle/>
        <a:p>
          <a:endParaRPr lang="zh-CN" altLang="en-US"/>
        </a:p>
      </dgm:t>
    </dgm:pt>
    <dgm:pt modelId="{032C4856-CE66-4CB6-8C22-48A9059E5131}" type="pres">
      <dgm:prSet presAssocID="{44B5327C-19A8-4489-81C6-7E27A05A6EF6}" presName="hierRoot2" presStyleCnt="0"/>
      <dgm:spPr/>
    </dgm:pt>
    <dgm:pt modelId="{ED504B7A-B2DE-42F4-8FFD-7C85794D1F65}" type="pres">
      <dgm:prSet presAssocID="{44B5327C-19A8-4489-81C6-7E27A05A6EF6}" presName="composite2" presStyleCnt="0"/>
      <dgm:spPr/>
    </dgm:pt>
    <dgm:pt modelId="{106BDA16-F20D-4957-9136-0842036D370D}" type="pres">
      <dgm:prSet presAssocID="{44B5327C-19A8-4489-81C6-7E27A05A6EF6}" presName="background2" presStyleLbl="node2" presStyleIdx="0" presStyleCnt="11"/>
      <dgm:spPr/>
    </dgm:pt>
    <dgm:pt modelId="{278162C7-FE40-4E65-94D4-42C426BBED5E}" type="pres">
      <dgm:prSet presAssocID="{44B5327C-19A8-4489-81C6-7E27A05A6EF6}" presName="text2" presStyleLbl="fgAcc2" presStyleIdx="0" presStyleCnt="11" custScaleX="116988" custScaleY="566378">
        <dgm:presLayoutVars>
          <dgm:chPref val="3"/>
        </dgm:presLayoutVars>
      </dgm:prSet>
      <dgm:spPr/>
      <dgm:t>
        <a:bodyPr/>
        <a:lstStyle/>
        <a:p>
          <a:endParaRPr lang="zh-CN" altLang="en-US"/>
        </a:p>
      </dgm:t>
    </dgm:pt>
    <dgm:pt modelId="{A1B07801-C793-4D4B-ADDD-C041D338B927}" type="pres">
      <dgm:prSet presAssocID="{44B5327C-19A8-4489-81C6-7E27A05A6EF6}" presName="hierChild3" presStyleCnt="0"/>
      <dgm:spPr/>
    </dgm:pt>
    <dgm:pt modelId="{3739D8C2-4E9C-4C1F-B7C5-B72E85D24CF6}" type="pres">
      <dgm:prSet presAssocID="{FF254D8F-9C42-44D4-B304-AAE89E77B0AC}" presName="Name10" presStyleLbl="parChTrans1D2" presStyleIdx="1" presStyleCnt="11"/>
      <dgm:spPr/>
      <dgm:t>
        <a:bodyPr/>
        <a:lstStyle/>
        <a:p>
          <a:endParaRPr lang="zh-CN" altLang="en-US"/>
        </a:p>
      </dgm:t>
    </dgm:pt>
    <dgm:pt modelId="{E731F617-7278-4615-9FB7-BD52050CFDB8}" type="pres">
      <dgm:prSet presAssocID="{5958D94B-9C88-4BB1-99E3-DD0EE38607BC}" presName="hierRoot2" presStyleCnt="0"/>
      <dgm:spPr/>
    </dgm:pt>
    <dgm:pt modelId="{F0730DDB-E407-4308-82D5-917B3A7CF088}" type="pres">
      <dgm:prSet presAssocID="{5958D94B-9C88-4BB1-99E3-DD0EE38607BC}" presName="composite2" presStyleCnt="0"/>
      <dgm:spPr/>
    </dgm:pt>
    <dgm:pt modelId="{EF39CAA6-98BA-41FF-838A-B81EB8541C63}" type="pres">
      <dgm:prSet presAssocID="{5958D94B-9C88-4BB1-99E3-DD0EE38607BC}" presName="background2" presStyleLbl="node2" presStyleIdx="1" presStyleCnt="11"/>
      <dgm:spPr/>
    </dgm:pt>
    <dgm:pt modelId="{69CFC652-E9EB-4D47-A370-2315B6D05ABE}" type="pres">
      <dgm:prSet presAssocID="{5958D94B-9C88-4BB1-99E3-DD0EE38607BC}" presName="text2" presStyleLbl="fgAcc2" presStyleIdx="1" presStyleCnt="11" custScaleX="106956" custScaleY="558936">
        <dgm:presLayoutVars>
          <dgm:chPref val="3"/>
        </dgm:presLayoutVars>
      </dgm:prSet>
      <dgm:spPr/>
      <dgm:t>
        <a:bodyPr/>
        <a:lstStyle/>
        <a:p>
          <a:endParaRPr lang="zh-CN" altLang="en-US"/>
        </a:p>
      </dgm:t>
    </dgm:pt>
    <dgm:pt modelId="{27D183B6-AC27-4743-9EFA-7443E020B29D}" type="pres">
      <dgm:prSet presAssocID="{5958D94B-9C88-4BB1-99E3-DD0EE38607BC}" presName="hierChild3" presStyleCnt="0"/>
      <dgm:spPr/>
    </dgm:pt>
    <dgm:pt modelId="{1C12595A-B936-4525-9607-81DB66638242}" type="pres">
      <dgm:prSet presAssocID="{26DFAEA1-8EA4-4E58-88EE-2241D94579F7}" presName="Name10" presStyleLbl="parChTrans1D2" presStyleIdx="2" presStyleCnt="11"/>
      <dgm:spPr/>
      <dgm:t>
        <a:bodyPr/>
        <a:lstStyle/>
        <a:p>
          <a:endParaRPr lang="zh-CN" altLang="en-US"/>
        </a:p>
      </dgm:t>
    </dgm:pt>
    <dgm:pt modelId="{48C21702-EF35-4827-8BC1-B7C0BB75EE4F}" type="pres">
      <dgm:prSet presAssocID="{59131FF4-C43B-488E-B6D9-7ADBC6CEA4DE}" presName="hierRoot2" presStyleCnt="0"/>
      <dgm:spPr/>
    </dgm:pt>
    <dgm:pt modelId="{4D0F76F8-6705-4C24-922A-ECC552A4A547}" type="pres">
      <dgm:prSet presAssocID="{59131FF4-C43B-488E-B6D9-7ADBC6CEA4DE}" presName="composite2" presStyleCnt="0"/>
      <dgm:spPr/>
    </dgm:pt>
    <dgm:pt modelId="{538908DF-642A-40DA-92BE-334CA4DA2FA1}" type="pres">
      <dgm:prSet presAssocID="{59131FF4-C43B-488E-B6D9-7ADBC6CEA4DE}" presName="background2" presStyleLbl="node2" presStyleIdx="2" presStyleCnt="11"/>
      <dgm:spPr/>
    </dgm:pt>
    <dgm:pt modelId="{5C5BD5C4-4EF0-44B6-87B2-9CD35A3D8C77}" type="pres">
      <dgm:prSet presAssocID="{59131FF4-C43B-488E-B6D9-7ADBC6CEA4DE}" presName="text2" presStyleLbl="fgAcc2" presStyleIdx="2" presStyleCnt="11" custScaleX="95806" custScaleY="585691">
        <dgm:presLayoutVars>
          <dgm:chPref val="3"/>
        </dgm:presLayoutVars>
      </dgm:prSet>
      <dgm:spPr/>
      <dgm:t>
        <a:bodyPr/>
        <a:lstStyle/>
        <a:p>
          <a:endParaRPr lang="zh-CN" altLang="en-US"/>
        </a:p>
      </dgm:t>
    </dgm:pt>
    <dgm:pt modelId="{57BE5710-F5D5-49F6-A6B6-27FFA460BD25}" type="pres">
      <dgm:prSet presAssocID="{59131FF4-C43B-488E-B6D9-7ADBC6CEA4DE}" presName="hierChild3" presStyleCnt="0"/>
      <dgm:spPr/>
    </dgm:pt>
    <dgm:pt modelId="{BD235221-0606-43F4-B9E6-0823E3239578}" type="pres">
      <dgm:prSet presAssocID="{53806C17-016C-4C5A-9BCC-619BC45E36F4}" presName="Name10" presStyleLbl="parChTrans1D2" presStyleIdx="3" presStyleCnt="11"/>
      <dgm:spPr/>
      <dgm:t>
        <a:bodyPr/>
        <a:lstStyle/>
        <a:p>
          <a:endParaRPr lang="zh-CN" altLang="en-US"/>
        </a:p>
      </dgm:t>
    </dgm:pt>
    <dgm:pt modelId="{02F2DA65-EE5A-4DCC-BCC7-7F82C47B7AF4}" type="pres">
      <dgm:prSet presAssocID="{D3A01B6D-3975-4375-B28F-F0DD8EBD15D8}" presName="hierRoot2" presStyleCnt="0"/>
      <dgm:spPr/>
    </dgm:pt>
    <dgm:pt modelId="{61208D49-3DD0-4DAF-870A-C042B625438E}" type="pres">
      <dgm:prSet presAssocID="{D3A01B6D-3975-4375-B28F-F0DD8EBD15D8}" presName="composite2" presStyleCnt="0"/>
      <dgm:spPr/>
    </dgm:pt>
    <dgm:pt modelId="{BD076596-48CA-4A5F-9465-D0D8ED0F8C94}" type="pres">
      <dgm:prSet presAssocID="{D3A01B6D-3975-4375-B28F-F0DD8EBD15D8}" presName="background2" presStyleLbl="node2" presStyleIdx="3" presStyleCnt="11"/>
      <dgm:spPr/>
    </dgm:pt>
    <dgm:pt modelId="{ACE05296-536F-4AC7-828E-ACACA1C76609}" type="pres">
      <dgm:prSet presAssocID="{D3A01B6D-3975-4375-B28F-F0DD8EBD15D8}" presName="text2" presStyleLbl="fgAcc2" presStyleIdx="3" presStyleCnt="11" custScaleY="567101">
        <dgm:presLayoutVars>
          <dgm:chPref val="3"/>
        </dgm:presLayoutVars>
      </dgm:prSet>
      <dgm:spPr/>
      <dgm:t>
        <a:bodyPr/>
        <a:lstStyle/>
        <a:p>
          <a:endParaRPr lang="zh-CN" altLang="en-US"/>
        </a:p>
      </dgm:t>
    </dgm:pt>
    <dgm:pt modelId="{1D488A8E-550C-47F2-9823-16748132ACDB}" type="pres">
      <dgm:prSet presAssocID="{D3A01B6D-3975-4375-B28F-F0DD8EBD15D8}" presName="hierChild3" presStyleCnt="0"/>
      <dgm:spPr/>
    </dgm:pt>
    <dgm:pt modelId="{28D5E02B-FD6A-421D-B7BF-6CA73DEEEC86}" type="pres">
      <dgm:prSet presAssocID="{528F2C69-1B0F-4A04-B1A0-C69F166F5B0F}" presName="Name10" presStyleLbl="parChTrans1D2" presStyleIdx="4" presStyleCnt="11"/>
      <dgm:spPr/>
      <dgm:t>
        <a:bodyPr/>
        <a:lstStyle/>
        <a:p>
          <a:endParaRPr lang="zh-CN" altLang="en-US"/>
        </a:p>
      </dgm:t>
    </dgm:pt>
    <dgm:pt modelId="{D497BDAC-9A60-4458-9BFD-480BF82CCDA1}" type="pres">
      <dgm:prSet presAssocID="{1BA55645-CDF1-4A8E-989D-1B41CB459728}" presName="hierRoot2" presStyleCnt="0"/>
      <dgm:spPr/>
    </dgm:pt>
    <dgm:pt modelId="{FE327F86-1B2E-4D2D-A146-AF70F56BFC57}" type="pres">
      <dgm:prSet presAssocID="{1BA55645-CDF1-4A8E-989D-1B41CB459728}" presName="composite2" presStyleCnt="0"/>
      <dgm:spPr/>
    </dgm:pt>
    <dgm:pt modelId="{3689CB61-A459-4527-854B-B9E27BAD01AB}" type="pres">
      <dgm:prSet presAssocID="{1BA55645-CDF1-4A8E-989D-1B41CB459728}" presName="background2" presStyleLbl="node2" presStyleIdx="4" presStyleCnt="11"/>
      <dgm:spPr/>
    </dgm:pt>
    <dgm:pt modelId="{A174F83C-5F8C-46B1-8F67-9C6BC93A5080}" type="pres">
      <dgm:prSet presAssocID="{1BA55645-CDF1-4A8E-989D-1B41CB459728}" presName="text2" presStyleLbl="fgAcc2" presStyleIdx="4" presStyleCnt="11" custScaleY="561012">
        <dgm:presLayoutVars>
          <dgm:chPref val="3"/>
        </dgm:presLayoutVars>
      </dgm:prSet>
      <dgm:spPr/>
      <dgm:t>
        <a:bodyPr/>
        <a:lstStyle/>
        <a:p>
          <a:endParaRPr lang="zh-CN" altLang="en-US"/>
        </a:p>
      </dgm:t>
    </dgm:pt>
    <dgm:pt modelId="{473A3A81-2326-4D16-8F92-5D3FBAB94E1E}" type="pres">
      <dgm:prSet presAssocID="{1BA55645-CDF1-4A8E-989D-1B41CB459728}" presName="hierChild3" presStyleCnt="0"/>
      <dgm:spPr/>
    </dgm:pt>
    <dgm:pt modelId="{54B4BC18-D6EA-4784-99A9-8714798FC439}" type="pres">
      <dgm:prSet presAssocID="{D72992FC-2DBE-4081-960A-537541A941FD}" presName="Name10" presStyleLbl="parChTrans1D2" presStyleIdx="5" presStyleCnt="11"/>
      <dgm:spPr/>
      <dgm:t>
        <a:bodyPr/>
        <a:lstStyle/>
        <a:p>
          <a:endParaRPr lang="zh-CN" altLang="en-US"/>
        </a:p>
      </dgm:t>
    </dgm:pt>
    <dgm:pt modelId="{8900FEEB-0403-4ABF-B049-3F0A6A144C8C}" type="pres">
      <dgm:prSet presAssocID="{9DB9CD06-D490-4CC0-BC5C-1C7273F8AC02}" presName="hierRoot2" presStyleCnt="0"/>
      <dgm:spPr/>
    </dgm:pt>
    <dgm:pt modelId="{1AD3CCEE-ED9A-4892-A1DE-ABEE74A2D13E}" type="pres">
      <dgm:prSet presAssocID="{9DB9CD06-D490-4CC0-BC5C-1C7273F8AC02}" presName="composite2" presStyleCnt="0"/>
      <dgm:spPr/>
    </dgm:pt>
    <dgm:pt modelId="{75ADFE5A-56E6-45F1-ACC4-1BD761760397}" type="pres">
      <dgm:prSet presAssocID="{9DB9CD06-D490-4CC0-BC5C-1C7273F8AC02}" presName="background2" presStyleLbl="node2" presStyleIdx="5" presStyleCnt="11"/>
      <dgm:spPr/>
    </dgm:pt>
    <dgm:pt modelId="{6B845938-66CD-4A1A-8B07-36E2C9980B37}" type="pres">
      <dgm:prSet presAssocID="{9DB9CD06-D490-4CC0-BC5C-1C7273F8AC02}" presName="text2" presStyleLbl="fgAcc2" presStyleIdx="5" presStyleCnt="11" custScaleY="561548">
        <dgm:presLayoutVars>
          <dgm:chPref val="3"/>
        </dgm:presLayoutVars>
      </dgm:prSet>
      <dgm:spPr/>
      <dgm:t>
        <a:bodyPr/>
        <a:lstStyle/>
        <a:p>
          <a:endParaRPr lang="zh-CN" altLang="en-US"/>
        </a:p>
      </dgm:t>
    </dgm:pt>
    <dgm:pt modelId="{B0CBCCC8-EA59-44BA-B422-1F2CFCF5ECEB}" type="pres">
      <dgm:prSet presAssocID="{9DB9CD06-D490-4CC0-BC5C-1C7273F8AC02}" presName="hierChild3" presStyleCnt="0"/>
      <dgm:spPr/>
    </dgm:pt>
    <dgm:pt modelId="{C59329DB-C484-48B5-94CC-A8C0668C8ABE}" type="pres">
      <dgm:prSet presAssocID="{4CE24D3B-9BAC-41AC-B771-98F9FAF67B05}" presName="Name10" presStyleLbl="parChTrans1D2" presStyleIdx="6" presStyleCnt="11"/>
      <dgm:spPr/>
      <dgm:t>
        <a:bodyPr/>
        <a:lstStyle/>
        <a:p>
          <a:endParaRPr lang="zh-CN" altLang="en-US"/>
        </a:p>
      </dgm:t>
    </dgm:pt>
    <dgm:pt modelId="{81E53F2C-A560-4511-AB0C-2B8A1977A8E0}" type="pres">
      <dgm:prSet presAssocID="{4B512EDD-01B4-4A49-9C56-DD787ED78540}" presName="hierRoot2" presStyleCnt="0"/>
      <dgm:spPr/>
    </dgm:pt>
    <dgm:pt modelId="{09ADD834-671B-467F-8D63-02C2A9B51B04}" type="pres">
      <dgm:prSet presAssocID="{4B512EDD-01B4-4A49-9C56-DD787ED78540}" presName="composite2" presStyleCnt="0"/>
      <dgm:spPr/>
    </dgm:pt>
    <dgm:pt modelId="{DAAB9652-A6D4-4FCC-A05D-3B01DB3CC61E}" type="pres">
      <dgm:prSet presAssocID="{4B512EDD-01B4-4A49-9C56-DD787ED78540}" presName="background2" presStyleLbl="node2" presStyleIdx="6" presStyleCnt="11"/>
      <dgm:spPr/>
    </dgm:pt>
    <dgm:pt modelId="{3D4298DB-B48A-47C1-B2FA-4D576619B493}" type="pres">
      <dgm:prSet presAssocID="{4B512EDD-01B4-4A49-9C56-DD787ED78540}" presName="text2" presStyleLbl="fgAcc2" presStyleIdx="6" presStyleCnt="11" custScaleY="561548">
        <dgm:presLayoutVars>
          <dgm:chPref val="3"/>
        </dgm:presLayoutVars>
      </dgm:prSet>
      <dgm:spPr/>
      <dgm:t>
        <a:bodyPr/>
        <a:lstStyle/>
        <a:p>
          <a:endParaRPr lang="zh-CN" altLang="en-US"/>
        </a:p>
      </dgm:t>
    </dgm:pt>
    <dgm:pt modelId="{C390566E-92FF-453D-ABA9-CCA58E6BDB91}" type="pres">
      <dgm:prSet presAssocID="{4B512EDD-01B4-4A49-9C56-DD787ED78540}" presName="hierChild3" presStyleCnt="0"/>
      <dgm:spPr/>
    </dgm:pt>
    <dgm:pt modelId="{75343613-1117-4508-AF9F-939D5B9F650F}" type="pres">
      <dgm:prSet presAssocID="{AAD14DE2-5391-4F38-90B4-2F4722E13EE2}" presName="Name10" presStyleLbl="parChTrans1D2" presStyleIdx="7" presStyleCnt="11"/>
      <dgm:spPr/>
      <dgm:t>
        <a:bodyPr/>
        <a:lstStyle/>
        <a:p>
          <a:endParaRPr lang="zh-CN" altLang="en-US"/>
        </a:p>
      </dgm:t>
    </dgm:pt>
    <dgm:pt modelId="{B28989A3-1F6C-4B77-A29B-CBDD9305FFEA}" type="pres">
      <dgm:prSet presAssocID="{1FC0E080-3E1B-4A28-BEF4-76D01571AF68}" presName="hierRoot2" presStyleCnt="0"/>
      <dgm:spPr/>
    </dgm:pt>
    <dgm:pt modelId="{F5DF7D57-4250-422F-8F16-F685410D0FE2}" type="pres">
      <dgm:prSet presAssocID="{1FC0E080-3E1B-4A28-BEF4-76D01571AF68}" presName="composite2" presStyleCnt="0"/>
      <dgm:spPr/>
    </dgm:pt>
    <dgm:pt modelId="{EC167202-6D72-4E28-9424-8BDA5CE83184}" type="pres">
      <dgm:prSet presAssocID="{1FC0E080-3E1B-4A28-BEF4-76D01571AF68}" presName="background2" presStyleLbl="node2" presStyleIdx="7" presStyleCnt="11"/>
      <dgm:spPr/>
    </dgm:pt>
    <dgm:pt modelId="{E8E6368E-5085-41CA-8B53-EE608DA9A877}" type="pres">
      <dgm:prSet presAssocID="{1FC0E080-3E1B-4A28-BEF4-76D01571AF68}" presName="text2" presStyleLbl="fgAcc2" presStyleIdx="7" presStyleCnt="11" custScaleY="555996">
        <dgm:presLayoutVars>
          <dgm:chPref val="3"/>
        </dgm:presLayoutVars>
      </dgm:prSet>
      <dgm:spPr/>
      <dgm:t>
        <a:bodyPr/>
        <a:lstStyle/>
        <a:p>
          <a:endParaRPr lang="zh-CN" altLang="en-US"/>
        </a:p>
      </dgm:t>
    </dgm:pt>
    <dgm:pt modelId="{A52E2476-5876-4C7D-9A18-440CC1D507FC}" type="pres">
      <dgm:prSet presAssocID="{1FC0E080-3E1B-4A28-BEF4-76D01571AF68}" presName="hierChild3" presStyleCnt="0"/>
      <dgm:spPr/>
    </dgm:pt>
    <dgm:pt modelId="{6C5DA965-E2EB-45A5-80F1-7B8BFA9AD913}" type="pres">
      <dgm:prSet presAssocID="{F78DC203-2210-4EA4-9686-C95E6DB1E598}" presName="Name10" presStyleLbl="parChTrans1D2" presStyleIdx="8" presStyleCnt="11"/>
      <dgm:spPr/>
      <dgm:t>
        <a:bodyPr/>
        <a:lstStyle/>
        <a:p>
          <a:endParaRPr lang="zh-CN" altLang="en-US"/>
        </a:p>
      </dgm:t>
    </dgm:pt>
    <dgm:pt modelId="{079BCE1D-43DA-45B2-9C7E-764044AD7EFA}" type="pres">
      <dgm:prSet presAssocID="{1A1CF7BD-BEE7-4BBF-BBCB-560D8536A612}" presName="hierRoot2" presStyleCnt="0"/>
      <dgm:spPr/>
    </dgm:pt>
    <dgm:pt modelId="{D666E7B9-AB9E-4FB2-81C8-2F52B6604A73}" type="pres">
      <dgm:prSet presAssocID="{1A1CF7BD-BEE7-4BBF-BBCB-560D8536A612}" presName="composite2" presStyleCnt="0"/>
      <dgm:spPr/>
    </dgm:pt>
    <dgm:pt modelId="{D30905D2-DD6B-40F7-8B6A-D1AA4F3EDC4A}" type="pres">
      <dgm:prSet presAssocID="{1A1CF7BD-BEE7-4BBF-BBCB-560D8536A612}" presName="background2" presStyleLbl="node2" presStyleIdx="8" presStyleCnt="11"/>
      <dgm:spPr/>
    </dgm:pt>
    <dgm:pt modelId="{6C550836-E582-4864-9B7A-2E399A52A86F}" type="pres">
      <dgm:prSet presAssocID="{1A1CF7BD-BEE7-4BBF-BBCB-560D8536A612}" presName="text2" presStyleLbl="fgAcc2" presStyleIdx="8" presStyleCnt="11" custScaleY="544890">
        <dgm:presLayoutVars>
          <dgm:chPref val="3"/>
        </dgm:presLayoutVars>
      </dgm:prSet>
      <dgm:spPr/>
      <dgm:t>
        <a:bodyPr/>
        <a:lstStyle/>
        <a:p>
          <a:endParaRPr lang="zh-CN" altLang="en-US"/>
        </a:p>
      </dgm:t>
    </dgm:pt>
    <dgm:pt modelId="{39305B9B-E650-48C1-A468-D902FA8F1510}" type="pres">
      <dgm:prSet presAssocID="{1A1CF7BD-BEE7-4BBF-BBCB-560D8536A612}" presName="hierChild3" presStyleCnt="0"/>
      <dgm:spPr/>
    </dgm:pt>
    <dgm:pt modelId="{706E7E46-B33F-4DE6-8496-19D21FE415C9}" type="pres">
      <dgm:prSet presAssocID="{2EE45801-6BE5-4260-A1FA-5EE6C42D3FEC}" presName="Name10" presStyleLbl="parChTrans1D2" presStyleIdx="9" presStyleCnt="11"/>
      <dgm:spPr/>
      <dgm:t>
        <a:bodyPr/>
        <a:lstStyle/>
        <a:p>
          <a:endParaRPr lang="zh-CN" altLang="en-US"/>
        </a:p>
      </dgm:t>
    </dgm:pt>
    <dgm:pt modelId="{A0B10AF3-FD17-4F32-B8B9-E74DA941515D}" type="pres">
      <dgm:prSet presAssocID="{D09D59A9-FCC1-42A5-B02F-85E506246BA9}" presName="hierRoot2" presStyleCnt="0"/>
      <dgm:spPr/>
    </dgm:pt>
    <dgm:pt modelId="{4E630671-F141-40F2-A125-2DC3BF94230A}" type="pres">
      <dgm:prSet presAssocID="{D09D59A9-FCC1-42A5-B02F-85E506246BA9}" presName="composite2" presStyleCnt="0"/>
      <dgm:spPr/>
    </dgm:pt>
    <dgm:pt modelId="{DD3FE5C2-89BE-4F93-A173-7E1CEC633C2F}" type="pres">
      <dgm:prSet presAssocID="{D09D59A9-FCC1-42A5-B02F-85E506246BA9}" presName="background2" presStyleLbl="node2" presStyleIdx="9" presStyleCnt="11"/>
      <dgm:spPr/>
    </dgm:pt>
    <dgm:pt modelId="{A8514FF1-55A8-4AD0-9C54-D7B689576D28}" type="pres">
      <dgm:prSet presAssocID="{D09D59A9-FCC1-42A5-B02F-85E506246BA9}" presName="text2" presStyleLbl="fgAcc2" presStyleIdx="9" presStyleCnt="11" custScaleY="550264">
        <dgm:presLayoutVars>
          <dgm:chPref val="3"/>
        </dgm:presLayoutVars>
      </dgm:prSet>
      <dgm:spPr/>
      <dgm:t>
        <a:bodyPr/>
        <a:lstStyle/>
        <a:p>
          <a:endParaRPr lang="zh-CN" altLang="en-US"/>
        </a:p>
      </dgm:t>
    </dgm:pt>
    <dgm:pt modelId="{DAC42535-85FC-4054-8AC6-4A881556104A}" type="pres">
      <dgm:prSet presAssocID="{D09D59A9-FCC1-42A5-B02F-85E506246BA9}" presName="hierChild3" presStyleCnt="0"/>
      <dgm:spPr/>
    </dgm:pt>
    <dgm:pt modelId="{BFF60CB5-FD2E-48C2-BE3A-BA9608929BD2}" type="pres">
      <dgm:prSet presAssocID="{244227E3-DEFA-47AF-BD6E-30960E10437E}" presName="Name10" presStyleLbl="parChTrans1D2" presStyleIdx="10" presStyleCnt="11"/>
      <dgm:spPr/>
      <dgm:t>
        <a:bodyPr/>
        <a:lstStyle/>
        <a:p>
          <a:endParaRPr lang="zh-CN" altLang="en-US"/>
        </a:p>
      </dgm:t>
    </dgm:pt>
    <dgm:pt modelId="{FF434F09-E426-47FE-A0D7-AE10FAD6A3E9}" type="pres">
      <dgm:prSet presAssocID="{3B93B2B5-65C4-4421-A9CC-3308E3B04D38}" presName="hierRoot2" presStyleCnt="0"/>
      <dgm:spPr/>
    </dgm:pt>
    <dgm:pt modelId="{D4CC4880-9097-4BE9-97AA-1A5D331AF7CB}" type="pres">
      <dgm:prSet presAssocID="{3B93B2B5-65C4-4421-A9CC-3308E3B04D38}" presName="composite2" presStyleCnt="0"/>
      <dgm:spPr/>
    </dgm:pt>
    <dgm:pt modelId="{6822B766-B205-4A41-88D5-FEF9DF059F34}" type="pres">
      <dgm:prSet presAssocID="{3B93B2B5-65C4-4421-A9CC-3308E3B04D38}" presName="background2" presStyleLbl="node2" presStyleIdx="10" presStyleCnt="11"/>
      <dgm:spPr/>
    </dgm:pt>
    <dgm:pt modelId="{052B6F60-9D47-4A5B-BBAB-59DBF93A77F5}" type="pres">
      <dgm:prSet presAssocID="{3B93B2B5-65C4-4421-A9CC-3308E3B04D38}" presName="text2" presStyleLbl="fgAcc2" presStyleIdx="10" presStyleCnt="11" custScaleY="536725">
        <dgm:presLayoutVars>
          <dgm:chPref val="3"/>
        </dgm:presLayoutVars>
      </dgm:prSet>
      <dgm:spPr/>
      <dgm:t>
        <a:bodyPr/>
        <a:lstStyle/>
        <a:p>
          <a:endParaRPr lang="zh-CN" altLang="en-US"/>
        </a:p>
      </dgm:t>
    </dgm:pt>
    <dgm:pt modelId="{697326FA-48EA-43CB-9A19-B28C0ADCC5DF}" type="pres">
      <dgm:prSet presAssocID="{3B93B2B5-65C4-4421-A9CC-3308E3B04D38}" presName="hierChild3" presStyleCnt="0"/>
      <dgm:spPr/>
    </dgm:pt>
  </dgm:ptLst>
  <dgm:cxnLst>
    <dgm:cxn modelId="{450682B4-EDA9-4A10-94E9-83441E3B869F}" srcId="{6436268A-59B3-4ECA-BC8A-0856EBD56C46}" destId="{D3A01B6D-3975-4375-B28F-F0DD8EBD15D8}" srcOrd="3" destOrd="0" parTransId="{53806C17-016C-4C5A-9BCC-619BC45E36F4}" sibTransId="{C12B4E0D-6EB9-474D-8810-0391B9AEFEF2}"/>
    <dgm:cxn modelId="{3861FA42-509D-432D-AFBE-C0186F96D381}" type="presOf" srcId="{3B93B2B5-65C4-4421-A9CC-3308E3B04D38}" destId="{052B6F60-9D47-4A5B-BBAB-59DBF93A77F5}" srcOrd="0" destOrd="0" presId="urn:microsoft.com/office/officeart/2005/8/layout/hierarchy1#1"/>
    <dgm:cxn modelId="{B6865784-A9B2-4DA2-8DC6-0C1873C6C255}" type="presOf" srcId="{D72992FC-2DBE-4081-960A-537541A941FD}" destId="{54B4BC18-D6EA-4784-99A9-8714798FC439}" srcOrd="0" destOrd="0" presId="urn:microsoft.com/office/officeart/2005/8/layout/hierarchy1#1"/>
    <dgm:cxn modelId="{504B7D5D-1CC1-4BB9-BA96-F24FB1F63995}" type="presOf" srcId="{D09D59A9-FCC1-42A5-B02F-85E506246BA9}" destId="{A8514FF1-55A8-4AD0-9C54-D7B689576D28}" srcOrd="0" destOrd="0" presId="urn:microsoft.com/office/officeart/2005/8/layout/hierarchy1#1"/>
    <dgm:cxn modelId="{35B0A9C6-D714-45FC-BF45-FBC4698AD100}" type="presOf" srcId="{4B512EDD-01B4-4A49-9C56-DD787ED78540}" destId="{3D4298DB-B48A-47C1-B2FA-4D576619B493}" srcOrd="0" destOrd="0" presId="urn:microsoft.com/office/officeart/2005/8/layout/hierarchy1#1"/>
    <dgm:cxn modelId="{59605515-CF4D-4922-9A88-7064E6EDAD1A}" srcId="{6436268A-59B3-4ECA-BC8A-0856EBD56C46}" destId="{1BA55645-CDF1-4A8E-989D-1B41CB459728}" srcOrd="4" destOrd="0" parTransId="{528F2C69-1B0F-4A04-B1A0-C69F166F5B0F}" sibTransId="{BFBF1256-1652-463E-8EE8-3A8CE9E8A707}"/>
    <dgm:cxn modelId="{D5DEBB63-BF4E-4D52-98F4-6524492ADF8B}" type="presOf" srcId="{1FC0E080-3E1B-4A28-BEF4-76D01571AF68}" destId="{E8E6368E-5085-41CA-8B53-EE608DA9A877}" srcOrd="0" destOrd="0" presId="urn:microsoft.com/office/officeart/2005/8/layout/hierarchy1#1"/>
    <dgm:cxn modelId="{A0FA2846-B712-4C0E-A4FD-3AAB574646B3}" srcId="{6436268A-59B3-4ECA-BC8A-0856EBD56C46}" destId="{3B93B2B5-65C4-4421-A9CC-3308E3B04D38}" srcOrd="10" destOrd="0" parTransId="{244227E3-DEFA-47AF-BD6E-30960E10437E}" sibTransId="{173E7EA6-0A02-4D18-BFC9-A9FD76E9DA24}"/>
    <dgm:cxn modelId="{85CB5EF0-E928-4DF6-AB9B-DE333E52F892}" type="presOf" srcId="{6436268A-59B3-4ECA-BC8A-0856EBD56C46}" destId="{B2BBA727-FD2D-4FCE-890D-8975406C6612}" srcOrd="0" destOrd="0" presId="urn:microsoft.com/office/officeart/2005/8/layout/hierarchy1#1"/>
    <dgm:cxn modelId="{7AF33D72-2689-4910-BDDC-D80C2DA163B6}" type="presOf" srcId="{59131FF4-C43B-488E-B6D9-7ADBC6CEA4DE}" destId="{5C5BD5C4-4EF0-44B6-87B2-9CD35A3D8C77}" srcOrd="0" destOrd="0" presId="urn:microsoft.com/office/officeart/2005/8/layout/hierarchy1#1"/>
    <dgm:cxn modelId="{989701F2-4D3B-4579-8C2C-5409CEE8E2D0}" srcId="{6436268A-59B3-4ECA-BC8A-0856EBD56C46}" destId="{1A1CF7BD-BEE7-4BBF-BBCB-560D8536A612}" srcOrd="8" destOrd="0" parTransId="{F78DC203-2210-4EA4-9686-C95E6DB1E598}" sibTransId="{B7EF0497-7EAE-4D3B-BF57-4BB36A63630C}"/>
    <dgm:cxn modelId="{55397A97-5F6D-46E8-BCEB-1AB47817F5F3}" type="presOf" srcId="{2EE45801-6BE5-4260-A1FA-5EE6C42D3FEC}" destId="{706E7E46-B33F-4DE6-8496-19D21FE415C9}" srcOrd="0" destOrd="0" presId="urn:microsoft.com/office/officeart/2005/8/layout/hierarchy1#1"/>
    <dgm:cxn modelId="{91C99FA6-5AAD-4752-82B1-1C112651BE66}" type="presOf" srcId="{8D9FDCB1-90E3-4DA5-B25B-625F916A8EBA}" destId="{0A45F0E6-BE91-4A86-B57B-1693DB8531D0}" srcOrd="0" destOrd="0" presId="urn:microsoft.com/office/officeart/2005/8/layout/hierarchy1#1"/>
    <dgm:cxn modelId="{05B1EFD2-F544-4C2C-8B2F-8F11B943DCF6}" type="presOf" srcId="{26DFAEA1-8EA4-4E58-88EE-2241D94579F7}" destId="{1C12595A-B936-4525-9607-81DB66638242}" srcOrd="0" destOrd="0" presId="urn:microsoft.com/office/officeart/2005/8/layout/hierarchy1#1"/>
    <dgm:cxn modelId="{A1B1ED71-DEF3-480B-9216-7CF459989EB8}" srcId="{8D9FDCB1-90E3-4DA5-B25B-625F916A8EBA}" destId="{6436268A-59B3-4ECA-BC8A-0856EBD56C46}" srcOrd="0" destOrd="0" parTransId="{B87093C6-0288-4063-9383-1D32A385A6A8}" sibTransId="{8D5AB623-4451-4523-9919-8B3489196382}"/>
    <dgm:cxn modelId="{A09610A4-93D5-49FA-806F-AB7C5B00EACF}" type="presOf" srcId="{F78DC203-2210-4EA4-9686-C95E6DB1E598}" destId="{6C5DA965-E2EB-45A5-80F1-7B8BFA9AD913}" srcOrd="0" destOrd="0" presId="urn:microsoft.com/office/officeart/2005/8/layout/hierarchy1#1"/>
    <dgm:cxn modelId="{8ED8902D-8A14-4CB5-8C22-BC259B541EF4}" srcId="{6436268A-59B3-4ECA-BC8A-0856EBD56C46}" destId="{59131FF4-C43B-488E-B6D9-7ADBC6CEA4DE}" srcOrd="2" destOrd="0" parTransId="{26DFAEA1-8EA4-4E58-88EE-2241D94579F7}" sibTransId="{CEAC6796-4E1A-459F-AF6D-F876AA4A74AB}"/>
    <dgm:cxn modelId="{C6B28D8A-DE06-4861-B08B-636D52CE7760}" type="presOf" srcId="{244227E3-DEFA-47AF-BD6E-30960E10437E}" destId="{BFF60CB5-FD2E-48C2-BE3A-BA9608929BD2}" srcOrd="0" destOrd="0" presId="urn:microsoft.com/office/officeart/2005/8/layout/hierarchy1#1"/>
    <dgm:cxn modelId="{409AF457-C2B3-4B07-9995-030E8EA60055}" type="presOf" srcId="{9DB9CD06-D490-4CC0-BC5C-1C7273F8AC02}" destId="{6B845938-66CD-4A1A-8B07-36E2C9980B37}" srcOrd="0" destOrd="0" presId="urn:microsoft.com/office/officeart/2005/8/layout/hierarchy1#1"/>
    <dgm:cxn modelId="{E533D387-ACB2-4152-8FAC-615BA4622922}" srcId="{6436268A-59B3-4ECA-BC8A-0856EBD56C46}" destId="{1FC0E080-3E1B-4A28-BEF4-76D01571AF68}" srcOrd="7" destOrd="0" parTransId="{AAD14DE2-5391-4F38-90B4-2F4722E13EE2}" sibTransId="{B58D6FD7-41F2-4FDD-BAEF-BCB5CF5E0F42}"/>
    <dgm:cxn modelId="{FC428D9E-E605-4A62-ACC8-34A7BB2ECAE5}" type="presOf" srcId="{5958D94B-9C88-4BB1-99E3-DD0EE38607BC}" destId="{69CFC652-E9EB-4D47-A370-2315B6D05ABE}" srcOrd="0" destOrd="0" presId="urn:microsoft.com/office/officeart/2005/8/layout/hierarchy1#1"/>
    <dgm:cxn modelId="{E5750A9A-C532-4E7E-BFDC-E588524F3CBF}" type="presOf" srcId="{FF254D8F-9C42-44D4-B304-AAE89E77B0AC}" destId="{3739D8C2-4E9C-4C1F-B7C5-B72E85D24CF6}" srcOrd="0" destOrd="0" presId="urn:microsoft.com/office/officeart/2005/8/layout/hierarchy1#1"/>
    <dgm:cxn modelId="{F06C9D42-4896-408E-90CF-325FCC207E4A}" srcId="{6436268A-59B3-4ECA-BC8A-0856EBD56C46}" destId="{9DB9CD06-D490-4CC0-BC5C-1C7273F8AC02}" srcOrd="5" destOrd="0" parTransId="{D72992FC-2DBE-4081-960A-537541A941FD}" sibTransId="{4ACC8666-B26D-449B-A7FE-2DCA1396C7D3}"/>
    <dgm:cxn modelId="{F10518EA-0677-41F2-88EB-D50B2BCE5323}" type="presOf" srcId="{53806C17-016C-4C5A-9BCC-619BC45E36F4}" destId="{BD235221-0606-43F4-B9E6-0823E3239578}" srcOrd="0" destOrd="0" presId="urn:microsoft.com/office/officeart/2005/8/layout/hierarchy1#1"/>
    <dgm:cxn modelId="{254E79F0-A1E4-4264-84AB-A7BB8ACDCA47}" srcId="{6436268A-59B3-4ECA-BC8A-0856EBD56C46}" destId="{44B5327C-19A8-4489-81C6-7E27A05A6EF6}" srcOrd="0" destOrd="0" parTransId="{83170847-2A8C-479F-8A81-B0DED21D8318}" sibTransId="{BC3230CD-4F04-4BCE-890E-8C270221F3CA}"/>
    <dgm:cxn modelId="{6B922C4D-1121-4F6C-8B85-F53F2A3BB9E3}" type="presOf" srcId="{4CE24D3B-9BAC-41AC-B771-98F9FAF67B05}" destId="{C59329DB-C484-48B5-94CC-A8C0668C8ABE}" srcOrd="0" destOrd="0" presId="urn:microsoft.com/office/officeart/2005/8/layout/hierarchy1#1"/>
    <dgm:cxn modelId="{C947FA6C-99DD-4E3F-86BE-26901E1B1188}" type="presOf" srcId="{1BA55645-CDF1-4A8E-989D-1B41CB459728}" destId="{A174F83C-5F8C-46B1-8F67-9C6BC93A5080}" srcOrd="0" destOrd="0" presId="urn:microsoft.com/office/officeart/2005/8/layout/hierarchy1#1"/>
    <dgm:cxn modelId="{0795E873-5DB1-4036-9FF7-28C31E9642DF}" type="presOf" srcId="{AAD14DE2-5391-4F38-90B4-2F4722E13EE2}" destId="{75343613-1117-4508-AF9F-939D5B9F650F}" srcOrd="0" destOrd="0" presId="urn:microsoft.com/office/officeart/2005/8/layout/hierarchy1#1"/>
    <dgm:cxn modelId="{0C61380A-93B9-41F7-BAAD-F4F8514F6C4A}" type="presOf" srcId="{1A1CF7BD-BEE7-4BBF-BBCB-560D8536A612}" destId="{6C550836-E582-4864-9B7A-2E399A52A86F}" srcOrd="0" destOrd="0" presId="urn:microsoft.com/office/officeart/2005/8/layout/hierarchy1#1"/>
    <dgm:cxn modelId="{B9B90717-7900-43E6-834D-FBC584AEA729}" srcId="{6436268A-59B3-4ECA-BC8A-0856EBD56C46}" destId="{4B512EDD-01B4-4A49-9C56-DD787ED78540}" srcOrd="6" destOrd="0" parTransId="{4CE24D3B-9BAC-41AC-B771-98F9FAF67B05}" sibTransId="{A84F49BD-896C-45B0-98D3-6855B5BBF28E}"/>
    <dgm:cxn modelId="{53C7E457-D7D0-4B99-8ACB-75A9C771F3BE}" type="presOf" srcId="{D3A01B6D-3975-4375-B28F-F0DD8EBD15D8}" destId="{ACE05296-536F-4AC7-828E-ACACA1C76609}" srcOrd="0" destOrd="0" presId="urn:microsoft.com/office/officeart/2005/8/layout/hierarchy1#1"/>
    <dgm:cxn modelId="{8DA139FC-2D05-4C7A-94B2-E70D0DC3169A}" srcId="{6436268A-59B3-4ECA-BC8A-0856EBD56C46}" destId="{D09D59A9-FCC1-42A5-B02F-85E506246BA9}" srcOrd="9" destOrd="0" parTransId="{2EE45801-6BE5-4260-A1FA-5EE6C42D3FEC}" sibTransId="{9EB632DD-560C-4E50-8022-9B3C045CFCCA}"/>
    <dgm:cxn modelId="{4176331C-A335-4B06-AFA1-915F3AB98DAB}" type="presOf" srcId="{83170847-2A8C-479F-8A81-B0DED21D8318}" destId="{1253D96A-5113-4A89-A64C-22A7D170696B}" srcOrd="0" destOrd="0" presId="urn:microsoft.com/office/officeart/2005/8/layout/hierarchy1#1"/>
    <dgm:cxn modelId="{850F3C8A-EAAF-4BF0-B5D3-BF4B6DFA0EA0}" type="presOf" srcId="{44B5327C-19A8-4489-81C6-7E27A05A6EF6}" destId="{278162C7-FE40-4E65-94D4-42C426BBED5E}" srcOrd="0" destOrd="0" presId="urn:microsoft.com/office/officeart/2005/8/layout/hierarchy1#1"/>
    <dgm:cxn modelId="{1D194D8C-CAC2-4C4B-BBA8-1EBE095C4112}" srcId="{6436268A-59B3-4ECA-BC8A-0856EBD56C46}" destId="{5958D94B-9C88-4BB1-99E3-DD0EE38607BC}" srcOrd="1" destOrd="0" parTransId="{FF254D8F-9C42-44D4-B304-AAE89E77B0AC}" sibTransId="{E32A332E-A0CE-49C2-9CF2-B23530D74B77}"/>
    <dgm:cxn modelId="{E3E59B04-7818-475D-AAC2-C069C8C01A83}" type="presOf" srcId="{528F2C69-1B0F-4A04-B1A0-C69F166F5B0F}" destId="{28D5E02B-FD6A-421D-B7BF-6CA73DEEEC86}" srcOrd="0" destOrd="0" presId="urn:microsoft.com/office/officeart/2005/8/layout/hierarchy1#1"/>
    <dgm:cxn modelId="{CEE51DD0-479F-4425-9B54-2F529AA5C129}" type="presParOf" srcId="{0A45F0E6-BE91-4A86-B57B-1693DB8531D0}" destId="{21AA944D-8D66-40FD-A85B-8A0A7E9C2C0E}" srcOrd="0" destOrd="0" presId="urn:microsoft.com/office/officeart/2005/8/layout/hierarchy1#1"/>
    <dgm:cxn modelId="{AB2377D9-0F1D-4E1E-99C7-B4B8D6075C3D}" type="presParOf" srcId="{21AA944D-8D66-40FD-A85B-8A0A7E9C2C0E}" destId="{D37647BA-1408-45C6-B1C5-E3C837FD2974}" srcOrd="0" destOrd="0" presId="urn:microsoft.com/office/officeart/2005/8/layout/hierarchy1#1"/>
    <dgm:cxn modelId="{3DD3651E-7C5B-45BA-B986-E92B5F26A221}" type="presParOf" srcId="{D37647BA-1408-45C6-B1C5-E3C837FD2974}" destId="{22DF6A83-D822-4A0C-819A-04C66CA0EA29}" srcOrd="0" destOrd="0" presId="urn:microsoft.com/office/officeart/2005/8/layout/hierarchy1#1"/>
    <dgm:cxn modelId="{BC1162D5-95B1-4F3B-9D08-D32FA9C66806}" type="presParOf" srcId="{D37647BA-1408-45C6-B1C5-E3C837FD2974}" destId="{B2BBA727-FD2D-4FCE-890D-8975406C6612}" srcOrd="1" destOrd="0" presId="urn:microsoft.com/office/officeart/2005/8/layout/hierarchy1#1"/>
    <dgm:cxn modelId="{7B955472-73AF-481C-900A-D069BEC7A7D1}" type="presParOf" srcId="{21AA944D-8D66-40FD-A85B-8A0A7E9C2C0E}" destId="{1884AD3E-0F1B-45A1-ADB5-71B246AC8D47}" srcOrd="1" destOrd="0" presId="urn:microsoft.com/office/officeart/2005/8/layout/hierarchy1#1"/>
    <dgm:cxn modelId="{4C315D82-2DE9-4F9E-8923-C5053476B4A0}" type="presParOf" srcId="{1884AD3E-0F1B-45A1-ADB5-71B246AC8D47}" destId="{1253D96A-5113-4A89-A64C-22A7D170696B}" srcOrd="0" destOrd="0" presId="urn:microsoft.com/office/officeart/2005/8/layout/hierarchy1#1"/>
    <dgm:cxn modelId="{AC1638DE-61F0-4930-9EE2-4B31DAF263FC}" type="presParOf" srcId="{1884AD3E-0F1B-45A1-ADB5-71B246AC8D47}" destId="{032C4856-CE66-4CB6-8C22-48A9059E5131}" srcOrd="1" destOrd="0" presId="urn:microsoft.com/office/officeart/2005/8/layout/hierarchy1#1"/>
    <dgm:cxn modelId="{4B62D524-8467-4304-94D7-1AAD8374592C}" type="presParOf" srcId="{032C4856-CE66-4CB6-8C22-48A9059E5131}" destId="{ED504B7A-B2DE-42F4-8FFD-7C85794D1F65}" srcOrd="0" destOrd="0" presId="urn:microsoft.com/office/officeart/2005/8/layout/hierarchy1#1"/>
    <dgm:cxn modelId="{426FE05B-AD92-4FD8-B833-9D0B4025700B}" type="presParOf" srcId="{ED504B7A-B2DE-42F4-8FFD-7C85794D1F65}" destId="{106BDA16-F20D-4957-9136-0842036D370D}" srcOrd="0" destOrd="0" presId="urn:microsoft.com/office/officeart/2005/8/layout/hierarchy1#1"/>
    <dgm:cxn modelId="{CA0E1075-6A65-47B4-8C4C-DA456EAB392E}" type="presParOf" srcId="{ED504B7A-B2DE-42F4-8FFD-7C85794D1F65}" destId="{278162C7-FE40-4E65-94D4-42C426BBED5E}" srcOrd="1" destOrd="0" presId="urn:microsoft.com/office/officeart/2005/8/layout/hierarchy1#1"/>
    <dgm:cxn modelId="{C0AF016B-A57A-4C33-B0AA-D2605052F1C7}" type="presParOf" srcId="{032C4856-CE66-4CB6-8C22-48A9059E5131}" destId="{A1B07801-C793-4D4B-ADDD-C041D338B927}" srcOrd="1" destOrd="0" presId="urn:microsoft.com/office/officeart/2005/8/layout/hierarchy1#1"/>
    <dgm:cxn modelId="{74BD7637-C0BA-4A78-96CC-39E87822A809}" type="presParOf" srcId="{1884AD3E-0F1B-45A1-ADB5-71B246AC8D47}" destId="{3739D8C2-4E9C-4C1F-B7C5-B72E85D24CF6}" srcOrd="2" destOrd="0" presId="urn:microsoft.com/office/officeart/2005/8/layout/hierarchy1#1"/>
    <dgm:cxn modelId="{21C0ED83-3AEE-4324-902B-8A0338C1C3D9}" type="presParOf" srcId="{1884AD3E-0F1B-45A1-ADB5-71B246AC8D47}" destId="{E731F617-7278-4615-9FB7-BD52050CFDB8}" srcOrd="3" destOrd="0" presId="urn:microsoft.com/office/officeart/2005/8/layout/hierarchy1#1"/>
    <dgm:cxn modelId="{6C05A519-8B2F-4F8E-9FCC-E5301EACB49F}" type="presParOf" srcId="{E731F617-7278-4615-9FB7-BD52050CFDB8}" destId="{F0730DDB-E407-4308-82D5-917B3A7CF088}" srcOrd="0" destOrd="0" presId="urn:microsoft.com/office/officeart/2005/8/layout/hierarchy1#1"/>
    <dgm:cxn modelId="{925DB07B-0A8E-403B-A9DD-C0390B15192C}" type="presParOf" srcId="{F0730DDB-E407-4308-82D5-917B3A7CF088}" destId="{EF39CAA6-98BA-41FF-838A-B81EB8541C63}" srcOrd="0" destOrd="0" presId="urn:microsoft.com/office/officeart/2005/8/layout/hierarchy1#1"/>
    <dgm:cxn modelId="{2172802F-4BEF-4225-91CE-8B1BC7F309C5}" type="presParOf" srcId="{F0730DDB-E407-4308-82D5-917B3A7CF088}" destId="{69CFC652-E9EB-4D47-A370-2315B6D05ABE}" srcOrd="1" destOrd="0" presId="urn:microsoft.com/office/officeart/2005/8/layout/hierarchy1#1"/>
    <dgm:cxn modelId="{BBE63781-9EE8-4CAE-BF18-D031B434C784}" type="presParOf" srcId="{E731F617-7278-4615-9FB7-BD52050CFDB8}" destId="{27D183B6-AC27-4743-9EFA-7443E020B29D}" srcOrd="1" destOrd="0" presId="urn:microsoft.com/office/officeart/2005/8/layout/hierarchy1#1"/>
    <dgm:cxn modelId="{1AB9102C-18DD-42DE-ADC6-42BFFF9B6733}" type="presParOf" srcId="{1884AD3E-0F1B-45A1-ADB5-71B246AC8D47}" destId="{1C12595A-B936-4525-9607-81DB66638242}" srcOrd="4" destOrd="0" presId="urn:microsoft.com/office/officeart/2005/8/layout/hierarchy1#1"/>
    <dgm:cxn modelId="{21931AA2-47BE-46B3-8F14-4140F256D4DA}" type="presParOf" srcId="{1884AD3E-0F1B-45A1-ADB5-71B246AC8D47}" destId="{48C21702-EF35-4827-8BC1-B7C0BB75EE4F}" srcOrd="5" destOrd="0" presId="urn:microsoft.com/office/officeart/2005/8/layout/hierarchy1#1"/>
    <dgm:cxn modelId="{1DEE3C72-F49A-4D18-B9B9-738A1FA02FCD}" type="presParOf" srcId="{48C21702-EF35-4827-8BC1-B7C0BB75EE4F}" destId="{4D0F76F8-6705-4C24-922A-ECC552A4A547}" srcOrd="0" destOrd="0" presId="urn:microsoft.com/office/officeart/2005/8/layout/hierarchy1#1"/>
    <dgm:cxn modelId="{4E85B6D2-7E13-41B7-B863-A90BDCF62F27}" type="presParOf" srcId="{4D0F76F8-6705-4C24-922A-ECC552A4A547}" destId="{538908DF-642A-40DA-92BE-334CA4DA2FA1}" srcOrd="0" destOrd="0" presId="urn:microsoft.com/office/officeart/2005/8/layout/hierarchy1#1"/>
    <dgm:cxn modelId="{9EF3FD61-E9B7-468F-8B3C-DEA0E39BC47E}" type="presParOf" srcId="{4D0F76F8-6705-4C24-922A-ECC552A4A547}" destId="{5C5BD5C4-4EF0-44B6-87B2-9CD35A3D8C77}" srcOrd="1" destOrd="0" presId="urn:microsoft.com/office/officeart/2005/8/layout/hierarchy1#1"/>
    <dgm:cxn modelId="{C29A4E30-474D-4695-BD0F-2AD319AF4473}" type="presParOf" srcId="{48C21702-EF35-4827-8BC1-B7C0BB75EE4F}" destId="{57BE5710-F5D5-49F6-A6B6-27FFA460BD25}" srcOrd="1" destOrd="0" presId="urn:microsoft.com/office/officeart/2005/8/layout/hierarchy1#1"/>
    <dgm:cxn modelId="{7731517D-46D7-446A-BE60-B019C0981678}" type="presParOf" srcId="{1884AD3E-0F1B-45A1-ADB5-71B246AC8D47}" destId="{BD235221-0606-43F4-B9E6-0823E3239578}" srcOrd="6" destOrd="0" presId="urn:microsoft.com/office/officeart/2005/8/layout/hierarchy1#1"/>
    <dgm:cxn modelId="{21D4FBBB-B6D7-4852-AE14-3EC8C495F978}" type="presParOf" srcId="{1884AD3E-0F1B-45A1-ADB5-71B246AC8D47}" destId="{02F2DA65-EE5A-4DCC-BCC7-7F82C47B7AF4}" srcOrd="7" destOrd="0" presId="urn:microsoft.com/office/officeart/2005/8/layout/hierarchy1#1"/>
    <dgm:cxn modelId="{695E916F-C7F0-431A-A096-07C0B0CA2AB5}" type="presParOf" srcId="{02F2DA65-EE5A-4DCC-BCC7-7F82C47B7AF4}" destId="{61208D49-3DD0-4DAF-870A-C042B625438E}" srcOrd="0" destOrd="0" presId="urn:microsoft.com/office/officeart/2005/8/layout/hierarchy1#1"/>
    <dgm:cxn modelId="{BB8C0641-4022-40EF-8371-35BD82C4F6F8}" type="presParOf" srcId="{61208D49-3DD0-4DAF-870A-C042B625438E}" destId="{BD076596-48CA-4A5F-9465-D0D8ED0F8C94}" srcOrd="0" destOrd="0" presId="urn:microsoft.com/office/officeart/2005/8/layout/hierarchy1#1"/>
    <dgm:cxn modelId="{30270452-3331-4799-BDFB-64CD9242A90A}" type="presParOf" srcId="{61208D49-3DD0-4DAF-870A-C042B625438E}" destId="{ACE05296-536F-4AC7-828E-ACACA1C76609}" srcOrd="1" destOrd="0" presId="urn:microsoft.com/office/officeart/2005/8/layout/hierarchy1#1"/>
    <dgm:cxn modelId="{4546E120-1F59-4E42-8FC8-83B675433C96}" type="presParOf" srcId="{02F2DA65-EE5A-4DCC-BCC7-7F82C47B7AF4}" destId="{1D488A8E-550C-47F2-9823-16748132ACDB}" srcOrd="1" destOrd="0" presId="urn:microsoft.com/office/officeart/2005/8/layout/hierarchy1#1"/>
    <dgm:cxn modelId="{F898E96C-7EE6-479D-BF2A-118DE1B1B350}" type="presParOf" srcId="{1884AD3E-0F1B-45A1-ADB5-71B246AC8D47}" destId="{28D5E02B-FD6A-421D-B7BF-6CA73DEEEC86}" srcOrd="8" destOrd="0" presId="urn:microsoft.com/office/officeart/2005/8/layout/hierarchy1#1"/>
    <dgm:cxn modelId="{6E3974D2-F2D6-45DD-9909-44B805F92147}" type="presParOf" srcId="{1884AD3E-0F1B-45A1-ADB5-71B246AC8D47}" destId="{D497BDAC-9A60-4458-9BFD-480BF82CCDA1}" srcOrd="9" destOrd="0" presId="urn:microsoft.com/office/officeart/2005/8/layout/hierarchy1#1"/>
    <dgm:cxn modelId="{DB18E884-C18F-4765-A1A3-5A0B2FDEF853}" type="presParOf" srcId="{D497BDAC-9A60-4458-9BFD-480BF82CCDA1}" destId="{FE327F86-1B2E-4D2D-A146-AF70F56BFC57}" srcOrd="0" destOrd="0" presId="urn:microsoft.com/office/officeart/2005/8/layout/hierarchy1#1"/>
    <dgm:cxn modelId="{A5C00A5E-957B-40A0-A994-D304A4715D41}" type="presParOf" srcId="{FE327F86-1B2E-4D2D-A146-AF70F56BFC57}" destId="{3689CB61-A459-4527-854B-B9E27BAD01AB}" srcOrd="0" destOrd="0" presId="urn:microsoft.com/office/officeart/2005/8/layout/hierarchy1#1"/>
    <dgm:cxn modelId="{7969B4D0-F267-4027-BEFB-1A9EC1909BED}" type="presParOf" srcId="{FE327F86-1B2E-4D2D-A146-AF70F56BFC57}" destId="{A174F83C-5F8C-46B1-8F67-9C6BC93A5080}" srcOrd="1" destOrd="0" presId="urn:microsoft.com/office/officeart/2005/8/layout/hierarchy1#1"/>
    <dgm:cxn modelId="{19C4E788-B971-456D-9932-66947E6FB46E}" type="presParOf" srcId="{D497BDAC-9A60-4458-9BFD-480BF82CCDA1}" destId="{473A3A81-2326-4D16-8F92-5D3FBAB94E1E}" srcOrd="1" destOrd="0" presId="urn:microsoft.com/office/officeart/2005/8/layout/hierarchy1#1"/>
    <dgm:cxn modelId="{A6E53016-886D-49EF-AFC8-0FBCC2B8D500}" type="presParOf" srcId="{1884AD3E-0F1B-45A1-ADB5-71B246AC8D47}" destId="{54B4BC18-D6EA-4784-99A9-8714798FC439}" srcOrd="10" destOrd="0" presId="urn:microsoft.com/office/officeart/2005/8/layout/hierarchy1#1"/>
    <dgm:cxn modelId="{41F2FBEF-4269-43E2-B2FF-C1C6450C4B3A}" type="presParOf" srcId="{1884AD3E-0F1B-45A1-ADB5-71B246AC8D47}" destId="{8900FEEB-0403-4ABF-B049-3F0A6A144C8C}" srcOrd="11" destOrd="0" presId="urn:microsoft.com/office/officeart/2005/8/layout/hierarchy1#1"/>
    <dgm:cxn modelId="{3D6BDEEB-26B6-4B8C-9F2E-D2CEC1AB7E99}" type="presParOf" srcId="{8900FEEB-0403-4ABF-B049-3F0A6A144C8C}" destId="{1AD3CCEE-ED9A-4892-A1DE-ABEE74A2D13E}" srcOrd="0" destOrd="0" presId="urn:microsoft.com/office/officeart/2005/8/layout/hierarchy1#1"/>
    <dgm:cxn modelId="{81720AF3-E445-4AAA-8AC5-60C8CBC1AABD}" type="presParOf" srcId="{1AD3CCEE-ED9A-4892-A1DE-ABEE74A2D13E}" destId="{75ADFE5A-56E6-45F1-ACC4-1BD761760397}" srcOrd="0" destOrd="0" presId="urn:microsoft.com/office/officeart/2005/8/layout/hierarchy1#1"/>
    <dgm:cxn modelId="{5CD5E8D8-5800-42BB-BC79-5A0DB1A7C09C}" type="presParOf" srcId="{1AD3CCEE-ED9A-4892-A1DE-ABEE74A2D13E}" destId="{6B845938-66CD-4A1A-8B07-36E2C9980B37}" srcOrd="1" destOrd="0" presId="urn:microsoft.com/office/officeart/2005/8/layout/hierarchy1#1"/>
    <dgm:cxn modelId="{61C85ABB-B6DB-4320-B0F4-44B6032DB5CB}" type="presParOf" srcId="{8900FEEB-0403-4ABF-B049-3F0A6A144C8C}" destId="{B0CBCCC8-EA59-44BA-B422-1F2CFCF5ECEB}" srcOrd="1" destOrd="0" presId="urn:microsoft.com/office/officeart/2005/8/layout/hierarchy1#1"/>
    <dgm:cxn modelId="{54E150A2-AD55-4A7E-9A3C-E42FE256F384}" type="presParOf" srcId="{1884AD3E-0F1B-45A1-ADB5-71B246AC8D47}" destId="{C59329DB-C484-48B5-94CC-A8C0668C8ABE}" srcOrd="12" destOrd="0" presId="urn:microsoft.com/office/officeart/2005/8/layout/hierarchy1#1"/>
    <dgm:cxn modelId="{04BA478D-FE09-4409-A203-59FB0DA889B2}" type="presParOf" srcId="{1884AD3E-0F1B-45A1-ADB5-71B246AC8D47}" destId="{81E53F2C-A560-4511-AB0C-2B8A1977A8E0}" srcOrd="13" destOrd="0" presId="urn:microsoft.com/office/officeart/2005/8/layout/hierarchy1#1"/>
    <dgm:cxn modelId="{96A2758D-1845-44B6-846A-1CDDD0366D02}" type="presParOf" srcId="{81E53F2C-A560-4511-AB0C-2B8A1977A8E0}" destId="{09ADD834-671B-467F-8D63-02C2A9B51B04}" srcOrd="0" destOrd="0" presId="urn:microsoft.com/office/officeart/2005/8/layout/hierarchy1#1"/>
    <dgm:cxn modelId="{14358BCF-E4DC-435F-8EBD-74006B199F47}" type="presParOf" srcId="{09ADD834-671B-467F-8D63-02C2A9B51B04}" destId="{DAAB9652-A6D4-4FCC-A05D-3B01DB3CC61E}" srcOrd="0" destOrd="0" presId="urn:microsoft.com/office/officeart/2005/8/layout/hierarchy1#1"/>
    <dgm:cxn modelId="{7BEB67ED-F2A4-4871-8F76-07A71C1DF795}" type="presParOf" srcId="{09ADD834-671B-467F-8D63-02C2A9B51B04}" destId="{3D4298DB-B48A-47C1-B2FA-4D576619B493}" srcOrd="1" destOrd="0" presId="urn:microsoft.com/office/officeart/2005/8/layout/hierarchy1#1"/>
    <dgm:cxn modelId="{3D2E6BAA-C183-48FC-ABD0-547A29885792}" type="presParOf" srcId="{81E53F2C-A560-4511-AB0C-2B8A1977A8E0}" destId="{C390566E-92FF-453D-ABA9-CCA58E6BDB91}" srcOrd="1" destOrd="0" presId="urn:microsoft.com/office/officeart/2005/8/layout/hierarchy1#1"/>
    <dgm:cxn modelId="{580D0F80-EB56-4F47-935C-9C5BECDF9472}" type="presParOf" srcId="{1884AD3E-0F1B-45A1-ADB5-71B246AC8D47}" destId="{75343613-1117-4508-AF9F-939D5B9F650F}" srcOrd="14" destOrd="0" presId="urn:microsoft.com/office/officeart/2005/8/layout/hierarchy1#1"/>
    <dgm:cxn modelId="{9D622AB0-ECDC-4C1A-BFAA-63C5954E4850}" type="presParOf" srcId="{1884AD3E-0F1B-45A1-ADB5-71B246AC8D47}" destId="{B28989A3-1F6C-4B77-A29B-CBDD9305FFEA}" srcOrd="15" destOrd="0" presId="urn:microsoft.com/office/officeart/2005/8/layout/hierarchy1#1"/>
    <dgm:cxn modelId="{7BD1BC88-4418-45F8-A8D3-65F4FA1DA960}" type="presParOf" srcId="{B28989A3-1F6C-4B77-A29B-CBDD9305FFEA}" destId="{F5DF7D57-4250-422F-8F16-F685410D0FE2}" srcOrd="0" destOrd="0" presId="urn:microsoft.com/office/officeart/2005/8/layout/hierarchy1#1"/>
    <dgm:cxn modelId="{CCD41CFD-1385-482B-BA1E-12950F6C3287}" type="presParOf" srcId="{F5DF7D57-4250-422F-8F16-F685410D0FE2}" destId="{EC167202-6D72-4E28-9424-8BDA5CE83184}" srcOrd="0" destOrd="0" presId="urn:microsoft.com/office/officeart/2005/8/layout/hierarchy1#1"/>
    <dgm:cxn modelId="{7936F696-4250-4D82-8C8C-76B03112E953}" type="presParOf" srcId="{F5DF7D57-4250-422F-8F16-F685410D0FE2}" destId="{E8E6368E-5085-41CA-8B53-EE608DA9A877}" srcOrd="1" destOrd="0" presId="urn:microsoft.com/office/officeart/2005/8/layout/hierarchy1#1"/>
    <dgm:cxn modelId="{0C0D0E60-6DBA-4387-AE78-62A630075936}" type="presParOf" srcId="{B28989A3-1F6C-4B77-A29B-CBDD9305FFEA}" destId="{A52E2476-5876-4C7D-9A18-440CC1D507FC}" srcOrd="1" destOrd="0" presId="urn:microsoft.com/office/officeart/2005/8/layout/hierarchy1#1"/>
    <dgm:cxn modelId="{32CEF2C4-4877-426C-B068-8DA74486F3D3}" type="presParOf" srcId="{1884AD3E-0F1B-45A1-ADB5-71B246AC8D47}" destId="{6C5DA965-E2EB-45A5-80F1-7B8BFA9AD913}" srcOrd="16" destOrd="0" presId="urn:microsoft.com/office/officeart/2005/8/layout/hierarchy1#1"/>
    <dgm:cxn modelId="{643AC8D8-68F1-42BE-B2F3-299AD9FB08E6}" type="presParOf" srcId="{1884AD3E-0F1B-45A1-ADB5-71B246AC8D47}" destId="{079BCE1D-43DA-45B2-9C7E-764044AD7EFA}" srcOrd="17" destOrd="0" presId="urn:microsoft.com/office/officeart/2005/8/layout/hierarchy1#1"/>
    <dgm:cxn modelId="{E93AE6CB-19E4-4A9F-9F44-BE81962FA58B}" type="presParOf" srcId="{079BCE1D-43DA-45B2-9C7E-764044AD7EFA}" destId="{D666E7B9-AB9E-4FB2-81C8-2F52B6604A73}" srcOrd="0" destOrd="0" presId="urn:microsoft.com/office/officeart/2005/8/layout/hierarchy1#1"/>
    <dgm:cxn modelId="{FB06158F-A438-4432-B601-C168417C34F1}" type="presParOf" srcId="{D666E7B9-AB9E-4FB2-81C8-2F52B6604A73}" destId="{D30905D2-DD6B-40F7-8B6A-D1AA4F3EDC4A}" srcOrd="0" destOrd="0" presId="urn:microsoft.com/office/officeart/2005/8/layout/hierarchy1#1"/>
    <dgm:cxn modelId="{AF7B1D5E-441C-4FCA-99B8-93AFE07CC95F}" type="presParOf" srcId="{D666E7B9-AB9E-4FB2-81C8-2F52B6604A73}" destId="{6C550836-E582-4864-9B7A-2E399A52A86F}" srcOrd="1" destOrd="0" presId="urn:microsoft.com/office/officeart/2005/8/layout/hierarchy1#1"/>
    <dgm:cxn modelId="{B6BFEC7D-9FD0-408F-B59D-2566ABA427EC}" type="presParOf" srcId="{079BCE1D-43DA-45B2-9C7E-764044AD7EFA}" destId="{39305B9B-E650-48C1-A468-D902FA8F1510}" srcOrd="1" destOrd="0" presId="urn:microsoft.com/office/officeart/2005/8/layout/hierarchy1#1"/>
    <dgm:cxn modelId="{70CADA4E-A17B-4194-ACFF-BCA4D0C5A0B7}" type="presParOf" srcId="{1884AD3E-0F1B-45A1-ADB5-71B246AC8D47}" destId="{706E7E46-B33F-4DE6-8496-19D21FE415C9}" srcOrd="18" destOrd="0" presId="urn:microsoft.com/office/officeart/2005/8/layout/hierarchy1#1"/>
    <dgm:cxn modelId="{46B799AE-5E57-4969-BAE9-4B68B080880A}" type="presParOf" srcId="{1884AD3E-0F1B-45A1-ADB5-71B246AC8D47}" destId="{A0B10AF3-FD17-4F32-B8B9-E74DA941515D}" srcOrd="19" destOrd="0" presId="urn:microsoft.com/office/officeart/2005/8/layout/hierarchy1#1"/>
    <dgm:cxn modelId="{11629CC6-B2D8-411E-BE92-4A34F25EA2DD}" type="presParOf" srcId="{A0B10AF3-FD17-4F32-B8B9-E74DA941515D}" destId="{4E630671-F141-40F2-A125-2DC3BF94230A}" srcOrd="0" destOrd="0" presId="urn:microsoft.com/office/officeart/2005/8/layout/hierarchy1#1"/>
    <dgm:cxn modelId="{E9F21383-8EAC-4877-882E-88B4AF07E992}" type="presParOf" srcId="{4E630671-F141-40F2-A125-2DC3BF94230A}" destId="{DD3FE5C2-89BE-4F93-A173-7E1CEC633C2F}" srcOrd="0" destOrd="0" presId="urn:microsoft.com/office/officeart/2005/8/layout/hierarchy1#1"/>
    <dgm:cxn modelId="{BD6CBB25-843C-4E7D-B219-43DE13A7B4E0}" type="presParOf" srcId="{4E630671-F141-40F2-A125-2DC3BF94230A}" destId="{A8514FF1-55A8-4AD0-9C54-D7B689576D28}" srcOrd="1" destOrd="0" presId="urn:microsoft.com/office/officeart/2005/8/layout/hierarchy1#1"/>
    <dgm:cxn modelId="{56B0B7B7-9044-4765-991C-09E3E63029F2}" type="presParOf" srcId="{A0B10AF3-FD17-4F32-B8B9-E74DA941515D}" destId="{DAC42535-85FC-4054-8AC6-4A881556104A}" srcOrd="1" destOrd="0" presId="urn:microsoft.com/office/officeart/2005/8/layout/hierarchy1#1"/>
    <dgm:cxn modelId="{8AB49D8B-A93E-4E1A-AAA0-2FB541C3EAFA}" type="presParOf" srcId="{1884AD3E-0F1B-45A1-ADB5-71B246AC8D47}" destId="{BFF60CB5-FD2E-48C2-BE3A-BA9608929BD2}" srcOrd="20" destOrd="0" presId="urn:microsoft.com/office/officeart/2005/8/layout/hierarchy1#1"/>
    <dgm:cxn modelId="{76C89C83-C6B4-45FB-B83C-801BC1EE17F5}" type="presParOf" srcId="{1884AD3E-0F1B-45A1-ADB5-71B246AC8D47}" destId="{FF434F09-E426-47FE-A0D7-AE10FAD6A3E9}" srcOrd="21" destOrd="0" presId="urn:microsoft.com/office/officeart/2005/8/layout/hierarchy1#1"/>
    <dgm:cxn modelId="{F97CFF7F-75B0-4551-9366-197DC90B876E}" type="presParOf" srcId="{FF434F09-E426-47FE-A0D7-AE10FAD6A3E9}" destId="{D4CC4880-9097-4BE9-97AA-1A5D331AF7CB}" srcOrd="0" destOrd="0" presId="urn:microsoft.com/office/officeart/2005/8/layout/hierarchy1#1"/>
    <dgm:cxn modelId="{A15F7721-2CF5-40EA-ABDC-84A8BC9B96F8}" type="presParOf" srcId="{D4CC4880-9097-4BE9-97AA-1A5D331AF7CB}" destId="{6822B766-B205-4A41-88D5-FEF9DF059F34}" srcOrd="0" destOrd="0" presId="urn:microsoft.com/office/officeart/2005/8/layout/hierarchy1#1"/>
    <dgm:cxn modelId="{897BAA6A-628C-433C-B5E3-4817E27C88BD}" type="presParOf" srcId="{D4CC4880-9097-4BE9-97AA-1A5D331AF7CB}" destId="{052B6F60-9D47-4A5B-BBAB-59DBF93A77F5}" srcOrd="1" destOrd="0" presId="urn:microsoft.com/office/officeart/2005/8/layout/hierarchy1#1"/>
    <dgm:cxn modelId="{1A72D891-A6B1-4668-93FE-3C877053B4BA}" type="presParOf" srcId="{FF434F09-E426-47FE-A0D7-AE10FAD6A3E9}" destId="{697326FA-48EA-43CB-9A19-B28C0ADCC5DF}" srcOrd="1" destOrd="0" presId="urn:microsoft.com/office/officeart/2005/8/layout/hierarchy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024FD02-3288-43F2-B078-D666B980108F}" type="doc">
      <dgm:prSet loTypeId="urn:microsoft.com/office/officeart/2005/8/layout/vList2" loCatId="list" qsTypeId="urn:microsoft.com/office/officeart/2005/8/quickstyle/simple1#35" qsCatId="simple" csTypeId="urn:microsoft.com/office/officeart/2005/8/colors/accent0_2" csCatId="mainScheme" phldr="1"/>
      <dgm:spPr/>
      <dgm:t>
        <a:bodyPr/>
        <a:lstStyle/>
        <a:p>
          <a:endParaRPr lang="zh-CN" altLang="en-US"/>
        </a:p>
      </dgm:t>
    </dgm:pt>
    <dgm:pt modelId="{26FD08A9-DA22-4014-83CF-FD20EB68F1D8}">
      <dgm:prSet custT="1"/>
      <dgm:spPr/>
      <dgm:t>
        <a:bodyPr/>
        <a:lstStyle/>
        <a:p>
          <a:pPr rtl="0"/>
          <a:r>
            <a:rPr lang="zh-CN" altLang="en-US" sz="2400" b="1" dirty="0" smtClean="0">
              <a:solidFill>
                <a:schemeClr val="tx2"/>
              </a:solidFill>
              <a:latin typeface="+mn-ea"/>
              <a:ea typeface="+mn-ea"/>
            </a:rPr>
            <a:t>会计人员对应付职工薪酬账目进行调整，在借贷双方同时调增或调减，致使</a:t>
          </a:r>
          <a:r>
            <a:rPr lang="zh-CN" altLang="en-US" sz="2400" b="1" dirty="0" smtClean="0">
              <a:solidFill>
                <a:schemeClr val="accent2"/>
              </a:solidFill>
              <a:latin typeface="+mn-ea"/>
              <a:ea typeface="+mn-ea"/>
            </a:rPr>
            <a:t>应付职工薪酬科目借（贷）方累计数发生变化</a:t>
          </a:r>
          <a:r>
            <a:rPr lang="zh-CN" altLang="en-US" sz="2400" b="1" dirty="0" smtClean="0">
              <a:solidFill>
                <a:schemeClr val="tx2"/>
              </a:solidFill>
              <a:latin typeface="+mn-ea"/>
              <a:ea typeface="+mn-ea"/>
            </a:rPr>
            <a:t>，填报时如果</a:t>
          </a:r>
          <a:r>
            <a:rPr lang="zh-CN" altLang="en-US" sz="2400" b="1" dirty="0" smtClean="0">
              <a:solidFill>
                <a:schemeClr val="accent2"/>
              </a:solidFill>
              <a:latin typeface="+mn-ea"/>
              <a:ea typeface="+mn-ea"/>
            </a:rPr>
            <a:t>直接摘自贷方累计数</a:t>
          </a:r>
          <a:r>
            <a:rPr lang="zh-CN" altLang="en-US" sz="2400" b="1" dirty="0" smtClean="0">
              <a:solidFill>
                <a:schemeClr val="tx2"/>
              </a:solidFill>
              <a:latin typeface="+mn-ea"/>
              <a:ea typeface="+mn-ea"/>
            </a:rPr>
            <a:t>就会出错。</a:t>
          </a:r>
          <a:endParaRPr lang="en-US" sz="2400" b="1" dirty="0">
            <a:solidFill>
              <a:schemeClr val="tx2"/>
            </a:solidFill>
            <a:latin typeface="+mn-ea"/>
            <a:ea typeface="+mn-ea"/>
          </a:endParaRPr>
        </a:p>
      </dgm:t>
    </dgm:pt>
    <dgm:pt modelId="{3D501051-E99D-43C3-9578-2CBF29E9B20B}" cxnId="{35BE117F-32D1-4D50-8E47-04B8DE8840B6}" type="parTrans">
      <dgm:prSet/>
      <dgm:spPr/>
      <dgm:t>
        <a:bodyPr/>
        <a:lstStyle/>
        <a:p>
          <a:endParaRPr lang="zh-CN" altLang="en-US"/>
        </a:p>
      </dgm:t>
    </dgm:pt>
    <dgm:pt modelId="{9A8E36B2-5054-4E50-982B-AD72E792D021}" cxnId="{35BE117F-32D1-4D50-8E47-04B8DE8840B6}" type="sibTrans">
      <dgm:prSet/>
      <dgm:spPr/>
      <dgm:t>
        <a:bodyPr/>
        <a:lstStyle/>
        <a:p>
          <a:endParaRPr lang="zh-CN" altLang="en-US"/>
        </a:p>
      </dgm:t>
    </dgm:pt>
    <dgm:pt modelId="{00E2CF63-A27B-4401-B089-2AEC10D70393}">
      <dgm:prSet custT="1"/>
      <dgm:spPr/>
      <dgm:t>
        <a:bodyPr/>
        <a:lstStyle/>
        <a:p>
          <a:r>
            <a:rPr lang="zh-CN" altLang="en-US" sz="2400" b="1" dirty="0" smtClean="0">
              <a:solidFill>
                <a:schemeClr val="tx2"/>
              </a:solidFill>
              <a:latin typeface="+mn-ea"/>
              <a:ea typeface="+mn-ea"/>
            </a:rPr>
            <a:t>有个别企业按照应付职工薪酬的期末余额填报，</a:t>
          </a:r>
          <a:r>
            <a:rPr lang="zh-CN" altLang="en-US" sz="2400" b="1" dirty="0" smtClean="0">
              <a:solidFill>
                <a:schemeClr val="accent2"/>
              </a:solidFill>
              <a:latin typeface="+mn-ea"/>
              <a:ea typeface="+mn-ea"/>
            </a:rPr>
            <a:t>未按全年贷方累计发生额填报</a:t>
          </a:r>
          <a:r>
            <a:rPr lang="zh-CN" altLang="en-US" sz="2400" b="1" dirty="0" smtClean="0">
              <a:solidFill>
                <a:schemeClr val="tx2"/>
              </a:solidFill>
              <a:latin typeface="+mn-ea"/>
              <a:ea typeface="+mn-ea"/>
            </a:rPr>
            <a:t>。</a:t>
          </a:r>
          <a:endParaRPr lang="zh-CN" altLang="en-US" sz="2400" b="1" dirty="0">
            <a:solidFill>
              <a:schemeClr val="tx2"/>
            </a:solidFill>
            <a:latin typeface="+mn-ea"/>
            <a:ea typeface="+mn-ea"/>
          </a:endParaRPr>
        </a:p>
      </dgm:t>
    </dgm:pt>
    <dgm:pt modelId="{522EC86B-A31B-48EF-AFC3-AD428326F714}" cxnId="{D8FD7482-174A-4843-B275-076237A94571}" type="parTrans">
      <dgm:prSet/>
      <dgm:spPr/>
      <dgm:t>
        <a:bodyPr/>
        <a:lstStyle/>
        <a:p>
          <a:endParaRPr lang="zh-CN" altLang="en-US"/>
        </a:p>
      </dgm:t>
    </dgm:pt>
    <dgm:pt modelId="{4ABA6913-BCCB-4B05-8C5A-0C85FDC1374D}" cxnId="{D8FD7482-174A-4843-B275-076237A94571}" type="sibTrans">
      <dgm:prSet/>
      <dgm:spPr/>
      <dgm:t>
        <a:bodyPr/>
        <a:lstStyle/>
        <a:p>
          <a:endParaRPr lang="zh-CN" altLang="en-US"/>
        </a:p>
      </dgm:t>
    </dgm:pt>
    <dgm:pt modelId="{4FDBCEED-897D-46F4-84EC-A32887341B89}" type="pres">
      <dgm:prSet presAssocID="{1024FD02-3288-43F2-B078-D666B980108F}" presName="linear" presStyleCnt="0">
        <dgm:presLayoutVars>
          <dgm:animLvl val="lvl"/>
          <dgm:resizeHandles val="exact"/>
        </dgm:presLayoutVars>
      </dgm:prSet>
      <dgm:spPr/>
      <dgm:t>
        <a:bodyPr/>
        <a:lstStyle/>
        <a:p>
          <a:endParaRPr lang="zh-CN" altLang="en-US"/>
        </a:p>
      </dgm:t>
    </dgm:pt>
    <dgm:pt modelId="{64F4833B-B0C2-40DB-A300-336AC018ECB0}" type="pres">
      <dgm:prSet presAssocID="{26FD08A9-DA22-4014-83CF-FD20EB68F1D8}" presName="parentText" presStyleLbl="node1" presStyleIdx="0" presStyleCnt="2" custLinFactNeighborX="520" custLinFactNeighborY="35370">
        <dgm:presLayoutVars>
          <dgm:chMax val="0"/>
          <dgm:bulletEnabled val="1"/>
        </dgm:presLayoutVars>
      </dgm:prSet>
      <dgm:spPr/>
      <dgm:t>
        <a:bodyPr/>
        <a:lstStyle/>
        <a:p>
          <a:endParaRPr lang="zh-CN" altLang="en-US"/>
        </a:p>
      </dgm:t>
    </dgm:pt>
    <dgm:pt modelId="{FB3219B9-9769-4837-B637-06970D57B3DD}" type="pres">
      <dgm:prSet presAssocID="{9A8E36B2-5054-4E50-982B-AD72E792D021}" presName="spacer" presStyleCnt="0"/>
      <dgm:spPr/>
    </dgm:pt>
    <dgm:pt modelId="{A8FB9E21-6F78-4F68-9B9D-3D041CD858DA}" type="pres">
      <dgm:prSet presAssocID="{00E2CF63-A27B-4401-B089-2AEC10D70393}" presName="parentText" presStyleLbl="node1" presStyleIdx="1" presStyleCnt="2">
        <dgm:presLayoutVars>
          <dgm:chMax val="0"/>
          <dgm:bulletEnabled val="1"/>
        </dgm:presLayoutVars>
      </dgm:prSet>
      <dgm:spPr/>
      <dgm:t>
        <a:bodyPr/>
        <a:lstStyle/>
        <a:p>
          <a:endParaRPr lang="zh-CN" altLang="en-US"/>
        </a:p>
      </dgm:t>
    </dgm:pt>
  </dgm:ptLst>
  <dgm:cxnLst>
    <dgm:cxn modelId="{D8FD7482-174A-4843-B275-076237A94571}" srcId="{1024FD02-3288-43F2-B078-D666B980108F}" destId="{00E2CF63-A27B-4401-B089-2AEC10D70393}" srcOrd="1" destOrd="0" parTransId="{522EC86B-A31B-48EF-AFC3-AD428326F714}" sibTransId="{4ABA6913-BCCB-4B05-8C5A-0C85FDC1374D}"/>
    <dgm:cxn modelId="{64C3EBCA-8E90-4CB8-931B-269F5E2A889E}" type="presOf" srcId="{1024FD02-3288-43F2-B078-D666B980108F}" destId="{4FDBCEED-897D-46F4-84EC-A32887341B89}" srcOrd="0" destOrd="0" presId="urn:microsoft.com/office/officeart/2005/8/layout/vList2"/>
    <dgm:cxn modelId="{B3D801BA-EAC9-419F-8777-9F18161AF426}" type="presOf" srcId="{00E2CF63-A27B-4401-B089-2AEC10D70393}" destId="{A8FB9E21-6F78-4F68-9B9D-3D041CD858DA}" srcOrd="0" destOrd="0" presId="urn:microsoft.com/office/officeart/2005/8/layout/vList2"/>
    <dgm:cxn modelId="{35BE117F-32D1-4D50-8E47-04B8DE8840B6}" srcId="{1024FD02-3288-43F2-B078-D666B980108F}" destId="{26FD08A9-DA22-4014-83CF-FD20EB68F1D8}" srcOrd="0" destOrd="0" parTransId="{3D501051-E99D-43C3-9578-2CBF29E9B20B}" sibTransId="{9A8E36B2-5054-4E50-982B-AD72E792D021}"/>
    <dgm:cxn modelId="{D65E73F9-64B9-449F-8DA0-2D9B0710CC74}" type="presOf" srcId="{26FD08A9-DA22-4014-83CF-FD20EB68F1D8}" destId="{64F4833B-B0C2-40DB-A300-336AC018ECB0}" srcOrd="0" destOrd="0" presId="urn:microsoft.com/office/officeart/2005/8/layout/vList2"/>
    <dgm:cxn modelId="{7AE85413-6FBF-4F12-80DD-BC4646AC0CFA}" type="presParOf" srcId="{4FDBCEED-897D-46F4-84EC-A32887341B89}" destId="{64F4833B-B0C2-40DB-A300-336AC018ECB0}" srcOrd="0" destOrd="0" presId="urn:microsoft.com/office/officeart/2005/8/layout/vList2"/>
    <dgm:cxn modelId="{62B5934A-2B45-4C17-AEF0-A9E6F2CBDD4C}" type="presParOf" srcId="{4FDBCEED-897D-46F4-84EC-A32887341B89}" destId="{FB3219B9-9769-4837-B637-06970D57B3DD}" srcOrd="1" destOrd="0" presId="urn:microsoft.com/office/officeart/2005/8/layout/vList2"/>
    <dgm:cxn modelId="{9076C479-7757-4258-B707-A72AC464EB42}" type="presParOf" srcId="{4FDBCEED-897D-46F4-84EC-A32887341B89}" destId="{A8FB9E21-6F78-4F68-9B9D-3D041CD858DA}" srcOrd="2"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024FD02-3288-43F2-B078-D666B980108F}" type="doc">
      <dgm:prSet loTypeId="urn:microsoft.com/office/officeart/2005/8/layout/vList2" loCatId="list" qsTypeId="urn:microsoft.com/office/officeart/2005/8/quickstyle/simple1#36" qsCatId="simple" csTypeId="urn:microsoft.com/office/officeart/2005/8/colors/accent0_2" csCatId="mainScheme" phldr="1"/>
      <dgm:spPr/>
      <dgm:t>
        <a:bodyPr/>
        <a:lstStyle/>
        <a:p>
          <a:endParaRPr lang="zh-CN" altLang="en-US"/>
        </a:p>
      </dgm:t>
    </dgm:pt>
    <dgm:pt modelId="{00E2CF63-A27B-4401-B089-2AEC10D70393}">
      <dgm:prSet phldr="0" custT="1"/>
      <dgm:spPr/>
      <dgm:t>
        <a:bodyPr vert="horz" wrap="square"/>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a:lnSpc>
              <a:spcPct val="100000"/>
            </a:lnSpc>
            <a:spcBef>
              <a:spcPct val="0"/>
            </a:spcBef>
            <a:spcAft>
              <a:spcPct val="35000"/>
            </a:spcAft>
          </a:pPr>
          <a:r>
            <a:rPr lang="zh-CN" altLang="en-US" sz="2400" b="1" dirty="0" smtClean="0">
              <a:solidFill>
                <a:schemeClr val="tx2"/>
              </a:solidFill>
              <a:latin typeface="+mn-ea"/>
              <a:ea typeface="+mn-ea"/>
            </a:rPr>
            <a:t>应付职工薪酬</a:t>
          </a:r>
          <a:r>
            <a:rPr lang="zh-CN" altLang="en-US" sz="2400" b="1" dirty="0" smtClean="0">
              <a:solidFill>
                <a:srgbClr val="FF0000"/>
              </a:solidFill>
              <a:latin typeface="+mn-ea"/>
              <a:ea typeface="+mn-ea"/>
            </a:rPr>
            <a:t>的</a:t>
          </a:r>
          <a:r>
            <a:rPr lang="zh-CN" sz="2400" b="1" dirty="0" smtClean="0"/>
            <a:t>社会保险和住房公积金应包括</a:t>
          </a:r>
          <a:r>
            <a:rPr lang="zh-CN" sz="2400" b="1" dirty="0" smtClean="0">
              <a:solidFill>
                <a:srgbClr val="FF0000"/>
              </a:solidFill>
            </a:rPr>
            <a:t>单位和个人</a:t>
          </a:r>
          <a:r>
            <a:rPr lang="zh-CN" sz="2400" b="1" dirty="0" smtClean="0"/>
            <a:t>负担部分</a:t>
          </a:r>
          <a:r>
            <a:rPr lang="zh-CN" altLang="en-US" sz="2400" b="1" dirty="0" smtClean="0"/>
            <a:t>，请大家在培训时一定要反复强调</a:t>
          </a:r>
          <a:r>
            <a:rPr lang="zh-CN" sz="2400" b="1" dirty="0" smtClean="0"/>
            <a:t>。</a:t>
          </a:r>
          <a:r>
            <a:rPr lang="zh-CN" altLang="en-US" sz="2400" b="1" dirty="0">
              <a:solidFill>
                <a:schemeClr val="tx2"/>
              </a:solidFill>
              <a:latin typeface="+mn-ea"/>
              <a:ea typeface="+mn-ea"/>
            </a:rPr>
            <a:t/>
          </a:r>
          <a:endParaRPr lang="zh-CN" altLang="en-US" sz="2400" b="1" dirty="0">
            <a:solidFill>
              <a:schemeClr val="tx2"/>
            </a:solidFill>
            <a:latin typeface="+mn-ea"/>
            <a:ea typeface="+mn-ea"/>
          </a:endParaRPr>
        </a:p>
      </dgm:t>
    </dgm:pt>
    <dgm:pt modelId="{522EC86B-A31B-48EF-AFC3-AD428326F714}" cxnId="{1508F1BE-075B-487F-B208-B14CEAD37743}" type="parTrans">
      <dgm:prSet/>
      <dgm:spPr/>
      <dgm:t>
        <a:bodyPr/>
        <a:lstStyle/>
        <a:p>
          <a:endParaRPr lang="zh-CN" altLang="en-US"/>
        </a:p>
      </dgm:t>
    </dgm:pt>
    <dgm:pt modelId="{4ABA6913-BCCB-4B05-8C5A-0C85FDC1374D}" cxnId="{1508F1BE-075B-487F-B208-B14CEAD37743}" type="sibTrans">
      <dgm:prSet/>
      <dgm:spPr/>
      <dgm:t>
        <a:bodyPr/>
        <a:lstStyle/>
        <a:p>
          <a:endParaRPr lang="zh-CN" altLang="en-US"/>
        </a:p>
      </dgm:t>
    </dgm:pt>
    <dgm:pt modelId="{DB93AC7C-512C-4F09-958D-D94694036CD1}">
      <dgm:prSet/>
      <dgm:spPr/>
      <dgm:t>
        <a:bodyPr/>
        <a:lstStyle/>
        <a:p>
          <a:r>
            <a:rPr lang="zh-CN" altLang="en-US" b="1" dirty="0" smtClean="0">
              <a:solidFill>
                <a:schemeClr val="accent2"/>
              </a:solidFill>
              <a:latin typeface="+mn-ea"/>
              <a:ea typeface="+mn-ea"/>
            </a:rPr>
            <a:t>应付职工薪酬≠从业人员工资总额</a:t>
          </a:r>
          <a:r>
            <a:rPr lang="zh-CN" altLang="en-US" b="1" dirty="0" smtClean="0">
              <a:solidFill>
                <a:schemeClr val="tx2"/>
              </a:solidFill>
              <a:latin typeface="+mn-ea"/>
              <a:ea typeface="+mn-ea"/>
            </a:rPr>
            <a:t>（劳动工资表），从业人员工资总额不包括单位缴纳的社会保险基金、补充养老保险、补充医疗保险，以及工会经费和教育经费，和</a:t>
          </a:r>
          <a:r>
            <a:rPr lang="zh-CN" b="1" dirty="0" smtClean="0">
              <a:solidFill>
                <a:schemeClr val="tx2"/>
              </a:solidFill>
            </a:rPr>
            <a:t>因解除与职工的劳动关系给予的补偿</a:t>
          </a:r>
          <a:r>
            <a:rPr lang="zh-CN" altLang="en-US" b="1" dirty="0" smtClean="0">
              <a:solidFill>
                <a:schemeClr val="tx2"/>
              </a:solidFill>
            </a:rPr>
            <a:t>。</a:t>
          </a:r>
          <a:endParaRPr lang="zh-CN" altLang="en-US" b="1" dirty="0">
            <a:solidFill>
              <a:schemeClr val="tx2"/>
            </a:solidFill>
            <a:latin typeface="+mn-ea"/>
            <a:ea typeface="+mn-ea"/>
          </a:endParaRPr>
        </a:p>
      </dgm:t>
    </dgm:pt>
    <dgm:pt modelId="{14FB860B-B49E-4EF0-AF09-2807FA05A25A}" cxnId="{C57B4F7B-5EB0-4D3C-8FE9-25AA1D6BACD5}" type="parTrans">
      <dgm:prSet/>
      <dgm:spPr/>
      <dgm:t>
        <a:bodyPr/>
        <a:lstStyle/>
        <a:p>
          <a:endParaRPr lang="zh-CN" altLang="en-US"/>
        </a:p>
      </dgm:t>
    </dgm:pt>
    <dgm:pt modelId="{3BB852BE-8A4D-4B97-BF58-30DA5F1ED745}" cxnId="{C57B4F7B-5EB0-4D3C-8FE9-25AA1D6BACD5}" type="sibTrans">
      <dgm:prSet/>
      <dgm:spPr/>
      <dgm:t>
        <a:bodyPr/>
        <a:lstStyle/>
        <a:p>
          <a:endParaRPr lang="zh-CN" altLang="en-US"/>
        </a:p>
      </dgm:t>
    </dgm:pt>
    <dgm:pt modelId="{4FDBCEED-897D-46F4-84EC-A32887341B89}" type="pres">
      <dgm:prSet presAssocID="{1024FD02-3288-43F2-B078-D666B980108F}" presName="linear" presStyleCnt="0">
        <dgm:presLayoutVars>
          <dgm:animLvl val="lvl"/>
          <dgm:resizeHandles val="exact"/>
        </dgm:presLayoutVars>
      </dgm:prSet>
      <dgm:spPr/>
      <dgm:t>
        <a:bodyPr/>
        <a:lstStyle/>
        <a:p>
          <a:endParaRPr lang="zh-CN" altLang="en-US"/>
        </a:p>
      </dgm:t>
    </dgm:pt>
    <dgm:pt modelId="{A8FB9E21-6F78-4F68-9B9D-3D041CD858DA}" type="pres">
      <dgm:prSet presAssocID="{00E2CF63-A27B-4401-B089-2AEC10D70393}" presName="parentText" presStyleLbl="node1" presStyleIdx="0" presStyleCnt="2">
        <dgm:presLayoutVars>
          <dgm:chMax val="0"/>
          <dgm:bulletEnabled val="1"/>
        </dgm:presLayoutVars>
      </dgm:prSet>
      <dgm:spPr/>
      <dgm:t>
        <a:bodyPr/>
        <a:lstStyle/>
        <a:p>
          <a:endParaRPr lang="zh-CN" altLang="en-US"/>
        </a:p>
      </dgm:t>
    </dgm:pt>
    <dgm:pt modelId="{1ED13256-E890-4351-B3C8-3D05E349D64B}" type="pres">
      <dgm:prSet presAssocID="{4ABA6913-BCCB-4B05-8C5A-0C85FDC1374D}" presName="spacer" presStyleCnt="0"/>
      <dgm:spPr/>
    </dgm:pt>
    <dgm:pt modelId="{FF30EA3D-0DC4-4C5A-A2D2-180BE3FB0992}" type="pres">
      <dgm:prSet presAssocID="{DB93AC7C-512C-4F09-958D-D94694036CD1}" presName="parentText" presStyleLbl="node1" presStyleIdx="1" presStyleCnt="2">
        <dgm:presLayoutVars>
          <dgm:chMax val="0"/>
          <dgm:bulletEnabled val="1"/>
        </dgm:presLayoutVars>
      </dgm:prSet>
      <dgm:spPr/>
      <dgm:t>
        <a:bodyPr/>
        <a:lstStyle/>
        <a:p>
          <a:endParaRPr lang="zh-CN" altLang="en-US"/>
        </a:p>
      </dgm:t>
    </dgm:pt>
  </dgm:ptLst>
  <dgm:cxnLst>
    <dgm:cxn modelId="{1508F1BE-075B-487F-B208-B14CEAD37743}" srcId="{1024FD02-3288-43F2-B078-D666B980108F}" destId="{00E2CF63-A27B-4401-B089-2AEC10D70393}" srcOrd="0" destOrd="0" parTransId="{522EC86B-A31B-48EF-AFC3-AD428326F714}" sibTransId="{4ABA6913-BCCB-4B05-8C5A-0C85FDC1374D}"/>
    <dgm:cxn modelId="{C57B4F7B-5EB0-4D3C-8FE9-25AA1D6BACD5}" srcId="{1024FD02-3288-43F2-B078-D666B980108F}" destId="{DB93AC7C-512C-4F09-958D-D94694036CD1}" srcOrd="1" destOrd="0" parTransId="{14FB860B-B49E-4EF0-AF09-2807FA05A25A}" sibTransId="{3BB852BE-8A4D-4B97-BF58-30DA5F1ED745}"/>
    <dgm:cxn modelId="{34A6432C-C2FE-4EA6-BF0C-FEECF619E6D2}" type="presOf" srcId="{1024FD02-3288-43F2-B078-D666B980108F}" destId="{4FDBCEED-897D-46F4-84EC-A32887341B89}" srcOrd="0" destOrd="0" presId="urn:microsoft.com/office/officeart/2005/8/layout/vList2"/>
    <dgm:cxn modelId="{BEEB087F-02C5-47E2-882D-68008C58DB73}" type="presParOf" srcId="{4FDBCEED-897D-46F4-84EC-A32887341B89}" destId="{A8FB9E21-6F78-4F68-9B9D-3D041CD858DA}" srcOrd="0" destOrd="0" presId="urn:microsoft.com/office/officeart/2005/8/layout/vList2"/>
    <dgm:cxn modelId="{AC53D5C2-82F7-4440-867A-B51191CA3337}" type="presOf" srcId="{00E2CF63-A27B-4401-B089-2AEC10D70393}" destId="{A8FB9E21-6F78-4F68-9B9D-3D041CD858DA}" srcOrd="0" destOrd="0" presId="urn:microsoft.com/office/officeart/2005/8/layout/vList2"/>
    <dgm:cxn modelId="{7D5187CF-7A99-4767-AE7F-158F2396F829}" type="presParOf" srcId="{4FDBCEED-897D-46F4-84EC-A32887341B89}" destId="{1ED13256-E890-4351-B3C8-3D05E349D64B}" srcOrd="1" destOrd="0" presId="urn:microsoft.com/office/officeart/2005/8/layout/vList2"/>
    <dgm:cxn modelId="{420CAE42-E517-4B0B-9ED8-AF1250E65AC2}" type="presParOf" srcId="{4FDBCEED-897D-46F4-84EC-A32887341B89}" destId="{FF30EA3D-0DC4-4C5A-A2D2-180BE3FB0992}" srcOrd="2" destOrd="0" presId="urn:microsoft.com/office/officeart/2005/8/layout/vList2"/>
    <dgm:cxn modelId="{32408248-B9E2-4669-B21D-0DAD6F25BEB7}" type="presOf" srcId="{DB93AC7C-512C-4F09-958D-D94694036CD1}" destId="{FF30EA3D-0DC4-4C5A-A2D2-180BE3FB0992}"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024FD02-3288-43F2-B078-D666B980108F}" type="doc">
      <dgm:prSet loTypeId="urn:microsoft.com/office/officeart/2005/8/layout/vList2" loCatId="list" qsTypeId="urn:microsoft.com/office/officeart/2005/8/quickstyle/simple1#38" qsCatId="simple" csTypeId="urn:microsoft.com/office/officeart/2005/8/colors/accent0_2" csCatId="mainScheme" phldr="1"/>
      <dgm:spPr/>
      <dgm:t>
        <a:bodyPr/>
        <a:lstStyle/>
        <a:p>
          <a:endParaRPr lang="zh-CN" altLang="en-US"/>
        </a:p>
      </dgm:t>
    </dgm:pt>
    <dgm:pt modelId="{00E2CF63-A27B-4401-B089-2AEC10D70393}">
      <dgm:prSet custT="1"/>
      <dgm:spPr/>
      <dgm:t>
        <a:bodyPr/>
        <a:lstStyle/>
        <a:p>
          <a:r>
            <a:rPr lang="zh-CN" altLang="en-US" sz="2400" b="1" dirty="0" smtClean="0">
              <a:solidFill>
                <a:schemeClr val="tx2"/>
              </a:solidFill>
              <a:latin typeface="+mn-ea"/>
              <a:ea typeface="+mn-ea"/>
            </a:rPr>
            <a:t>②</a:t>
          </a:r>
          <a:r>
            <a:rPr lang="zh-CN" altLang="en-US" sz="2400" b="1" dirty="0" smtClean="0">
              <a:solidFill>
                <a:schemeClr val="accent6">
                  <a:lumMod val="75000"/>
                </a:schemeClr>
              </a:solidFill>
              <a:latin typeface="+mn-ea"/>
              <a:ea typeface="+mn-ea"/>
            </a:rPr>
            <a:t>处理方法不同</a:t>
          </a:r>
          <a:r>
            <a:rPr lang="zh-CN" altLang="en-US" sz="2400" b="1" dirty="0" smtClean="0">
              <a:latin typeface="+mn-ea"/>
              <a:ea typeface="+mn-ea"/>
            </a:rPr>
            <a:t>：如果应交增值税小于</a:t>
          </a:r>
          <a:r>
            <a:rPr lang="en-US" altLang="zh-CN" sz="2400" b="1" dirty="0" smtClean="0">
              <a:latin typeface="+mn-ea"/>
              <a:ea typeface="+mn-ea"/>
            </a:rPr>
            <a:t>0</a:t>
          </a:r>
          <a:r>
            <a:rPr lang="zh-CN" altLang="en-US" sz="2400" b="1" dirty="0" smtClean="0">
              <a:latin typeface="+mn-ea"/>
              <a:ea typeface="+mn-ea"/>
            </a:rPr>
            <a:t>，在财务上一般按</a:t>
          </a:r>
          <a:r>
            <a:rPr lang="en-US" altLang="zh-CN" sz="2400" b="1" dirty="0" smtClean="0">
              <a:latin typeface="+mn-ea"/>
              <a:ea typeface="+mn-ea"/>
            </a:rPr>
            <a:t>0</a:t>
          </a:r>
          <a:r>
            <a:rPr lang="zh-CN" altLang="en-US" sz="2400" b="1" dirty="0" smtClean="0">
              <a:latin typeface="+mn-ea"/>
              <a:ea typeface="+mn-ea"/>
            </a:rPr>
            <a:t>处理；而统计上要求按实际数据计算上报，</a:t>
          </a:r>
          <a:r>
            <a:rPr lang="zh-CN" altLang="en-US" sz="2400" b="1" dirty="0" smtClean="0">
              <a:solidFill>
                <a:srgbClr val="FF0000"/>
              </a:solidFill>
              <a:latin typeface="+mn-ea"/>
              <a:ea typeface="+mn-ea"/>
            </a:rPr>
            <a:t>负数不能以</a:t>
          </a:r>
          <a:r>
            <a:rPr lang="en-US" altLang="zh-CN" sz="2400" b="1" dirty="0" smtClean="0">
              <a:solidFill>
                <a:srgbClr val="FF0000"/>
              </a:solidFill>
              <a:latin typeface="+mn-ea"/>
              <a:ea typeface="+mn-ea"/>
            </a:rPr>
            <a:t>0</a:t>
          </a:r>
          <a:r>
            <a:rPr lang="zh-CN" altLang="en-US" sz="2400" b="1" dirty="0" smtClean="0">
              <a:solidFill>
                <a:srgbClr val="FF0000"/>
              </a:solidFill>
              <a:latin typeface="+mn-ea"/>
              <a:ea typeface="+mn-ea"/>
            </a:rPr>
            <a:t>代替，即可以填报负数。</a:t>
          </a:r>
          <a:endParaRPr lang="zh-CN" altLang="en-US" sz="2400" b="1" dirty="0">
            <a:solidFill>
              <a:srgbClr val="FF0000"/>
            </a:solidFill>
            <a:latin typeface="+mn-ea"/>
            <a:ea typeface="+mn-ea"/>
          </a:endParaRPr>
        </a:p>
      </dgm:t>
    </dgm:pt>
    <dgm:pt modelId="{522EC86B-A31B-48EF-AFC3-AD428326F714}" cxnId="{D8FD7482-174A-4843-B275-076237A94571}" type="parTrans">
      <dgm:prSet/>
      <dgm:spPr/>
      <dgm:t>
        <a:bodyPr/>
        <a:lstStyle/>
        <a:p>
          <a:endParaRPr lang="zh-CN" altLang="en-US"/>
        </a:p>
      </dgm:t>
    </dgm:pt>
    <dgm:pt modelId="{4ABA6913-BCCB-4B05-8C5A-0C85FDC1374D}" cxnId="{D8FD7482-174A-4843-B275-076237A94571}" type="sibTrans">
      <dgm:prSet/>
      <dgm:spPr/>
      <dgm:t>
        <a:bodyPr/>
        <a:lstStyle/>
        <a:p>
          <a:endParaRPr lang="zh-CN" altLang="en-US"/>
        </a:p>
      </dgm:t>
    </dgm:pt>
    <dgm:pt modelId="{4DAD427C-6FC5-427C-8B2D-F09DACFBBC8E}">
      <dgm:prSet custT="1"/>
      <dgm:spPr/>
      <dgm:t>
        <a:bodyPr/>
        <a:lstStyle/>
        <a:p>
          <a:r>
            <a:rPr lang="zh-CN" altLang="zh-CN" sz="2400" b="1" dirty="0" smtClean="0">
              <a:solidFill>
                <a:schemeClr val="tx2"/>
              </a:solidFill>
              <a:latin typeface="+mn-ea"/>
              <a:ea typeface="+mn-ea"/>
            </a:rPr>
            <a:t>①</a:t>
          </a:r>
          <a:r>
            <a:rPr lang="zh-CN" altLang="en-US" sz="2400" b="1" dirty="0" smtClean="0">
              <a:solidFill>
                <a:schemeClr val="accent6">
                  <a:lumMod val="75000"/>
                </a:schemeClr>
              </a:solidFill>
              <a:latin typeface="+mn-ea"/>
              <a:ea typeface="+mn-ea"/>
            </a:rPr>
            <a:t>含义不同</a:t>
          </a:r>
          <a:r>
            <a:rPr lang="zh-CN" altLang="en-US" sz="2400" b="1" dirty="0" smtClean="0">
              <a:latin typeface="+mn-ea"/>
              <a:ea typeface="+mn-ea"/>
            </a:rPr>
            <a:t>：财务“本年应交增值税”中含了期初未抵扣数，是跨年度连续累加数；而统计“本年应交增值税”是当期发生的应交数，</a:t>
          </a:r>
          <a:r>
            <a:rPr lang="zh-CN" altLang="en-US" sz="2400" b="1" dirty="0" smtClean="0">
              <a:solidFill>
                <a:srgbClr val="FF0000"/>
              </a:solidFill>
              <a:latin typeface="+mn-ea"/>
              <a:ea typeface="+mn-ea"/>
            </a:rPr>
            <a:t>不含期初未抵扣数。</a:t>
          </a:r>
          <a:endParaRPr lang="en-US" altLang="zh-CN" sz="2400" b="1" dirty="0" smtClean="0">
            <a:solidFill>
              <a:srgbClr val="FF0000"/>
            </a:solidFill>
            <a:latin typeface="+mn-ea"/>
            <a:ea typeface="+mn-ea"/>
          </a:endParaRPr>
        </a:p>
      </dgm:t>
    </dgm:pt>
    <dgm:pt modelId="{2465F4EB-538E-4A00-B798-2F503E1749B6}" cxnId="{4BAD22E5-A986-4641-B424-784132DB0E19}" type="parTrans">
      <dgm:prSet/>
      <dgm:spPr/>
      <dgm:t>
        <a:bodyPr/>
        <a:lstStyle/>
        <a:p>
          <a:endParaRPr lang="zh-CN" altLang="en-US"/>
        </a:p>
      </dgm:t>
    </dgm:pt>
    <dgm:pt modelId="{12443451-0AE3-4FCE-9579-5DADEDF1C5CB}" cxnId="{4BAD22E5-A986-4641-B424-784132DB0E19}" type="sibTrans">
      <dgm:prSet/>
      <dgm:spPr/>
      <dgm:t>
        <a:bodyPr/>
        <a:lstStyle/>
        <a:p>
          <a:endParaRPr lang="zh-CN" altLang="en-US"/>
        </a:p>
      </dgm:t>
    </dgm:pt>
    <dgm:pt modelId="{4FDBCEED-897D-46F4-84EC-A32887341B89}" type="pres">
      <dgm:prSet presAssocID="{1024FD02-3288-43F2-B078-D666B980108F}" presName="linear" presStyleCnt="0">
        <dgm:presLayoutVars>
          <dgm:animLvl val="lvl"/>
          <dgm:resizeHandles val="exact"/>
        </dgm:presLayoutVars>
      </dgm:prSet>
      <dgm:spPr/>
      <dgm:t>
        <a:bodyPr/>
        <a:lstStyle/>
        <a:p>
          <a:endParaRPr lang="zh-CN" altLang="en-US"/>
        </a:p>
      </dgm:t>
    </dgm:pt>
    <dgm:pt modelId="{E6FED7D0-3256-414B-AECC-DF68EF90DB60}" type="pres">
      <dgm:prSet presAssocID="{4DAD427C-6FC5-427C-8B2D-F09DACFBBC8E}" presName="parentText" presStyleLbl="node1" presStyleIdx="0" presStyleCnt="2">
        <dgm:presLayoutVars>
          <dgm:chMax val="0"/>
          <dgm:bulletEnabled val="1"/>
        </dgm:presLayoutVars>
      </dgm:prSet>
      <dgm:spPr/>
      <dgm:t>
        <a:bodyPr/>
        <a:lstStyle/>
        <a:p>
          <a:endParaRPr lang="zh-CN" altLang="en-US"/>
        </a:p>
      </dgm:t>
    </dgm:pt>
    <dgm:pt modelId="{4A20501F-1C74-4905-92CB-18487FBBBA63}" type="pres">
      <dgm:prSet presAssocID="{12443451-0AE3-4FCE-9579-5DADEDF1C5CB}" presName="spacer" presStyleCnt="0"/>
      <dgm:spPr/>
    </dgm:pt>
    <dgm:pt modelId="{A8FB9E21-6F78-4F68-9B9D-3D041CD858DA}" type="pres">
      <dgm:prSet presAssocID="{00E2CF63-A27B-4401-B089-2AEC10D70393}" presName="parentText" presStyleLbl="node1" presStyleIdx="1" presStyleCnt="2">
        <dgm:presLayoutVars>
          <dgm:chMax val="0"/>
          <dgm:bulletEnabled val="1"/>
        </dgm:presLayoutVars>
      </dgm:prSet>
      <dgm:spPr/>
      <dgm:t>
        <a:bodyPr/>
        <a:lstStyle/>
        <a:p>
          <a:endParaRPr lang="zh-CN" altLang="en-US"/>
        </a:p>
      </dgm:t>
    </dgm:pt>
  </dgm:ptLst>
  <dgm:cxnLst>
    <dgm:cxn modelId="{D8FD7482-174A-4843-B275-076237A94571}" srcId="{1024FD02-3288-43F2-B078-D666B980108F}" destId="{00E2CF63-A27B-4401-B089-2AEC10D70393}" srcOrd="1" destOrd="0" parTransId="{522EC86B-A31B-48EF-AFC3-AD428326F714}" sibTransId="{4ABA6913-BCCB-4B05-8C5A-0C85FDC1374D}"/>
    <dgm:cxn modelId="{4BAD22E5-A986-4641-B424-784132DB0E19}" srcId="{1024FD02-3288-43F2-B078-D666B980108F}" destId="{4DAD427C-6FC5-427C-8B2D-F09DACFBBC8E}" srcOrd="0" destOrd="0" parTransId="{2465F4EB-538E-4A00-B798-2F503E1749B6}" sibTransId="{12443451-0AE3-4FCE-9579-5DADEDF1C5CB}"/>
    <dgm:cxn modelId="{879EA1A7-B593-46C8-A5E4-3FB9863B0A07}" type="presOf" srcId="{4DAD427C-6FC5-427C-8B2D-F09DACFBBC8E}" destId="{E6FED7D0-3256-414B-AECC-DF68EF90DB60}" srcOrd="0" destOrd="0" presId="urn:microsoft.com/office/officeart/2005/8/layout/vList2"/>
    <dgm:cxn modelId="{09573452-67F2-4771-8CB0-292C3BBAD6BD}" type="presOf" srcId="{1024FD02-3288-43F2-B078-D666B980108F}" destId="{4FDBCEED-897D-46F4-84EC-A32887341B89}" srcOrd="0" destOrd="0" presId="urn:microsoft.com/office/officeart/2005/8/layout/vList2"/>
    <dgm:cxn modelId="{B66C1F41-7C0C-46E3-9B73-4D5156237BB6}" type="presOf" srcId="{00E2CF63-A27B-4401-B089-2AEC10D70393}" destId="{A8FB9E21-6F78-4F68-9B9D-3D041CD858DA}" srcOrd="0" destOrd="0" presId="urn:microsoft.com/office/officeart/2005/8/layout/vList2"/>
    <dgm:cxn modelId="{E70EB4C9-9301-466F-8287-87823ABC12B2}" type="presParOf" srcId="{4FDBCEED-897D-46F4-84EC-A32887341B89}" destId="{E6FED7D0-3256-414B-AECC-DF68EF90DB60}" srcOrd="0" destOrd="0" presId="urn:microsoft.com/office/officeart/2005/8/layout/vList2"/>
    <dgm:cxn modelId="{16906E85-FA3B-4F83-A695-A3DE9BEDE4B1}" type="presParOf" srcId="{4FDBCEED-897D-46F4-84EC-A32887341B89}" destId="{4A20501F-1C74-4905-92CB-18487FBBBA63}" srcOrd="1" destOrd="0" presId="urn:microsoft.com/office/officeart/2005/8/layout/vList2"/>
    <dgm:cxn modelId="{B66A89AB-FBF2-4A2E-AEB2-C3622B86BF2B}" type="presParOf" srcId="{4FDBCEED-897D-46F4-84EC-A32887341B89}" destId="{A8FB9E21-6F78-4F68-9B9D-3D041CD858DA}" srcOrd="2"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024FD02-3288-43F2-B078-D666B980108F}" type="doc">
      <dgm:prSet loTypeId="urn:microsoft.com/office/officeart/2005/8/layout/vList2" loCatId="list" qsTypeId="urn:microsoft.com/office/officeart/2005/8/quickstyle/simple1#42" qsCatId="simple" csTypeId="urn:microsoft.com/office/officeart/2005/8/colors/accent0_2" csCatId="mainScheme" phldr="1"/>
      <dgm:spPr/>
      <dgm:t>
        <a:bodyPr/>
        <a:lstStyle/>
        <a:p>
          <a:endParaRPr lang="zh-CN" altLang="en-US"/>
        </a:p>
      </dgm:t>
    </dgm:pt>
    <dgm:pt modelId="{26FD08A9-DA22-4014-83CF-FD20EB68F1D8}">
      <dgm:prSet custT="1"/>
      <dgm:spPr/>
      <dgm:t>
        <a:bodyPr/>
        <a:lstStyle/>
        <a:p>
          <a:pPr rtl="0"/>
          <a:r>
            <a:rPr lang="zh-CN" altLang="en-US" sz="1800" b="1" dirty="0" smtClean="0">
              <a:solidFill>
                <a:schemeClr val="tx2"/>
              </a:solidFill>
              <a:latin typeface="+mn-ea"/>
              <a:ea typeface="+mn-ea"/>
            </a:rPr>
            <a:t>①企业</a:t>
          </a:r>
          <a:r>
            <a:rPr lang="zh-CN" altLang="en-US" sz="1800" b="1" dirty="0" smtClean="0">
              <a:solidFill>
                <a:schemeClr val="accent2"/>
              </a:solidFill>
              <a:latin typeface="+mn-ea"/>
              <a:ea typeface="+mn-ea"/>
            </a:rPr>
            <a:t>按实际缴纳的增值税</a:t>
          </a:r>
          <a:r>
            <a:rPr lang="zh-CN" altLang="en-US" sz="1800" b="1" dirty="0" smtClean="0">
              <a:solidFill>
                <a:schemeClr val="accent2"/>
              </a:solidFill>
              <a:latin typeface="宋体" panose="02010600030101010101" pitchFamily="2" charset="-122"/>
              <a:ea typeface="宋体" panose="02010600030101010101" pitchFamily="2" charset="-122"/>
            </a:rPr>
            <a:t>╳</a:t>
          </a:r>
          <a:r>
            <a:rPr lang="zh-CN" altLang="en-US" sz="1800" b="1" dirty="0" smtClean="0">
              <a:solidFill>
                <a:schemeClr val="tx2"/>
              </a:solidFill>
              <a:latin typeface="+mn-ea"/>
              <a:ea typeface="+mn-ea"/>
            </a:rPr>
            <a:t>填报，包括了上期留抵税额</a:t>
          </a:r>
          <a:endParaRPr lang="en-US" sz="1800" b="1" dirty="0">
            <a:solidFill>
              <a:schemeClr val="tx2"/>
            </a:solidFill>
            <a:latin typeface="+mn-ea"/>
            <a:ea typeface="+mn-ea"/>
          </a:endParaRPr>
        </a:p>
      </dgm:t>
    </dgm:pt>
    <dgm:pt modelId="{3D501051-E99D-43C3-9578-2CBF29E9B20B}" cxnId="{35BE117F-32D1-4D50-8E47-04B8DE8840B6}" type="parTrans">
      <dgm:prSet/>
      <dgm:spPr/>
      <dgm:t>
        <a:bodyPr/>
        <a:lstStyle/>
        <a:p>
          <a:endParaRPr lang="zh-CN" altLang="en-US" sz="1800"/>
        </a:p>
      </dgm:t>
    </dgm:pt>
    <dgm:pt modelId="{9A8E36B2-5054-4E50-982B-AD72E792D021}" cxnId="{35BE117F-32D1-4D50-8E47-04B8DE8840B6}" type="sibTrans">
      <dgm:prSet/>
      <dgm:spPr/>
      <dgm:t>
        <a:bodyPr/>
        <a:lstStyle/>
        <a:p>
          <a:endParaRPr lang="zh-CN" altLang="en-US" sz="1800"/>
        </a:p>
      </dgm:t>
    </dgm:pt>
    <dgm:pt modelId="{00E2CF63-A27B-4401-B089-2AEC10D70393}">
      <dgm:prSet custT="1"/>
      <dgm:spPr/>
      <dgm:t>
        <a:bodyPr/>
        <a:lstStyle/>
        <a:p>
          <a:r>
            <a:rPr lang="zh-CN" altLang="en-US" sz="1800" b="1" dirty="0" smtClean="0">
              <a:solidFill>
                <a:schemeClr val="tx2"/>
              </a:solidFill>
              <a:latin typeface="+mn-ea"/>
              <a:ea typeface="+mn-ea"/>
            </a:rPr>
            <a:t>②按照财务账中的“未交增值税”科目的期末贷方（或借方）余额填报的，是</a:t>
          </a:r>
          <a:r>
            <a:rPr lang="zh-CN" altLang="en-US" sz="1800" b="1" dirty="0" smtClean="0">
              <a:solidFill>
                <a:schemeClr val="accent2"/>
              </a:solidFill>
              <a:latin typeface="+mn-ea"/>
              <a:ea typeface="+mn-ea"/>
            </a:rPr>
            <a:t>当月数</a:t>
          </a:r>
          <a:r>
            <a:rPr lang="zh-CN" altLang="en-US" sz="1800" b="1" dirty="0" smtClean="0">
              <a:solidFill>
                <a:schemeClr val="accent2"/>
              </a:solidFill>
              <a:latin typeface="宋体" panose="02010600030101010101" pitchFamily="2" charset="-122"/>
              <a:ea typeface="宋体" panose="02010600030101010101" pitchFamily="2" charset="-122"/>
            </a:rPr>
            <a:t>╳</a:t>
          </a:r>
          <a:r>
            <a:rPr lang="zh-CN" altLang="en-US" sz="1800" b="1" dirty="0" smtClean="0">
              <a:solidFill>
                <a:schemeClr val="tx2"/>
              </a:solidFill>
              <a:latin typeface="+mn-ea"/>
              <a:ea typeface="+mn-ea"/>
            </a:rPr>
            <a:t>，不是全年数</a:t>
          </a:r>
          <a:endParaRPr lang="zh-CN" altLang="en-US" sz="1800" b="1" dirty="0">
            <a:solidFill>
              <a:schemeClr val="tx2"/>
            </a:solidFill>
            <a:latin typeface="+mn-ea"/>
            <a:ea typeface="+mn-ea"/>
          </a:endParaRPr>
        </a:p>
      </dgm:t>
    </dgm:pt>
    <dgm:pt modelId="{522EC86B-A31B-48EF-AFC3-AD428326F714}" cxnId="{D8FD7482-174A-4843-B275-076237A94571}" type="parTrans">
      <dgm:prSet/>
      <dgm:spPr/>
      <dgm:t>
        <a:bodyPr/>
        <a:lstStyle/>
        <a:p>
          <a:endParaRPr lang="zh-CN" altLang="en-US" sz="1800"/>
        </a:p>
      </dgm:t>
    </dgm:pt>
    <dgm:pt modelId="{4ABA6913-BCCB-4B05-8C5A-0C85FDC1374D}" cxnId="{D8FD7482-174A-4843-B275-076237A94571}" type="sibTrans">
      <dgm:prSet/>
      <dgm:spPr/>
      <dgm:t>
        <a:bodyPr/>
        <a:lstStyle/>
        <a:p>
          <a:endParaRPr lang="zh-CN" altLang="en-US" sz="1800"/>
        </a:p>
      </dgm:t>
    </dgm:pt>
    <dgm:pt modelId="{5C0FE4C9-BCFB-4DAE-A9C8-376FD6B84ECF}">
      <dgm:prSet custT="1"/>
      <dgm:spPr/>
      <dgm:t>
        <a:bodyPr/>
        <a:lstStyle/>
        <a:p>
          <a:r>
            <a:rPr lang="zh-CN" altLang="en-US" sz="1800" b="1" dirty="0" smtClean="0">
              <a:solidFill>
                <a:schemeClr val="tx2"/>
              </a:solidFill>
              <a:latin typeface="+mn-ea"/>
              <a:ea typeface="+mn-ea"/>
            </a:rPr>
            <a:t>③按照应交增值税科目</a:t>
          </a:r>
          <a:r>
            <a:rPr lang="zh-CN" altLang="en-US" sz="1800" b="1" dirty="0" smtClean="0">
              <a:solidFill>
                <a:schemeClr val="accent2"/>
              </a:solidFill>
              <a:latin typeface="+mn-ea"/>
              <a:ea typeface="+mn-ea"/>
            </a:rPr>
            <a:t>贷方数</a:t>
          </a:r>
          <a:r>
            <a:rPr lang="zh-CN" altLang="en-US" sz="1800" b="1" dirty="0" smtClean="0">
              <a:solidFill>
                <a:schemeClr val="accent2"/>
              </a:solidFill>
              <a:latin typeface="宋体" panose="02010600030101010101" pitchFamily="2" charset="-122"/>
              <a:ea typeface="宋体" panose="02010600030101010101" pitchFamily="2" charset="-122"/>
            </a:rPr>
            <a:t>╳</a:t>
          </a:r>
          <a:r>
            <a:rPr lang="zh-CN" altLang="en-US" sz="1800" b="1" dirty="0" smtClean="0">
              <a:solidFill>
                <a:schemeClr val="tx2"/>
              </a:solidFill>
              <a:latin typeface="+mn-ea"/>
              <a:ea typeface="+mn-ea"/>
            </a:rPr>
            <a:t>填报的</a:t>
          </a:r>
          <a:endParaRPr lang="en-US" altLang="en-US" sz="1800" b="1" dirty="0" smtClean="0">
            <a:solidFill>
              <a:schemeClr val="tx2"/>
            </a:solidFill>
            <a:latin typeface="+mn-ea"/>
            <a:ea typeface="+mn-ea"/>
          </a:endParaRPr>
        </a:p>
      </dgm:t>
    </dgm:pt>
    <dgm:pt modelId="{B2DB121A-3982-4730-80FC-1699458893DE}" cxnId="{04BF59B1-B3B6-4ED8-9D4B-9B6E08B34B23}" type="parTrans">
      <dgm:prSet/>
      <dgm:spPr/>
      <dgm:t>
        <a:bodyPr/>
        <a:lstStyle/>
        <a:p>
          <a:endParaRPr lang="zh-CN" altLang="en-US" sz="1800"/>
        </a:p>
      </dgm:t>
    </dgm:pt>
    <dgm:pt modelId="{1F49CD05-5C6A-4326-966D-F5BB360CED91}" cxnId="{04BF59B1-B3B6-4ED8-9D4B-9B6E08B34B23}" type="sibTrans">
      <dgm:prSet/>
      <dgm:spPr/>
      <dgm:t>
        <a:bodyPr/>
        <a:lstStyle/>
        <a:p>
          <a:endParaRPr lang="zh-CN" altLang="en-US" sz="1800"/>
        </a:p>
      </dgm:t>
    </dgm:pt>
    <dgm:pt modelId="{3922FDC2-9CF5-434A-9720-9714476B1CB3}">
      <dgm:prSet custT="1"/>
      <dgm:spPr/>
      <dgm:t>
        <a:bodyPr/>
        <a:lstStyle/>
        <a:p>
          <a:r>
            <a:rPr lang="zh-CN" altLang="en-US" sz="1800" b="1" dirty="0" smtClean="0">
              <a:solidFill>
                <a:schemeClr val="tx2"/>
              </a:solidFill>
              <a:latin typeface="+mn-ea"/>
              <a:ea typeface="+mn-ea"/>
            </a:rPr>
            <a:t>④根据</a:t>
          </a:r>
          <a:r>
            <a:rPr lang="zh-CN" altLang="en-US" sz="1800" b="1" dirty="0" smtClean="0">
              <a:solidFill>
                <a:schemeClr val="accent2"/>
              </a:solidFill>
              <a:latin typeface="+mn-ea"/>
              <a:ea typeface="+mn-ea"/>
            </a:rPr>
            <a:t>财务账中应交税费科目</a:t>
          </a:r>
          <a:r>
            <a:rPr lang="zh-CN" altLang="en-US" sz="1800" b="1" dirty="0" smtClean="0">
              <a:solidFill>
                <a:schemeClr val="accent2"/>
              </a:solidFill>
              <a:latin typeface="宋体" panose="02010600030101010101" pitchFamily="2" charset="-122"/>
              <a:ea typeface="宋体" panose="02010600030101010101" pitchFamily="2" charset="-122"/>
            </a:rPr>
            <a:t>╳</a:t>
          </a:r>
          <a:r>
            <a:rPr lang="zh-CN" altLang="en-US" sz="1800" b="1" dirty="0" smtClean="0">
              <a:solidFill>
                <a:schemeClr val="tx2"/>
              </a:solidFill>
              <a:latin typeface="+mn-ea"/>
              <a:ea typeface="+mn-ea"/>
            </a:rPr>
            <a:t>填报的，多计算了城建税、房产税和土地使用税等</a:t>
          </a:r>
          <a:endParaRPr lang="en-US" altLang="zh-CN" sz="1800" b="1" dirty="0" smtClean="0">
            <a:solidFill>
              <a:schemeClr val="tx2"/>
            </a:solidFill>
            <a:latin typeface="+mn-ea"/>
            <a:ea typeface="+mn-ea"/>
          </a:endParaRPr>
        </a:p>
      </dgm:t>
    </dgm:pt>
    <dgm:pt modelId="{726A6FBD-7E4E-4376-8195-F2FF021F25CA}" cxnId="{122C8DE0-753E-4602-A358-CE584D3D7757}" type="parTrans">
      <dgm:prSet/>
      <dgm:spPr/>
      <dgm:t>
        <a:bodyPr/>
        <a:lstStyle/>
        <a:p>
          <a:endParaRPr lang="zh-CN" altLang="en-US" sz="1800"/>
        </a:p>
      </dgm:t>
    </dgm:pt>
    <dgm:pt modelId="{FEDA964A-8DAD-40C5-B07D-A52583015DBA}" cxnId="{122C8DE0-753E-4602-A358-CE584D3D7757}" type="sibTrans">
      <dgm:prSet/>
      <dgm:spPr/>
      <dgm:t>
        <a:bodyPr/>
        <a:lstStyle/>
        <a:p>
          <a:endParaRPr lang="zh-CN" altLang="en-US" sz="1800"/>
        </a:p>
      </dgm:t>
    </dgm:pt>
    <dgm:pt modelId="{385C79DD-D5F1-4878-BD08-79D2D7FE6847}">
      <dgm:prSet custT="1"/>
      <dgm:spPr/>
      <dgm:t>
        <a:bodyPr/>
        <a:lstStyle/>
        <a:p>
          <a:r>
            <a:rPr lang="zh-CN" altLang="en-US" sz="1800" b="1" dirty="0" smtClean="0">
              <a:solidFill>
                <a:schemeClr val="tx2"/>
              </a:solidFill>
              <a:latin typeface="+mn-ea"/>
              <a:ea typeface="+mn-ea"/>
            </a:rPr>
            <a:t>⑥有的企业</a:t>
          </a:r>
          <a:r>
            <a:rPr lang="zh-CN" altLang="en-US" sz="1800" b="1" dirty="0" smtClean="0">
              <a:solidFill>
                <a:schemeClr val="accent2"/>
              </a:solidFill>
              <a:latin typeface="+mn-ea"/>
              <a:ea typeface="+mn-ea"/>
            </a:rPr>
            <a:t>多统计了补交的上年税款</a:t>
          </a:r>
          <a:r>
            <a:rPr lang="zh-CN" altLang="en-US" sz="1800" b="1" dirty="0" smtClean="0">
              <a:solidFill>
                <a:schemeClr val="accent2"/>
              </a:solidFill>
              <a:latin typeface="宋体" panose="02010600030101010101" pitchFamily="2" charset="-122"/>
              <a:ea typeface="宋体" panose="02010600030101010101" pitchFamily="2" charset="-122"/>
            </a:rPr>
            <a:t>╳</a:t>
          </a:r>
          <a:endParaRPr lang="en-US" altLang="zh-CN" sz="1800" b="1" dirty="0" smtClean="0">
            <a:solidFill>
              <a:schemeClr val="accent2"/>
            </a:solidFill>
            <a:latin typeface="+mn-ea"/>
            <a:ea typeface="+mn-ea"/>
          </a:endParaRPr>
        </a:p>
      </dgm:t>
    </dgm:pt>
    <dgm:pt modelId="{62ED45D0-68F7-41EE-8A99-C884B0353D45}" cxnId="{98305A1C-C558-4809-97D1-0B386C2AB093}" type="parTrans">
      <dgm:prSet/>
      <dgm:spPr/>
      <dgm:t>
        <a:bodyPr/>
        <a:lstStyle/>
        <a:p>
          <a:endParaRPr lang="zh-CN" altLang="en-US" sz="1800"/>
        </a:p>
      </dgm:t>
    </dgm:pt>
    <dgm:pt modelId="{48FD1DAE-23E9-43DC-B1D4-CD4CD8DF68D7}" cxnId="{98305A1C-C558-4809-97D1-0B386C2AB093}" type="sibTrans">
      <dgm:prSet/>
      <dgm:spPr/>
      <dgm:t>
        <a:bodyPr/>
        <a:lstStyle/>
        <a:p>
          <a:endParaRPr lang="zh-CN" altLang="en-US" sz="1800"/>
        </a:p>
      </dgm:t>
    </dgm:pt>
    <dgm:pt modelId="{C57B66FA-63A1-48F8-8E5F-817B5DCF8FC1}">
      <dgm:prSet custT="1"/>
      <dgm:spPr/>
      <dgm:t>
        <a:bodyPr/>
        <a:lstStyle/>
        <a:p>
          <a:r>
            <a:rPr lang="zh-CN" altLang="en-US" sz="1800" b="1" dirty="0" smtClean="0">
              <a:solidFill>
                <a:schemeClr val="tx2"/>
              </a:solidFill>
              <a:latin typeface="+mn-ea"/>
              <a:ea typeface="+mn-ea"/>
            </a:rPr>
            <a:t>⑦有的是进项税额较大，一直没有抵扣完，</a:t>
          </a:r>
          <a:r>
            <a:rPr lang="zh-CN" altLang="en-US" sz="1800" b="1" dirty="0" smtClean="0">
              <a:solidFill>
                <a:schemeClr val="accent2"/>
              </a:solidFill>
              <a:latin typeface="+mn-ea"/>
              <a:ea typeface="+mn-ea"/>
            </a:rPr>
            <a:t>报告期没有交过税，于是增值税按零填报</a:t>
          </a:r>
          <a:r>
            <a:rPr lang="zh-CN" altLang="en-US" sz="1800" b="1" dirty="0" smtClean="0">
              <a:solidFill>
                <a:schemeClr val="accent2"/>
              </a:solidFill>
              <a:latin typeface="宋体" panose="02010600030101010101" pitchFamily="2" charset="-122"/>
              <a:ea typeface="宋体" panose="02010600030101010101" pitchFamily="2" charset="-122"/>
            </a:rPr>
            <a:t>╳</a:t>
          </a:r>
          <a:endParaRPr lang="zh-CN" altLang="en-US" sz="1800" b="1" dirty="0" smtClean="0">
            <a:solidFill>
              <a:schemeClr val="accent2"/>
            </a:solidFill>
            <a:latin typeface="+mn-ea"/>
            <a:ea typeface="+mn-ea"/>
          </a:endParaRPr>
        </a:p>
      </dgm:t>
    </dgm:pt>
    <dgm:pt modelId="{90EEF6B8-E551-4EB8-8383-50FB8DC8344D}" cxnId="{6CAED66F-BE95-4464-B47D-36FDA8C33813}" type="parTrans">
      <dgm:prSet/>
      <dgm:spPr/>
      <dgm:t>
        <a:bodyPr/>
        <a:lstStyle/>
        <a:p>
          <a:endParaRPr lang="zh-CN" altLang="en-US" sz="1800"/>
        </a:p>
      </dgm:t>
    </dgm:pt>
    <dgm:pt modelId="{4DE8261C-3560-4B4F-A1EC-EC22F0EEA36C}" cxnId="{6CAED66F-BE95-4464-B47D-36FDA8C33813}" type="sibTrans">
      <dgm:prSet/>
      <dgm:spPr/>
      <dgm:t>
        <a:bodyPr/>
        <a:lstStyle/>
        <a:p>
          <a:endParaRPr lang="zh-CN" altLang="en-US" sz="1800"/>
        </a:p>
      </dgm:t>
    </dgm:pt>
    <dgm:pt modelId="{227E94F0-BF53-4E01-A569-D1B92379FC05}">
      <dgm:prSet custT="1"/>
      <dgm:spPr/>
      <dgm:t>
        <a:bodyPr/>
        <a:lstStyle/>
        <a:p>
          <a:r>
            <a:rPr kumimoji="0" lang="zh-CN" altLang="en-US" sz="1800" b="1" dirty="0" smtClean="0">
              <a:solidFill>
                <a:schemeClr val="tx2"/>
              </a:solidFill>
              <a:latin typeface="+mn-ea"/>
              <a:ea typeface="+mn-ea"/>
            </a:rPr>
            <a:t>⑧未按法人口径填报，漏报</a:t>
          </a:r>
          <a:r>
            <a:rPr kumimoji="0" lang="zh-CN" altLang="en-US" sz="1800" b="1" dirty="0" smtClean="0">
              <a:solidFill>
                <a:schemeClr val="accent2"/>
              </a:solidFill>
              <a:latin typeface="+mn-ea"/>
              <a:ea typeface="+mn-ea"/>
            </a:rPr>
            <a:t>独立纳税的分公司数据</a:t>
          </a:r>
          <a:r>
            <a:rPr lang="zh-CN" altLang="en-US" sz="1800" b="1" dirty="0" smtClean="0">
              <a:solidFill>
                <a:schemeClr val="accent2"/>
              </a:solidFill>
              <a:latin typeface="宋体" panose="02010600030101010101" pitchFamily="2" charset="-122"/>
              <a:ea typeface="宋体" panose="02010600030101010101" pitchFamily="2" charset="-122"/>
            </a:rPr>
            <a:t>╳</a:t>
          </a:r>
          <a:endParaRPr lang="zh-CN" altLang="en-US" sz="1800" b="1" dirty="0">
            <a:solidFill>
              <a:schemeClr val="tx2"/>
            </a:solidFill>
            <a:latin typeface="+mn-ea"/>
            <a:ea typeface="+mn-ea"/>
          </a:endParaRPr>
        </a:p>
      </dgm:t>
    </dgm:pt>
    <dgm:pt modelId="{3AADD8C7-D15D-4A6E-AA7F-8756AF866E79}" cxnId="{55968866-8696-4937-9122-6D5A32C298DC}" type="parTrans">
      <dgm:prSet/>
      <dgm:spPr/>
      <dgm:t>
        <a:bodyPr/>
        <a:lstStyle/>
        <a:p>
          <a:endParaRPr lang="zh-CN" altLang="en-US" sz="1800"/>
        </a:p>
      </dgm:t>
    </dgm:pt>
    <dgm:pt modelId="{6706A772-DEA6-467B-BEE0-50CCF47BD38B}" cxnId="{55968866-8696-4937-9122-6D5A32C298DC}" type="sibTrans">
      <dgm:prSet/>
      <dgm:spPr/>
      <dgm:t>
        <a:bodyPr/>
        <a:lstStyle/>
        <a:p>
          <a:endParaRPr lang="zh-CN" altLang="en-US" sz="1800"/>
        </a:p>
      </dgm:t>
    </dgm:pt>
    <dgm:pt modelId="{8CA9E282-AF09-41E1-B608-62D59B3B8C94}">
      <dgm:prSet custT="1"/>
      <dgm:spPr/>
      <dgm:t>
        <a:bodyPr/>
        <a:lstStyle/>
        <a:p>
          <a:r>
            <a:rPr lang="zh-CN" altLang="en-US" sz="1800" b="1" dirty="0" smtClean="0">
              <a:solidFill>
                <a:schemeClr val="tx2"/>
              </a:solidFill>
              <a:latin typeface="+mn-ea"/>
              <a:ea typeface="+mn-ea"/>
            </a:rPr>
            <a:t>⑤有的企业用</a:t>
          </a:r>
          <a:r>
            <a:rPr lang="zh-CN" altLang="en-US" sz="1800" b="1" dirty="0" smtClean="0">
              <a:solidFill>
                <a:schemeClr val="accent2"/>
              </a:solidFill>
              <a:latin typeface="+mn-ea"/>
              <a:ea typeface="+mn-ea"/>
            </a:rPr>
            <a:t>增值税纳税申报表中的应纳税合计数</a:t>
          </a:r>
          <a:r>
            <a:rPr lang="zh-CN" altLang="en-US" sz="1800" b="1" dirty="0" smtClean="0">
              <a:solidFill>
                <a:schemeClr val="accent2"/>
              </a:solidFill>
              <a:latin typeface="宋体" panose="02010600030101010101" pitchFamily="2" charset="-122"/>
              <a:ea typeface="宋体" panose="02010600030101010101" pitchFamily="2" charset="-122"/>
            </a:rPr>
            <a:t>╳</a:t>
          </a:r>
          <a:r>
            <a:rPr lang="zh-CN" altLang="en-US" sz="1800" b="1" dirty="0" smtClean="0">
              <a:solidFill>
                <a:schemeClr val="tx2"/>
              </a:solidFill>
              <a:latin typeface="+mn-ea"/>
              <a:ea typeface="+mn-ea"/>
            </a:rPr>
            <a:t>填报</a:t>
          </a:r>
          <a:endParaRPr lang="en-US" altLang="zh-CN" sz="1800" b="1" dirty="0" smtClean="0">
            <a:solidFill>
              <a:schemeClr val="tx2"/>
            </a:solidFill>
            <a:latin typeface="+mn-ea"/>
            <a:ea typeface="+mn-ea"/>
          </a:endParaRPr>
        </a:p>
      </dgm:t>
    </dgm:pt>
    <dgm:pt modelId="{7F203408-471C-4336-8DFC-AFB2AB3BA04F}" cxnId="{DA773AD7-714B-413B-9714-9179289FCF3C}" type="sibTrans">
      <dgm:prSet/>
      <dgm:spPr/>
      <dgm:t>
        <a:bodyPr/>
        <a:lstStyle/>
        <a:p>
          <a:endParaRPr lang="zh-CN" altLang="en-US" sz="1800"/>
        </a:p>
      </dgm:t>
    </dgm:pt>
    <dgm:pt modelId="{3486E18D-C225-4E98-897D-EF53C956F796}" cxnId="{DA773AD7-714B-413B-9714-9179289FCF3C}" type="parTrans">
      <dgm:prSet/>
      <dgm:spPr/>
      <dgm:t>
        <a:bodyPr/>
        <a:lstStyle/>
        <a:p>
          <a:endParaRPr lang="zh-CN" altLang="en-US" sz="1800"/>
        </a:p>
      </dgm:t>
    </dgm:pt>
    <dgm:pt modelId="{4FDBCEED-897D-46F4-84EC-A32887341B89}" type="pres">
      <dgm:prSet presAssocID="{1024FD02-3288-43F2-B078-D666B980108F}" presName="linear" presStyleCnt="0">
        <dgm:presLayoutVars>
          <dgm:animLvl val="lvl"/>
          <dgm:resizeHandles val="exact"/>
        </dgm:presLayoutVars>
      </dgm:prSet>
      <dgm:spPr/>
      <dgm:t>
        <a:bodyPr/>
        <a:lstStyle/>
        <a:p>
          <a:endParaRPr lang="zh-CN" altLang="en-US"/>
        </a:p>
      </dgm:t>
    </dgm:pt>
    <dgm:pt modelId="{64F4833B-B0C2-40DB-A300-336AC018ECB0}" type="pres">
      <dgm:prSet presAssocID="{26FD08A9-DA22-4014-83CF-FD20EB68F1D8}" presName="parentText" presStyleLbl="node1" presStyleIdx="0" presStyleCnt="8" custLinFactY="-831" custLinFactNeighborY="-100000">
        <dgm:presLayoutVars>
          <dgm:chMax val="0"/>
          <dgm:bulletEnabled val="1"/>
        </dgm:presLayoutVars>
      </dgm:prSet>
      <dgm:spPr/>
      <dgm:t>
        <a:bodyPr/>
        <a:lstStyle/>
        <a:p>
          <a:endParaRPr lang="zh-CN" altLang="en-US"/>
        </a:p>
      </dgm:t>
    </dgm:pt>
    <dgm:pt modelId="{FB3219B9-9769-4837-B637-06970D57B3DD}" type="pres">
      <dgm:prSet presAssocID="{9A8E36B2-5054-4E50-982B-AD72E792D021}" presName="spacer" presStyleCnt="0"/>
      <dgm:spPr/>
      <dgm:t>
        <a:bodyPr/>
        <a:lstStyle/>
        <a:p>
          <a:endParaRPr lang="zh-CN" altLang="en-US"/>
        </a:p>
      </dgm:t>
    </dgm:pt>
    <dgm:pt modelId="{A8FB9E21-6F78-4F68-9B9D-3D041CD858DA}" type="pres">
      <dgm:prSet presAssocID="{00E2CF63-A27B-4401-B089-2AEC10D70393}" presName="parentText" presStyleLbl="node1" presStyleIdx="1" presStyleCnt="8" custLinFactNeighborY="-53464">
        <dgm:presLayoutVars>
          <dgm:chMax val="0"/>
          <dgm:bulletEnabled val="1"/>
        </dgm:presLayoutVars>
      </dgm:prSet>
      <dgm:spPr/>
      <dgm:t>
        <a:bodyPr/>
        <a:lstStyle/>
        <a:p>
          <a:endParaRPr lang="zh-CN" altLang="en-US"/>
        </a:p>
      </dgm:t>
    </dgm:pt>
    <dgm:pt modelId="{42493501-7818-46E3-B7A2-3A10BD982F02}" type="pres">
      <dgm:prSet presAssocID="{4ABA6913-BCCB-4B05-8C5A-0C85FDC1374D}" presName="spacer" presStyleCnt="0"/>
      <dgm:spPr/>
      <dgm:t>
        <a:bodyPr/>
        <a:lstStyle/>
        <a:p>
          <a:endParaRPr lang="zh-CN" altLang="en-US"/>
        </a:p>
      </dgm:t>
    </dgm:pt>
    <dgm:pt modelId="{F1225EF7-BA90-4AC2-B337-A4E4E2A806C8}" type="pres">
      <dgm:prSet presAssocID="{5C0FE4C9-BCFB-4DAE-A9C8-376FD6B84ECF}" presName="parentText" presStyleLbl="node1" presStyleIdx="2" presStyleCnt="8" custLinFactY="570" custLinFactNeighborY="100000">
        <dgm:presLayoutVars>
          <dgm:chMax val="0"/>
          <dgm:bulletEnabled val="1"/>
        </dgm:presLayoutVars>
      </dgm:prSet>
      <dgm:spPr/>
      <dgm:t>
        <a:bodyPr/>
        <a:lstStyle/>
        <a:p>
          <a:endParaRPr lang="zh-CN" altLang="en-US"/>
        </a:p>
      </dgm:t>
    </dgm:pt>
    <dgm:pt modelId="{3722356B-5034-4283-B796-6360439EB9E1}" type="pres">
      <dgm:prSet presAssocID="{1F49CD05-5C6A-4326-966D-F5BB360CED91}" presName="spacer" presStyleCnt="0"/>
      <dgm:spPr/>
      <dgm:t>
        <a:bodyPr/>
        <a:lstStyle/>
        <a:p>
          <a:endParaRPr lang="zh-CN" altLang="en-US"/>
        </a:p>
      </dgm:t>
    </dgm:pt>
    <dgm:pt modelId="{18BCB7E0-5D4E-4788-A501-A5E9DA711837}" type="pres">
      <dgm:prSet presAssocID="{3922FDC2-9CF5-434A-9720-9714476B1CB3}" presName="parentText" presStyleLbl="node1" presStyleIdx="3" presStyleCnt="8" custLinFactNeighborY="24274">
        <dgm:presLayoutVars>
          <dgm:chMax val="0"/>
          <dgm:bulletEnabled val="1"/>
        </dgm:presLayoutVars>
      </dgm:prSet>
      <dgm:spPr/>
      <dgm:t>
        <a:bodyPr/>
        <a:lstStyle/>
        <a:p>
          <a:endParaRPr lang="zh-CN" altLang="en-US"/>
        </a:p>
      </dgm:t>
    </dgm:pt>
    <dgm:pt modelId="{CB49FB5D-1B9F-4B4F-95CE-4C7AD92DF18C}" type="pres">
      <dgm:prSet presAssocID="{FEDA964A-8DAD-40C5-B07D-A52583015DBA}" presName="spacer" presStyleCnt="0"/>
      <dgm:spPr/>
      <dgm:t>
        <a:bodyPr/>
        <a:lstStyle/>
        <a:p>
          <a:endParaRPr lang="zh-CN" altLang="en-US"/>
        </a:p>
      </dgm:t>
    </dgm:pt>
    <dgm:pt modelId="{EDF3F296-ED91-4046-8912-85B29C4B0F4D}" type="pres">
      <dgm:prSet presAssocID="{8CA9E282-AF09-41E1-B608-62D59B3B8C94}" presName="parentText" presStyleLbl="node1" presStyleIdx="4" presStyleCnt="8">
        <dgm:presLayoutVars>
          <dgm:chMax val="0"/>
          <dgm:bulletEnabled val="1"/>
        </dgm:presLayoutVars>
      </dgm:prSet>
      <dgm:spPr/>
      <dgm:t>
        <a:bodyPr/>
        <a:lstStyle/>
        <a:p>
          <a:endParaRPr lang="zh-CN" altLang="en-US"/>
        </a:p>
      </dgm:t>
    </dgm:pt>
    <dgm:pt modelId="{E2574E55-57DB-4421-8EBD-B12FD9EEB6D8}" type="pres">
      <dgm:prSet presAssocID="{7F203408-471C-4336-8DFC-AFB2AB3BA04F}" presName="spacer" presStyleCnt="0"/>
      <dgm:spPr/>
      <dgm:t>
        <a:bodyPr/>
        <a:lstStyle/>
        <a:p>
          <a:endParaRPr lang="zh-CN" altLang="en-US"/>
        </a:p>
      </dgm:t>
    </dgm:pt>
    <dgm:pt modelId="{18BAB8CF-45F8-408B-8D68-8B19A6B02E5E}" type="pres">
      <dgm:prSet presAssocID="{385C79DD-D5F1-4878-BD08-79D2D7FE6847}" presName="parentText" presStyleLbl="node1" presStyleIdx="5" presStyleCnt="8">
        <dgm:presLayoutVars>
          <dgm:chMax val="0"/>
          <dgm:bulletEnabled val="1"/>
        </dgm:presLayoutVars>
      </dgm:prSet>
      <dgm:spPr/>
      <dgm:t>
        <a:bodyPr/>
        <a:lstStyle/>
        <a:p>
          <a:endParaRPr lang="zh-CN" altLang="en-US"/>
        </a:p>
      </dgm:t>
    </dgm:pt>
    <dgm:pt modelId="{232F158E-6E73-4C6A-B0E0-3A9B25525B44}" type="pres">
      <dgm:prSet presAssocID="{48FD1DAE-23E9-43DC-B1D4-CD4CD8DF68D7}" presName="spacer" presStyleCnt="0"/>
      <dgm:spPr/>
      <dgm:t>
        <a:bodyPr/>
        <a:lstStyle/>
        <a:p>
          <a:endParaRPr lang="zh-CN" altLang="en-US"/>
        </a:p>
      </dgm:t>
    </dgm:pt>
    <dgm:pt modelId="{CDA45BC7-A2C7-469C-ABCD-A82E0CC7692F}" type="pres">
      <dgm:prSet presAssocID="{C57B66FA-63A1-48F8-8E5F-817B5DCF8FC1}" presName="parentText" presStyleLbl="node1" presStyleIdx="6" presStyleCnt="8">
        <dgm:presLayoutVars>
          <dgm:chMax val="0"/>
          <dgm:bulletEnabled val="1"/>
        </dgm:presLayoutVars>
      </dgm:prSet>
      <dgm:spPr/>
      <dgm:t>
        <a:bodyPr/>
        <a:lstStyle/>
        <a:p>
          <a:endParaRPr lang="zh-CN" altLang="en-US"/>
        </a:p>
      </dgm:t>
    </dgm:pt>
    <dgm:pt modelId="{2AC75E81-196A-4125-B375-C5752C9D48D6}" type="pres">
      <dgm:prSet presAssocID="{4DE8261C-3560-4B4F-A1EC-EC22F0EEA36C}" presName="spacer" presStyleCnt="0"/>
      <dgm:spPr/>
    </dgm:pt>
    <dgm:pt modelId="{9F2992C5-0DD6-4E12-8E4A-A6A68BCA3C1D}" type="pres">
      <dgm:prSet presAssocID="{227E94F0-BF53-4E01-A569-D1B92379FC05}" presName="parentText" presStyleLbl="node1" presStyleIdx="7" presStyleCnt="8" custLinFactNeighborY="73918">
        <dgm:presLayoutVars>
          <dgm:chMax val="0"/>
          <dgm:bulletEnabled val="1"/>
        </dgm:presLayoutVars>
      </dgm:prSet>
      <dgm:spPr/>
      <dgm:t>
        <a:bodyPr/>
        <a:lstStyle/>
        <a:p>
          <a:endParaRPr lang="zh-CN" altLang="en-US"/>
        </a:p>
      </dgm:t>
    </dgm:pt>
  </dgm:ptLst>
  <dgm:cxnLst>
    <dgm:cxn modelId="{98305A1C-C558-4809-97D1-0B386C2AB093}" srcId="{1024FD02-3288-43F2-B078-D666B980108F}" destId="{385C79DD-D5F1-4878-BD08-79D2D7FE6847}" srcOrd="5" destOrd="0" parTransId="{62ED45D0-68F7-41EE-8A99-C884B0353D45}" sibTransId="{48FD1DAE-23E9-43DC-B1D4-CD4CD8DF68D7}"/>
    <dgm:cxn modelId="{C0DBBDF1-6F26-43AB-9A8B-785F2B5EFFC3}" type="presOf" srcId="{8CA9E282-AF09-41E1-B608-62D59B3B8C94}" destId="{EDF3F296-ED91-4046-8912-85B29C4B0F4D}" srcOrd="0" destOrd="0" presId="urn:microsoft.com/office/officeart/2005/8/layout/vList2"/>
    <dgm:cxn modelId="{EB14DDBF-8983-4B43-833C-63E86C53FC59}" type="presOf" srcId="{C57B66FA-63A1-48F8-8E5F-817B5DCF8FC1}" destId="{CDA45BC7-A2C7-469C-ABCD-A82E0CC7692F}" srcOrd="0" destOrd="0" presId="urn:microsoft.com/office/officeart/2005/8/layout/vList2"/>
    <dgm:cxn modelId="{122C8DE0-753E-4602-A358-CE584D3D7757}" srcId="{1024FD02-3288-43F2-B078-D666B980108F}" destId="{3922FDC2-9CF5-434A-9720-9714476B1CB3}" srcOrd="3" destOrd="0" parTransId="{726A6FBD-7E4E-4376-8195-F2FF021F25CA}" sibTransId="{FEDA964A-8DAD-40C5-B07D-A52583015DBA}"/>
    <dgm:cxn modelId="{7C4EA205-4FB5-4C81-89A4-95F760169324}" type="presOf" srcId="{227E94F0-BF53-4E01-A569-D1B92379FC05}" destId="{9F2992C5-0DD6-4E12-8E4A-A6A68BCA3C1D}" srcOrd="0" destOrd="0" presId="urn:microsoft.com/office/officeart/2005/8/layout/vList2"/>
    <dgm:cxn modelId="{65FDB024-94CD-4B23-96CB-CF311963CF9E}" type="presOf" srcId="{00E2CF63-A27B-4401-B089-2AEC10D70393}" destId="{A8FB9E21-6F78-4F68-9B9D-3D041CD858DA}" srcOrd="0" destOrd="0" presId="urn:microsoft.com/office/officeart/2005/8/layout/vList2"/>
    <dgm:cxn modelId="{4C25568D-9A11-4F04-9B0D-8421BD782496}" type="presOf" srcId="{26FD08A9-DA22-4014-83CF-FD20EB68F1D8}" destId="{64F4833B-B0C2-40DB-A300-336AC018ECB0}" srcOrd="0" destOrd="0" presId="urn:microsoft.com/office/officeart/2005/8/layout/vList2"/>
    <dgm:cxn modelId="{35BE117F-32D1-4D50-8E47-04B8DE8840B6}" srcId="{1024FD02-3288-43F2-B078-D666B980108F}" destId="{26FD08A9-DA22-4014-83CF-FD20EB68F1D8}" srcOrd="0" destOrd="0" parTransId="{3D501051-E99D-43C3-9578-2CBF29E9B20B}" sibTransId="{9A8E36B2-5054-4E50-982B-AD72E792D021}"/>
    <dgm:cxn modelId="{21EA906C-3000-4101-9201-7B6054076450}" type="presOf" srcId="{385C79DD-D5F1-4878-BD08-79D2D7FE6847}" destId="{18BAB8CF-45F8-408B-8D68-8B19A6B02E5E}" srcOrd="0" destOrd="0" presId="urn:microsoft.com/office/officeart/2005/8/layout/vList2"/>
    <dgm:cxn modelId="{04BF59B1-B3B6-4ED8-9D4B-9B6E08B34B23}" srcId="{1024FD02-3288-43F2-B078-D666B980108F}" destId="{5C0FE4C9-BCFB-4DAE-A9C8-376FD6B84ECF}" srcOrd="2" destOrd="0" parTransId="{B2DB121A-3982-4730-80FC-1699458893DE}" sibTransId="{1F49CD05-5C6A-4326-966D-F5BB360CED91}"/>
    <dgm:cxn modelId="{6CAED66F-BE95-4464-B47D-36FDA8C33813}" srcId="{1024FD02-3288-43F2-B078-D666B980108F}" destId="{C57B66FA-63A1-48F8-8E5F-817B5DCF8FC1}" srcOrd="6" destOrd="0" parTransId="{90EEF6B8-E551-4EB8-8383-50FB8DC8344D}" sibTransId="{4DE8261C-3560-4B4F-A1EC-EC22F0EEA36C}"/>
    <dgm:cxn modelId="{55968866-8696-4937-9122-6D5A32C298DC}" srcId="{1024FD02-3288-43F2-B078-D666B980108F}" destId="{227E94F0-BF53-4E01-A569-D1B92379FC05}" srcOrd="7" destOrd="0" parTransId="{3AADD8C7-D15D-4A6E-AA7F-8756AF866E79}" sibTransId="{6706A772-DEA6-467B-BEE0-50CCF47BD38B}"/>
    <dgm:cxn modelId="{DA773AD7-714B-413B-9714-9179289FCF3C}" srcId="{1024FD02-3288-43F2-B078-D666B980108F}" destId="{8CA9E282-AF09-41E1-B608-62D59B3B8C94}" srcOrd="4" destOrd="0" parTransId="{3486E18D-C225-4E98-897D-EF53C956F796}" sibTransId="{7F203408-471C-4336-8DFC-AFB2AB3BA04F}"/>
    <dgm:cxn modelId="{D8FD7482-174A-4843-B275-076237A94571}" srcId="{1024FD02-3288-43F2-B078-D666B980108F}" destId="{00E2CF63-A27B-4401-B089-2AEC10D70393}" srcOrd="1" destOrd="0" parTransId="{522EC86B-A31B-48EF-AFC3-AD428326F714}" sibTransId="{4ABA6913-BCCB-4B05-8C5A-0C85FDC1374D}"/>
    <dgm:cxn modelId="{52BC42AC-DE54-4E8A-B76E-1272572C5865}" type="presOf" srcId="{1024FD02-3288-43F2-B078-D666B980108F}" destId="{4FDBCEED-897D-46F4-84EC-A32887341B89}" srcOrd="0" destOrd="0" presId="urn:microsoft.com/office/officeart/2005/8/layout/vList2"/>
    <dgm:cxn modelId="{770AC151-E082-48E7-9DF9-699691E07CC8}" type="presOf" srcId="{3922FDC2-9CF5-434A-9720-9714476B1CB3}" destId="{18BCB7E0-5D4E-4788-A501-A5E9DA711837}" srcOrd="0" destOrd="0" presId="urn:microsoft.com/office/officeart/2005/8/layout/vList2"/>
    <dgm:cxn modelId="{60C089EA-CFE5-4211-8D26-FAE8E71DF6AE}" type="presOf" srcId="{5C0FE4C9-BCFB-4DAE-A9C8-376FD6B84ECF}" destId="{F1225EF7-BA90-4AC2-B337-A4E4E2A806C8}" srcOrd="0" destOrd="0" presId="urn:microsoft.com/office/officeart/2005/8/layout/vList2"/>
    <dgm:cxn modelId="{5064D622-8F00-41BC-8FA8-8EC276A3FE9B}" type="presParOf" srcId="{4FDBCEED-897D-46F4-84EC-A32887341B89}" destId="{64F4833B-B0C2-40DB-A300-336AC018ECB0}" srcOrd="0" destOrd="0" presId="urn:microsoft.com/office/officeart/2005/8/layout/vList2"/>
    <dgm:cxn modelId="{5D3FB8CA-39E3-4CDE-BB16-440B5F7621B8}" type="presParOf" srcId="{4FDBCEED-897D-46F4-84EC-A32887341B89}" destId="{FB3219B9-9769-4837-B637-06970D57B3DD}" srcOrd="1" destOrd="0" presId="urn:microsoft.com/office/officeart/2005/8/layout/vList2"/>
    <dgm:cxn modelId="{8522C592-2B2E-442A-8ECE-C5417F8E5263}" type="presParOf" srcId="{4FDBCEED-897D-46F4-84EC-A32887341B89}" destId="{A8FB9E21-6F78-4F68-9B9D-3D041CD858DA}" srcOrd="2" destOrd="0" presId="urn:microsoft.com/office/officeart/2005/8/layout/vList2"/>
    <dgm:cxn modelId="{64A4947D-0912-4CD4-8F49-C973BE5C5312}" type="presParOf" srcId="{4FDBCEED-897D-46F4-84EC-A32887341B89}" destId="{42493501-7818-46E3-B7A2-3A10BD982F02}" srcOrd="3" destOrd="0" presId="urn:microsoft.com/office/officeart/2005/8/layout/vList2"/>
    <dgm:cxn modelId="{14196594-FDC5-4E13-AB0B-F20E7AC4B4D2}" type="presParOf" srcId="{4FDBCEED-897D-46F4-84EC-A32887341B89}" destId="{F1225EF7-BA90-4AC2-B337-A4E4E2A806C8}" srcOrd="4" destOrd="0" presId="urn:microsoft.com/office/officeart/2005/8/layout/vList2"/>
    <dgm:cxn modelId="{D19D0742-4F76-458B-B09C-9EA916C78D03}" type="presParOf" srcId="{4FDBCEED-897D-46F4-84EC-A32887341B89}" destId="{3722356B-5034-4283-B796-6360439EB9E1}" srcOrd="5" destOrd="0" presId="urn:microsoft.com/office/officeart/2005/8/layout/vList2"/>
    <dgm:cxn modelId="{C373991E-0111-4649-8795-DFD4C18552A4}" type="presParOf" srcId="{4FDBCEED-897D-46F4-84EC-A32887341B89}" destId="{18BCB7E0-5D4E-4788-A501-A5E9DA711837}" srcOrd="6" destOrd="0" presId="urn:microsoft.com/office/officeart/2005/8/layout/vList2"/>
    <dgm:cxn modelId="{4E9B7020-F2F8-45AD-88D0-E31A4AB49090}" type="presParOf" srcId="{4FDBCEED-897D-46F4-84EC-A32887341B89}" destId="{CB49FB5D-1B9F-4B4F-95CE-4C7AD92DF18C}" srcOrd="7" destOrd="0" presId="urn:microsoft.com/office/officeart/2005/8/layout/vList2"/>
    <dgm:cxn modelId="{5CED8214-A136-4BEA-806E-EEFA470B09DC}" type="presParOf" srcId="{4FDBCEED-897D-46F4-84EC-A32887341B89}" destId="{EDF3F296-ED91-4046-8912-85B29C4B0F4D}" srcOrd="8" destOrd="0" presId="urn:microsoft.com/office/officeart/2005/8/layout/vList2"/>
    <dgm:cxn modelId="{3360977A-0220-408A-A392-DE981E1C77C5}" type="presParOf" srcId="{4FDBCEED-897D-46F4-84EC-A32887341B89}" destId="{E2574E55-57DB-4421-8EBD-B12FD9EEB6D8}" srcOrd="9" destOrd="0" presId="urn:microsoft.com/office/officeart/2005/8/layout/vList2"/>
    <dgm:cxn modelId="{068E6E5C-83EE-41C8-BB96-7AFF50BC7406}" type="presParOf" srcId="{4FDBCEED-897D-46F4-84EC-A32887341B89}" destId="{18BAB8CF-45F8-408B-8D68-8B19A6B02E5E}" srcOrd="10" destOrd="0" presId="urn:microsoft.com/office/officeart/2005/8/layout/vList2"/>
    <dgm:cxn modelId="{0A6C7BAD-CCA8-4D33-BF8A-D0A39C89CB3A}" type="presParOf" srcId="{4FDBCEED-897D-46F4-84EC-A32887341B89}" destId="{232F158E-6E73-4C6A-B0E0-3A9B25525B44}" srcOrd="11" destOrd="0" presId="urn:microsoft.com/office/officeart/2005/8/layout/vList2"/>
    <dgm:cxn modelId="{9F64DCDD-7E28-404A-B56E-A23EE18F4A34}" type="presParOf" srcId="{4FDBCEED-897D-46F4-84EC-A32887341B89}" destId="{CDA45BC7-A2C7-469C-ABCD-A82E0CC7692F}" srcOrd="12" destOrd="0" presId="urn:microsoft.com/office/officeart/2005/8/layout/vList2"/>
    <dgm:cxn modelId="{2E9FF6E2-4F82-47DC-9103-0B68023E1670}" type="presParOf" srcId="{4FDBCEED-897D-46F4-84EC-A32887341B89}" destId="{2AC75E81-196A-4125-B375-C5752C9D48D6}" srcOrd="13" destOrd="0" presId="urn:microsoft.com/office/officeart/2005/8/layout/vList2"/>
    <dgm:cxn modelId="{936E6B46-3336-4339-84E6-4165DF016A8B}" type="presParOf" srcId="{4FDBCEED-897D-46F4-84EC-A32887341B89}" destId="{9F2992C5-0DD6-4E12-8E4A-A6A68BCA3C1D}" srcOrd="14"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024FD02-3288-43F2-B078-D666B980108F}" type="doc">
      <dgm:prSet loTypeId="urn:microsoft.com/office/officeart/2005/8/layout/vList2" loCatId="list" qsTypeId="urn:microsoft.com/office/officeart/2005/8/quickstyle/simple1#41" qsCatId="simple" csTypeId="urn:microsoft.com/office/officeart/2005/8/colors/accent0_2" csCatId="mainScheme" phldr="1"/>
      <dgm:spPr/>
      <dgm:t>
        <a:bodyPr/>
        <a:lstStyle/>
        <a:p>
          <a:endParaRPr lang="zh-CN" altLang="en-US"/>
        </a:p>
      </dgm:t>
    </dgm:pt>
    <dgm:pt modelId="{26FD08A9-DA22-4014-83CF-FD20EB68F1D8}">
      <dgm:prSet custT="1"/>
      <dgm:spPr/>
      <dgm:t>
        <a:bodyPr/>
        <a:lstStyle/>
        <a:p>
          <a:pPr rtl="0">
            <a:lnSpc>
              <a:spcPct val="150000"/>
            </a:lnSpc>
          </a:pPr>
          <a:r>
            <a:rPr lang="en-US" altLang="zh-CN" sz="2400" b="1" dirty="0" smtClean="0"/>
            <a:t>         </a:t>
          </a:r>
          <a:r>
            <a:rPr lang="zh-CN" sz="2400" b="1" dirty="0" smtClean="0"/>
            <a:t>指建筑业企业报告期内在国外及港、澳、台等区域所有经营活动的货币表现。本指标是有境外施工或劳务输出业务的总承包和专业承包建筑业企业填报，填报时注意是外币的，要按照报告期末的人民币汇率折算填报。</a:t>
          </a:r>
          <a:endParaRPr lang="en-US" sz="2400" b="1" dirty="0">
            <a:solidFill>
              <a:schemeClr val="tx2"/>
            </a:solidFill>
            <a:latin typeface="+mn-ea"/>
            <a:ea typeface="+mn-ea"/>
          </a:endParaRPr>
        </a:p>
      </dgm:t>
    </dgm:pt>
    <dgm:pt modelId="{3D501051-E99D-43C3-9578-2CBF29E9B20B}" cxnId="{35BE117F-32D1-4D50-8E47-04B8DE8840B6}" type="parTrans">
      <dgm:prSet/>
      <dgm:spPr/>
      <dgm:t>
        <a:bodyPr/>
        <a:lstStyle/>
        <a:p>
          <a:endParaRPr lang="zh-CN" altLang="en-US"/>
        </a:p>
      </dgm:t>
    </dgm:pt>
    <dgm:pt modelId="{9A8E36B2-5054-4E50-982B-AD72E792D021}" cxnId="{35BE117F-32D1-4D50-8E47-04B8DE8840B6}" type="sibTrans">
      <dgm:prSet/>
      <dgm:spPr/>
      <dgm:t>
        <a:bodyPr/>
        <a:lstStyle/>
        <a:p>
          <a:endParaRPr lang="zh-CN" altLang="en-US"/>
        </a:p>
      </dgm:t>
    </dgm:pt>
    <dgm:pt modelId="{4FDBCEED-897D-46F4-84EC-A32887341B89}" type="pres">
      <dgm:prSet presAssocID="{1024FD02-3288-43F2-B078-D666B980108F}" presName="linear" presStyleCnt="0">
        <dgm:presLayoutVars>
          <dgm:animLvl val="lvl"/>
          <dgm:resizeHandles val="exact"/>
        </dgm:presLayoutVars>
      </dgm:prSet>
      <dgm:spPr/>
      <dgm:t>
        <a:bodyPr/>
        <a:lstStyle/>
        <a:p>
          <a:endParaRPr lang="zh-CN" altLang="en-US"/>
        </a:p>
      </dgm:t>
    </dgm:pt>
    <dgm:pt modelId="{64F4833B-B0C2-40DB-A300-336AC018ECB0}" type="pres">
      <dgm:prSet presAssocID="{26FD08A9-DA22-4014-83CF-FD20EB68F1D8}" presName="parentText" presStyleLbl="node1" presStyleIdx="0" presStyleCnt="1" custScaleY="96619" custLinFactNeighborY="3540">
        <dgm:presLayoutVars>
          <dgm:chMax val="0"/>
          <dgm:bulletEnabled val="1"/>
        </dgm:presLayoutVars>
      </dgm:prSet>
      <dgm:spPr/>
      <dgm:t>
        <a:bodyPr/>
        <a:lstStyle/>
        <a:p>
          <a:endParaRPr lang="zh-CN" altLang="en-US"/>
        </a:p>
      </dgm:t>
    </dgm:pt>
  </dgm:ptLst>
  <dgm:cxnLst>
    <dgm:cxn modelId="{650BBB59-4BBE-4789-B33E-539AA03ACBD7}" type="presOf" srcId="{1024FD02-3288-43F2-B078-D666B980108F}" destId="{4FDBCEED-897D-46F4-84EC-A32887341B89}" srcOrd="0" destOrd="0" presId="urn:microsoft.com/office/officeart/2005/8/layout/vList2"/>
    <dgm:cxn modelId="{0ADA895D-C6EF-4D94-8B66-8074141AA168}" type="presOf" srcId="{26FD08A9-DA22-4014-83CF-FD20EB68F1D8}" destId="{64F4833B-B0C2-40DB-A300-336AC018ECB0}" srcOrd="0" destOrd="0" presId="urn:microsoft.com/office/officeart/2005/8/layout/vList2"/>
    <dgm:cxn modelId="{35BE117F-32D1-4D50-8E47-04B8DE8840B6}" srcId="{1024FD02-3288-43F2-B078-D666B980108F}" destId="{26FD08A9-DA22-4014-83CF-FD20EB68F1D8}" srcOrd="0" destOrd="0" parTransId="{3D501051-E99D-43C3-9578-2CBF29E9B20B}" sibTransId="{9A8E36B2-5054-4E50-982B-AD72E792D021}"/>
    <dgm:cxn modelId="{B4762D98-EF42-4CD3-9E72-A54B0E1FAE9D}" type="presParOf" srcId="{4FDBCEED-897D-46F4-84EC-A32887341B89}" destId="{64F4833B-B0C2-40DB-A300-336AC018ECB0}"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024FD02-3288-43F2-B078-D666B980108F}" type="doc">
      <dgm:prSet loTypeId="urn:microsoft.com/office/officeart/2005/8/layout/vList2" loCatId="list" qsTypeId="urn:microsoft.com/office/officeart/2005/8/quickstyle/simple1#41" qsCatId="simple" csTypeId="urn:microsoft.com/office/officeart/2005/8/colors/accent0_2" csCatId="mainScheme" phldr="1"/>
      <dgm:spPr/>
      <dgm:t>
        <a:bodyPr/>
        <a:lstStyle/>
        <a:p>
          <a:endParaRPr lang="zh-CN" altLang="en-US"/>
        </a:p>
      </dgm:t>
    </dgm:pt>
    <dgm:pt modelId="{26FD08A9-DA22-4014-83CF-FD20EB68F1D8}">
      <dgm:prSet custT="1"/>
      <dgm:spPr/>
      <dgm:t>
        <a:bodyPr/>
        <a:lstStyle/>
        <a:p>
          <a:pPr rtl="0">
            <a:lnSpc>
              <a:spcPct val="150000"/>
            </a:lnSpc>
            <a:spcAft>
              <a:spcPts val="0"/>
            </a:spcAft>
          </a:pPr>
          <a:r>
            <a:rPr lang="en-US" altLang="zh-CN" sz="2400" b="1" dirty="0" smtClean="0">
              <a:latin typeface="+mn-ea"/>
              <a:ea typeface="+mn-ea"/>
            </a:rPr>
            <a:t>    </a:t>
          </a:r>
          <a:r>
            <a:rPr lang="zh-CN" altLang="en-US" sz="2400" b="1" dirty="0" smtClean="0">
              <a:latin typeface="+mn-ea"/>
              <a:ea typeface="+mn-ea"/>
            </a:rPr>
            <a:t>制度后面的指标解释给出了</a:t>
          </a:r>
          <a:r>
            <a:rPr lang="zh-CN" altLang="en-US" sz="2400" b="1" dirty="0" smtClean="0"/>
            <a:t>一带一路沿线国家</a:t>
          </a:r>
          <a:r>
            <a:rPr lang="zh-CN" altLang="en-US" sz="2400" b="1" dirty="0" smtClean="0">
              <a:latin typeface="+mn-ea"/>
              <a:ea typeface="+mn-ea"/>
            </a:rPr>
            <a:t>范围，请将在范围内的国家取得的营业收入填入到该指标。</a:t>
          </a:r>
          <a:endParaRPr lang="en-US" sz="2400" b="1" dirty="0">
            <a:solidFill>
              <a:schemeClr val="tx2"/>
            </a:solidFill>
            <a:latin typeface="+mn-ea"/>
            <a:ea typeface="+mn-ea"/>
          </a:endParaRPr>
        </a:p>
      </dgm:t>
    </dgm:pt>
    <dgm:pt modelId="{3D501051-E99D-43C3-9578-2CBF29E9B20B}" cxnId="{35BE117F-32D1-4D50-8E47-04B8DE8840B6}" type="parTrans">
      <dgm:prSet/>
      <dgm:spPr/>
      <dgm:t>
        <a:bodyPr/>
        <a:lstStyle/>
        <a:p>
          <a:endParaRPr lang="zh-CN" altLang="en-US"/>
        </a:p>
      </dgm:t>
    </dgm:pt>
    <dgm:pt modelId="{9A8E36B2-5054-4E50-982B-AD72E792D021}" cxnId="{35BE117F-32D1-4D50-8E47-04B8DE8840B6}" type="sibTrans">
      <dgm:prSet/>
      <dgm:spPr/>
      <dgm:t>
        <a:bodyPr/>
        <a:lstStyle/>
        <a:p>
          <a:endParaRPr lang="zh-CN" altLang="en-US"/>
        </a:p>
      </dgm:t>
    </dgm:pt>
    <dgm:pt modelId="{4FDBCEED-897D-46F4-84EC-A32887341B89}" type="pres">
      <dgm:prSet presAssocID="{1024FD02-3288-43F2-B078-D666B980108F}" presName="linear" presStyleCnt="0">
        <dgm:presLayoutVars>
          <dgm:animLvl val="lvl"/>
          <dgm:resizeHandles val="exact"/>
        </dgm:presLayoutVars>
      </dgm:prSet>
      <dgm:spPr/>
      <dgm:t>
        <a:bodyPr/>
        <a:lstStyle/>
        <a:p>
          <a:endParaRPr lang="zh-CN" altLang="en-US"/>
        </a:p>
      </dgm:t>
    </dgm:pt>
    <dgm:pt modelId="{64F4833B-B0C2-40DB-A300-336AC018ECB0}" type="pres">
      <dgm:prSet presAssocID="{26FD08A9-DA22-4014-83CF-FD20EB68F1D8}" presName="parentText" presStyleLbl="node1" presStyleIdx="0" presStyleCnt="1" custScaleY="107329" custLinFactNeighborY="-44968">
        <dgm:presLayoutVars>
          <dgm:chMax val="0"/>
          <dgm:bulletEnabled val="1"/>
        </dgm:presLayoutVars>
      </dgm:prSet>
      <dgm:spPr/>
      <dgm:t>
        <a:bodyPr/>
        <a:lstStyle/>
        <a:p>
          <a:endParaRPr lang="zh-CN" altLang="en-US"/>
        </a:p>
      </dgm:t>
    </dgm:pt>
  </dgm:ptLst>
  <dgm:cxnLst>
    <dgm:cxn modelId="{C7A2843A-A440-41C2-86FD-1FCBD001C083}" type="presOf" srcId="{1024FD02-3288-43F2-B078-D666B980108F}" destId="{4FDBCEED-897D-46F4-84EC-A32887341B89}" srcOrd="0" destOrd="0" presId="urn:microsoft.com/office/officeart/2005/8/layout/vList2"/>
    <dgm:cxn modelId="{35BE117F-32D1-4D50-8E47-04B8DE8840B6}" srcId="{1024FD02-3288-43F2-B078-D666B980108F}" destId="{26FD08A9-DA22-4014-83CF-FD20EB68F1D8}" srcOrd="0" destOrd="0" parTransId="{3D501051-E99D-43C3-9578-2CBF29E9B20B}" sibTransId="{9A8E36B2-5054-4E50-982B-AD72E792D021}"/>
    <dgm:cxn modelId="{B2564A7B-FF26-4AB9-B1B3-F1339FF7FC73}" type="presOf" srcId="{26FD08A9-DA22-4014-83CF-FD20EB68F1D8}" destId="{64F4833B-B0C2-40DB-A300-336AC018ECB0}" srcOrd="0" destOrd="0" presId="urn:microsoft.com/office/officeart/2005/8/layout/vList2"/>
    <dgm:cxn modelId="{4158B386-4182-4695-93E8-B21C24D05E18}" type="presParOf" srcId="{4FDBCEED-897D-46F4-84EC-A32887341B89}" destId="{64F4833B-B0C2-40DB-A300-336AC018ECB0}"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223186" cy="4064000"/>
        <a:chOff x="0" y="0"/>
        <a:chExt cx="7223186" cy="4064000"/>
      </a:xfrm>
    </dsp:grpSpPr>
    <dsp:sp modelId="{637B7154-832B-47AA-B4D2-9BB397FFF0D6}">
      <dsp:nvSpPr>
        <dsp:cNvPr id="5" name="矩形 4"/>
        <dsp:cNvSpPr/>
      </dsp:nvSpPr>
      <dsp:spPr bwMode="white">
        <a:xfrm>
          <a:off x="0" y="347020"/>
          <a:ext cx="7223186" cy="579600"/>
        </a:xfrm>
        <a:prstGeom prst="rect">
          <a:avLst/>
        </a:prstGeom>
      </dsp:spPr>
      <dsp:style>
        <a:lnRef idx="2">
          <a:schemeClr val="accent6"/>
        </a:lnRef>
        <a:fillRef idx="1">
          <a:schemeClr val="accent6">
            <a:alpha val="90000"/>
            <a:tint val="40000"/>
          </a:schemeClr>
        </a:fillRef>
        <a:effectRef idx="0">
          <a:scrgbClr r="0" g="0" b="0"/>
        </a:effectRef>
        <a:fontRef idx="minor"/>
      </dsp:style>
      <dsp:txBody>
        <a:bodyPr lIns="560599" tIns="479044" rIns="560599" bIns="163576" anchor="t"/>
        <a:lstStyle>
          <a:lvl1pPr algn="l">
            <a:defRPr sz="23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1">
            <a:lnSpc>
              <a:spcPct val="100000"/>
            </a:lnSpc>
            <a:spcBef>
              <a:spcPct val="0"/>
            </a:spcBef>
            <a:spcAft>
              <a:spcPct val="15000"/>
            </a:spcAft>
            <a:buChar char="•"/>
          </a:pPr>
          <a:endParaRPr altLang="en-US">
            <a:solidFill>
              <a:schemeClr val="dk1"/>
            </a:solidFill>
          </a:endParaRPr>
        </a:p>
      </dsp:txBody>
      <dsp:txXfrm>
        <a:off x="0" y="347020"/>
        <a:ext cx="7223186" cy="579600"/>
      </dsp:txXfrm>
    </dsp:sp>
    <dsp:sp modelId="{B29A51D4-4262-4A8D-A0C4-3341E10469A4}">
      <dsp:nvSpPr>
        <dsp:cNvPr id="4" name="圆角矩形 3"/>
        <dsp:cNvSpPr/>
      </dsp:nvSpPr>
      <dsp:spPr bwMode="white">
        <a:xfrm>
          <a:off x="361159" y="7540"/>
          <a:ext cx="6350929" cy="678960"/>
        </a:xfrm>
        <a:prstGeom prst="roundRect">
          <a:avLst/>
        </a:prstGeom>
      </dsp:spPr>
      <dsp:style>
        <a:lnRef idx="3">
          <a:schemeClr val="accent6">
            <a:shade val="80000"/>
          </a:schemeClr>
        </a:lnRef>
        <a:fillRef idx="1">
          <a:schemeClr val="lt1"/>
        </a:fillRef>
        <a:effectRef idx="1">
          <a:scrgbClr r="0" g="0" b="0"/>
        </a:effectRef>
        <a:fontRef idx="minor">
          <a:schemeClr val="lt1"/>
        </a:fontRef>
      </dsp:style>
      <dsp:txBody>
        <a:bodyPr vert="horz" wrap="square" lIns="191113" tIns="0" rIns="191113" bIns="0" anchor="ctr"/>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sz="2800" dirty="0" smtClean="0">
              <a:solidFill>
                <a:schemeClr val="dk1"/>
              </a:solidFill>
              <a:latin typeface="微软雅黑" panose="020B0503020204020204" pitchFamily="34" charset="-122"/>
              <a:ea typeface="微软雅黑" panose="020B0503020204020204" pitchFamily="34" charset="-122"/>
            </a:rPr>
            <a:t>一、</a:t>
          </a:r>
          <a:r>
            <a:rPr lang="zh-CN" altLang="en-US" sz="2800" dirty="0" smtClean="0">
              <a:solidFill>
                <a:schemeClr val="dk1"/>
              </a:solidFill>
              <a:latin typeface="微软雅黑" panose="020B0503020204020204" pitchFamily="34" charset="-122"/>
              <a:ea typeface="微软雅黑" panose="020B0503020204020204" pitchFamily="34" charset="-122"/>
            </a:rPr>
            <a:t>一套表单位填报</a:t>
          </a:r>
          <a:r>
            <a:rPr lang="zh-CN" altLang="en-US" sz="2800" dirty="0" smtClean="0">
              <a:solidFill>
                <a:schemeClr val="dk1"/>
              </a:solidFill>
              <a:latin typeface="微软雅黑" panose="020B0503020204020204" pitchFamily="34" charset="-122"/>
              <a:ea typeface="微软雅黑" panose="020B0503020204020204" pitchFamily="34" charset="-122"/>
            </a:rPr>
            <a:t>培训</a:t>
          </a:r>
          <a:endParaRPr lang="zh-CN" altLang="en-US" sz="2800" dirty="0" smtClean="0">
            <a:solidFill>
              <a:schemeClr val="dk1"/>
            </a:solidFill>
            <a:latin typeface="微软雅黑" panose="020B0503020204020204" pitchFamily="34" charset="-122"/>
            <a:ea typeface="微软雅黑" panose="020B0503020204020204" pitchFamily="34" charset="-122"/>
          </a:endParaRPr>
        </a:p>
      </dsp:txBody>
      <dsp:txXfrm>
        <a:off x="361159" y="7540"/>
        <a:ext cx="6350929" cy="678960"/>
      </dsp:txXfrm>
    </dsp:sp>
    <dsp:sp modelId="{37A2BD84-D651-4CCB-98E5-11F97766B083}">
      <dsp:nvSpPr>
        <dsp:cNvPr id="8" name="矩形 7"/>
        <dsp:cNvSpPr/>
      </dsp:nvSpPr>
      <dsp:spPr bwMode="white">
        <a:xfrm>
          <a:off x="0" y="1390300"/>
          <a:ext cx="7223186" cy="579600"/>
        </a:xfrm>
        <a:prstGeom prst="rect">
          <a:avLst/>
        </a:prstGeom>
      </dsp:spPr>
      <dsp:style>
        <a:lnRef idx="2">
          <a:schemeClr val="accent6"/>
        </a:lnRef>
        <a:fillRef idx="1">
          <a:schemeClr val="accent6">
            <a:alpha val="90000"/>
            <a:tint val="40000"/>
          </a:schemeClr>
        </a:fillRef>
        <a:effectRef idx="0">
          <a:scrgbClr r="0" g="0" b="0"/>
        </a:effectRef>
        <a:fontRef idx="minor"/>
      </dsp:style>
      <dsp:txBody>
        <a:bodyPr lIns="560599" tIns="479044" rIns="560599" bIns="163576" anchor="t"/>
        <a:lstStyle>
          <a:lvl1pPr algn="l">
            <a:defRPr sz="23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endParaRPr>
            <a:solidFill>
              <a:schemeClr val="dk1"/>
            </a:solidFill>
          </a:endParaRPr>
        </a:p>
      </dsp:txBody>
      <dsp:txXfrm>
        <a:off x="0" y="1390300"/>
        <a:ext cx="7223186" cy="579600"/>
      </dsp:txXfrm>
    </dsp:sp>
    <dsp:sp modelId="{86A3545A-A468-454A-BAF4-8DF23E4593F6}">
      <dsp:nvSpPr>
        <dsp:cNvPr id="7" name="圆角矩形 6"/>
        <dsp:cNvSpPr/>
      </dsp:nvSpPr>
      <dsp:spPr bwMode="white">
        <a:xfrm>
          <a:off x="361159" y="1050820"/>
          <a:ext cx="5056230" cy="678960"/>
        </a:xfrm>
        <a:prstGeom prst="roundRect">
          <a:avLst/>
        </a:prstGeom>
      </dsp:spPr>
      <dsp:style>
        <a:lnRef idx="3">
          <a:schemeClr val="accent6">
            <a:shade val="80000"/>
          </a:schemeClr>
        </a:lnRef>
        <a:fillRef idx="1">
          <a:schemeClr val="lt1"/>
        </a:fillRef>
        <a:effectRef idx="1">
          <a:scrgbClr r="0" g="0" b="0"/>
        </a:effectRef>
        <a:fontRef idx="minor">
          <a:schemeClr val="lt1"/>
        </a:fontRef>
      </dsp:style>
      <dsp:txBody>
        <a:bodyPr vert="horz" wrap="square" lIns="191113" tIns="0" rIns="191113" bIns="0" anchor="ctr"/>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sz="28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二、</a:t>
          </a:r>
          <a:r>
            <a:rPr lang="zh-CN" sz="28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非一套表单位</a:t>
          </a:r>
          <a:r>
            <a:rPr lang="zh-CN" altLang="en-US" sz="2800" dirty="0" smtClean="0">
              <a:solidFill>
                <a:schemeClr val="dk1"/>
              </a:solidFill>
              <a:latin typeface="微软雅黑" panose="020B0503020204020204" pitchFamily="34" charset="-122"/>
              <a:ea typeface="微软雅黑" panose="020B0503020204020204" pitchFamily="34" charset="-122"/>
              <a:sym typeface="+mn-ea"/>
            </a:rPr>
            <a:t>填报</a:t>
          </a:r>
          <a:r>
            <a:rPr sz="28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培训</a:t>
          </a:r>
          <a:endParaRPr sz="28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dsp:txBody>
      <dsp:txXfrm>
        <a:off x="361159" y="1050820"/>
        <a:ext cx="5056230" cy="678960"/>
      </dsp:txXfrm>
    </dsp:sp>
    <dsp:sp modelId="{B7D6C975-3983-480E-8946-F545C28F1604}">
      <dsp:nvSpPr>
        <dsp:cNvPr id="11" name="矩形 10"/>
        <dsp:cNvSpPr/>
      </dsp:nvSpPr>
      <dsp:spPr bwMode="white">
        <a:xfrm>
          <a:off x="0" y="2433580"/>
          <a:ext cx="7223186" cy="579600"/>
        </a:xfrm>
        <a:prstGeom prst="rect">
          <a:avLst/>
        </a:prstGeom>
      </dsp:spPr>
      <dsp:style>
        <a:lnRef idx="2">
          <a:schemeClr val="accent6"/>
        </a:lnRef>
        <a:fillRef idx="1">
          <a:schemeClr val="accent6">
            <a:alpha val="90000"/>
            <a:tint val="40000"/>
          </a:schemeClr>
        </a:fillRef>
        <a:effectRef idx="0">
          <a:scrgbClr r="0" g="0" b="0"/>
        </a:effectRef>
        <a:fontRef idx="minor"/>
      </dsp:style>
      <dsp:txBody>
        <a:bodyPr lIns="560599" tIns="479044" rIns="560599" bIns="163576" anchor="t"/>
        <a:lstStyle>
          <a:lvl1pPr algn="l">
            <a:defRPr sz="23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endParaRPr>
            <a:solidFill>
              <a:schemeClr val="dk1"/>
            </a:solidFill>
          </a:endParaRPr>
        </a:p>
      </dsp:txBody>
      <dsp:txXfrm>
        <a:off x="0" y="2433580"/>
        <a:ext cx="7223186" cy="579600"/>
      </dsp:txXfrm>
    </dsp:sp>
    <dsp:sp modelId="{186DDEB9-6C46-4AEE-9F7B-63A992620987}">
      <dsp:nvSpPr>
        <dsp:cNvPr id="10" name="圆角矩形 9"/>
        <dsp:cNvSpPr/>
      </dsp:nvSpPr>
      <dsp:spPr bwMode="white">
        <a:xfrm>
          <a:off x="361159" y="2094100"/>
          <a:ext cx="5056230" cy="678960"/>
        </a:xfrm>
        <a:prstGeom prst="roundRect">
          <a:avLst/>
        </a:prstGeom>
      </dsp:spPr>
      <dsp:style>
        <a:lnRef idx="3">
          <a:schemeClr val="accent6">
            <a:shade val="80000"/>
          </a:schemeClr>
        </a:lnRef>
        <a:fillRef idx="1">
          <a:schemeClr val="lt1"/>
        </a:fillRef>
        <a:effectRef idx="1">
          <a:scrgbClr r="0" g="0" b="0"/>
        </a:effectRef>
        <a:fontRef idx="minor">
          <a:schemeClr val="lt1"/>
        </a:fontRef>
      </dsp:style>
      <dsp:txBody>
        <a:bodyPr vert="horz" wrap="square" lIns="191113" tIns="0" rIns="191113" bIns="0" anchor="ctr"/>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sz="2800" dirty="0" smtClean="0">
              <a:solidFill>
                <a:schemeClr val="dk1"/>
              </a:solidFill>
              <a:latin typeface="微软雅黑" panose="020B0503020204020204" pitchFamily="34" charset="-122"/>
              <a:ea typeface="微软雅黑" panose="020B0503020204020204" pitchFamily="34" charset="-122"/>
            </a:rPr>
            <a:t>三、</a:t>
          </a:r>
          <a:r>
            <a:rPr lang="zh-CN" altLang="en-US" sz="2800" dirty="0" smtClean="0">
              <a:solidFill>
                <a:schemeClr val="dk1"/>
              </a:solidFill>
              <a:latin typeface="微软雅黑" panose="020B0503020204020204" pitchFamily="34" charset="-122"/>
              <a:ea typeface="微软雅黑" panose="020B0503020204020204" pitchFamily="34" charset="-122"/>
            </a:rPr>
            <a:t>电子台账使用培训</a:t>
          </a:r>
          <a:endParaRPr lang="zh-CN" altLang="en-US" sz="2800" dirty="0">
            <a:solidFill>
              <a:schemeClr val="dk1"/>
            </a:solidFill>
            <a:latin typeface="微软雅黑" panose="020B0503020204020204" pitchFamily="34" charset="-122"/>
            <a:ea typeface="微软雅黑" panose="020B0503020204020204" pitchFamily="34" charset="-122"/>
          </a:endParaRPr>
        </a:p>
      </dsp:txBody>
      <dsp:txXfrm>
        <a:off x="361159" y="2094100"/>
        <a:ext cx="5056230" cy="678960"/>
      </dsp:txXfrm>
    </dsp:sp>
    <dsp:sp modelId="{F62FEFDB-137D-40BF-B124-A152135E5153}">
      <dsp:nvSpPr>
        <dsp:cNvPr id="14" name="矩形 13"/>
        <dsp:cNvSpPr/>
      </dsp:nvSpPr>
      <dsp:spPr bwMode="white">
        <a:xfrm>
          <a:off x="0" y="3476860"/>
          <a:ext cx="7223186" cy="579600"/>
        </a:xfrm>
        <a:prstGeom prst="rect">
          <a:avLst/>
        </a:prstGeom>
      </dsp:spPr>
      <dsp:style>
        <a:lnRef idx="2">
          <a:schemeClr val="accent6"/>
        </a:lnRef>
        <a:fillRef idx="1">
          <a:schemeClr val="accent6">
            <a:alpha val="90000"/>
            <a:tint val="40000"/>
          </a:schemeClr>
        </a:fillRef>
        <a:effectRef idx="0">
          <a:scrgbClr r="0" g="0" b="0"/>
        </a:effectRef>
        <a:fontRef idx="minor"/>
      </dsp:style>
      <dsp:txBody>
        <a:bodyPr lIns="560599" tIns="479044" rIns="560599" bIns="163576" anchor="t"/>
        <a:lstStyle>
          <a:lvl1pPr algn="l">
            <a:defRPr sz="23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endParaRPr>
            <a:solidFill>
              <a:schemeClr val="dk1"/>
            </a:solidFill>
          </a:endParaRPr>
        </a:p>
      </dsp:txBody>
      <dsp:txXfrm>
        <a:off x="0" y="3476860"/>
        <a:ext cx="7223186" cy="579600"/>
      </dsp:txXfrm>
    </dsp:sp>
    <dsp:sp modelId="{A265EE7E-263A-4D03-B250-81FC83234F7D}">
      <dsp:nvSpPr>
        <dsp:cNvPr id="13" name="圆角矩形 12"/>
        <dsp:cNvSpPr/>
      </dsp:nvSpPr>
      <dsp:spPr bwMode="white">
        <a:xfrm>
          <a:off x="361159" y="3137380"/>
          <a:ext cx="6350929" cy="678960"/>
        </a:xfrm>
        <a:prstGeom prst="roundRect">
          <a:avLst/>
        </a:prstGeom>
      </dsp:spPr>
      <dsp:style>
        <a:lnRef idx="3">
          <a:schemeClr val="accent6">
            <a:shade val="80000"/>
          </a:schemeClr>
        </a:lnRef>
        <a:fillRef idx="1">
          <a:schemeClr val="lt1"/>
        </a:fillRef>
        <a:effectRef idx="1">
          <a:scrgbClr r="0" g="0" b="0"/>
        </a:effectRef>
        <a:fontRef idx="minor">
          <a:schemeClr val="lt1"/>
        </a:fontRef>
      </dsp:style>
      <dsp:txBody>
        <a:bodyPr vert="horz" wrap="square" lIns="191113" tIns="0" rIns="191113" bIns="0" anchor="ctr"/>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sz="2800" dirty="0" smtClean="0">
              <a:solidFill>
                <a:schemeClr val="dk1"/>
              </a:solidFill>
              <a:latin typeface="微软雅黑" panose="020B0503020204020204" pitchFamily="34" charset="-122"/>
              <a:ea typeface="微软雅黑" panose="020B0503020204020204" pitchFamily="34" charset="-122"/>
            </a:rPr>
            <a:t>四</a:t>
          </a:r>
          <a:r>
            <a:rPr lang="zh-CN" altLang="zh-CN" sz="2800" dirty="0" smtClean="0">
              <a:solidFill>
                <a:schemeClr val="dk1"/>
              </a:solidFill>
              <a:latin typeface="微软雅黑" panose="020B0503020204020204" pitchFamily="34" charset="-122"/>
              <a:ea typeface="微软雅黑" panose="020B0503020204020204" pitchFamily="34" charset="-122"/>
            </a:rPr>
            <a:t>、</a:t>
          </a:r>
          <a:r>
            <a:rPr lang="zh-CN" altLang="zh-CN" sz="2800" dirty="0" smtClean="0">
              <a:solidFill>
                <a:schemeClr val="dk1"/>
              </a:solidFill>
              <a:latin typeface="微软雅黑" panose="020B0503020204020204" pitchFamily="34" charset="-122"/>
              <a:ea typeface="微软雅黑" panose="020B0503020204020204" pitchFamily="34" charset="-122"/>
            </a:rPr>
            <a:t>下</a:t>
          </a:r>
          <a:r>
            <a:rPr lang="zh-CN" altLang="zh-CN" sz="2800" dirty="0" smtClean="0">
              <a:solidFill>
                <a:schemeClr val="dk1"/>
              </a:solidFill>
              <a:latin typeface="微软雅黑" panose="020B0503020204020204" pitchFamily="34" charset="-122"/>
              <a:ea typeface="微软雅黑" panose="020B0503020204020204" pitchFamily="34" charset="-122"/>
            </a:rPr>
            <a:t>阶段工作要求</a:t>
          </a:r>
          <a:endParaRPr lang="zh-CN" altLang="zh-CN" sz="2800" dirty="0">
            <a:solidFill>
              <a:schemeClr val="dk1"/>
            </a:solidFill>
            <a:latin typeface="微软雅黑" panose="020B0503020204020204" pitchFamily="34" charset="-122"/>
            <a:ea typeface="微软雅黑" panose="020B0503020204020204" pitchFamily="34" charset="-122"/>
          </a:endParaRPr>
        </a:p>
      </dsp:txBody>
      <dsp:txXfrm>
        <a:off x="361159" y="3137380"/>
        <a:ext cx="6350929" cy="678960"/>
      </dsp:txXfrm>
    </dsp:sp>
    <dsp:sp modelId="{A305F0B5-E626-477D-A794-2FFD08B09087}">
      <dsp:nvSpPr>
        <dsp:cNvPr id="3" name="矩形 2" hidden="1"/>
        <dsp:cNvSpPr/>
      </dsp:nvSpPr>
      <dsp:spPr>
        <a:xfrm>
          <a:off x="0" y="7540"/>
          <a:ext cx="361159" cy="678960"/>
        </a:xfrm>
        <a:prstGeom prst="rect">
          <a:avLst/>
        </a:prstGeom>
      </dsp:spPr>
      <dsp:txXfrm>
        <a:off x="0" y="7540"/>
        <a:ext cx="361159" cy="678960"/>
      </dsp:txXfrm>
    </dsp:sp>
    <dsp:sp modelId="{A50087AA-112E-4170-97D4-63000EA21FC6}">
      <dsp:nvSpPr>
        <dsp:cNvPr id="6" name="矩形 5" hidden="1"/>
        <dsp:cNvSpPr/>
      </dsp:nvSpPr>
      <dsp:spPr>
        <a:xfrm>
          <a:off x="0" y="1050820"/>
          <a:ext cx="361159" cy="678960"/>
        </a:xfrm>
        <a:prstGeom prst="rect">
          <a:avLst/>
        </a:prstGeom>
      </dsp:spPr>
      <dsp:txXfrm>
        <a:off x="0" y="1050820"/>
        <a:ext cx="361159" cy="678960"/>
      </dsp:txXfrm>
    </dsp:sp>
    <dsp:sp modelId="{B3DF748A-18BB-43B9-906B-0F2411F39026}">
      <dsp:nvSpPr>
        <dsp:cNvPr id="9" name="矩形 8" hidden="1"/>
        <dsp:cNvSpPr/>
      </dsp:nvSpPr>
      <dsp:spPr>
        <a:xfrm>
          <a:off x="0" y="2094100"/>
          <a:ext cx="361159" cy="678960"/>
        </a:xfrm>
        <a:prstGeom prst="rect">
          <a:avLst/>
        </a:prstGeom>
      </dsp:spPr>
      <dsp:txXfrm>
        <a:off x="0" y="2094100"/>
        <a:ext cx="361159" cy="678960"/>
      </dsp:txXfrm>
    </dsp:sp>
    <dsp:sp modelId="{F8F42E4C-3A98-428E-A7CF-0F7A17CED145}">
      <dsp:nvSpPr>
        <dsp:cNvPr id="12" name="矩形 11" hidden="1"/>
        <dsp:cNvSpPr/>
      </dsp:nvSpPr>
      <dsp:spPr>
        <a:xfrm>
          <a:off x="0" y="3137380"/>
          <a:ext cx="361159" cy="678960"/>
        </a:xfrm>
        <a:prstGeom prst="rect">
          <a:avLst/>
        </a:prstGeom>
      </dsp:spPr>
      <dsp:txXfrm>
        <a:off x="0" y="3137380"/>
        <a:ext cx="361159" cy="67896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584440" cy="3340100"/>
        <a:chOff x="0" y="0"/>
        <a:chExt cx="7584440" cy="3340100"/>
      </a:xfrm>
    </dsp:grpSpPr>
    <dsp:sp modelId="{1253D96A-5113-4A89-A64C-22A7D170696B}">
      <dsp:nvSpPr>
        <dsp:cNvPr id="5" name="任意多边形 4"/>
        <dsp:cNvSpPr/>
      </dsp:nvSpPr>
      <dsp:spPr bwMode="white">
        <a:xfrm>
          <a:off x="327877" y="702492"/>
          <a:ext cx="3442345" cy="304196"/>
        </a:xfrm>
        <a:custGeom>
          <a:avLst/>
          <a:gdLst/>
          <a:ahLst/>
          <a:cxnLst/>
          <a:pathLst>
            <a:path w="5421" h="479">
              <a:moveTo>
                <a:pt x="5421" y="0"/>
              </a:moveTo>
              <a:lnTo>
                <a:pt x="5421" y="276"/>
              </a:lnTo>
              <a:lnTo>
                <a:pt x="0" y="276"/>
              </a:lnTo>
              <a:lnTo>
                <a:pt x="0" y="479"/>
              </a:lnTo>
            </a:path>
          </a:pathLst>
        </a:custGeom>
      </dsp:spPr>
      <dsp:style>
        <a:lnRef idx="2">
          <a:schemeClr val="accent6">
            <a:shade val="60000"/>
          </a:schemeClr>
        </a:lnRef>
        <a:fillRef idx="0">
          <a:schemeClr val="accent6"/>
        </a:fillRef>
        <a:effectRef idx="0">
          <a:scrgbClr r="0" g="0" b="0"/>
        </a:effectRef>
        <a:fontRef idx="minor"/>
      </dsp:style>
      <dsp:txXfrm>
        <a:off x="327877" y="702492"/>
        <a:ext cx="3442345" cy="304196"/>
      </dsp:txXfrm>
    </dsp:sp>
    <dsp:sp modelId="{3739D8C2-4E9C-4C1F-B7C5-B72E85D24CF6}">
      <dsp:nvSpPr>
        <dsp:cNvPr id="8" name="任意多边形 7"/>
        <dsp:cNvSpPr/>
      </dsp:nvSpPr>
      <dsp:spPr bwMode="white">
        <a:xfrm>
          <a:off x="1080076" y="702492"/>
          <a:ext cx="2690146" cy="304196"/>
        </a:xfrm>
        <a:custGeom>
          <a:avLst/>
          <a:gdLst/>
          <a:ahLst/>
          <a:cxnLst/>
          <a:pathLst>
            <a:path w="4236" h="479">
              <a:moveTo>
                <a:pt x="4236" y="0"/>
              </a:moveTo>
              <a:lnTo>
                <a:pt x="4236" y="276"/>
              </a:lnTo>
              <a:lnTo>
                <a:pt x="0" y="276"/>
              </a:lnTo>
              <a:lnTo>
                <a:pt x="0" y="479"/>
              </a:lnTo>
            </a:path>
          </a:pathLst>
        </a:custGeom>
      </dsp:spPr>
      <dsp:style>
        <a:lnRef idx="2">
          <a:schemeClr val="accent6">
            <a:shade val="60000"/>
          </a:schemeClr>
        </a:lnRef>
        <a:fillRef idx="0">
          <a:schemeClr val="accent6"/>
        </a:fillRef>
        <a:effectRef idx="0">
          <a:scrgbClr r="0" g="0" b="0"/>
        </a:effectRef>
        <a:fontRef idx="minor"/>
      </dsp:style>
      <dsp:txXfrm>
        <a:off x="1080076" y="702492"/>
        <a:ext cx="2690146" cy="304196"/>
      </dsp:txXfrm>
    </dsp:sp>
    <dsp:sp modelId="{1C12595A-B936-4525-9607-81DB66638242}">
      <dsp:nvSpPr>
        <dsp:cNvPr id="11" name="任意多边形 10"/>
        <dsp:cNvSpPr/>
      </dsp:nvSpPr>
      <dsp:spPr bwMode="white">
        <a:xfrm>
          <a:off x="1772909" y="702492"/>
          <a:ext cx="1997313" cy="304196"/>
        </a:xfrm>
        <a:custGeom>
          <a:avLst/>
          <a:gdLst/>
          <a:ahLst/>
          <a:cxnLst/>
          <a:pathLst>
            <a:path w="3145" h="479">
              <a:moveTo>
                <a:pt x="3145" y="0"/>
              </a:moveTo>
              <a:lnTo>
                <a:pt x="3145" y="276"/>
              </a:lnTo>
              <a:lnTo>
                <a:pt x="0" y="276"/>
              </a:lnTo>
              <a:lnTo>
                <a:pt x="0" y="479"/>
              </a:lnTo>
            </a:path>
          </a:pathLst>
        </a:custGeom>
      </dsp:spPr>
      <dsp:style>
        <a:lnRef idx="2">
          <a:schemeClr val="accent6">
            <a:shade val="60000"/>
          </a:schemeClr>
        </a:lnRef>
        <a:fillRef idx="0">
          <a:schemeClr val="accent6"/>
        </a:fillRef>
        <a:effectRef idx="0">
          <a:scrgbClr r="0" g="0" b="0"/>
        </a:effectRef>
        <a:fontRef idx="minor"/>
      </dsp:style>
      <dsp:txXfrm>
        <a:off x="1772909" y="702492"/>
        <a:ext cx="1997313" cy="304196"/>
      </dsp:txXfrm>
    </dsp:sp>
    <dsp:sp modelId="{BD235221-0606-43F4-B9E6-0823E3239578}">
      <dsp:nvSpPr>
        <dsp:cNvPr id="14" name="任意多边形 13"/>
        <dsp:cNvSpPr/>
      </dsp:nvSpPr>
      <dsp:spPr bwMode="white">
        <a:xfrm>
          <a:off x="2446247" y="702492"/>
          <a:ext cx="1323975" cy="304196"/>
        </a:xfrm>
        <a:custGeom>
          <a:avLst/>
          <a:gdLst/>
          <a:ahLst/>
          <a:cxnLst/>
          <a:pathLst>
            <a:path w="2085" h="479">
              <a:moveTo>
                <a:pt x="2085" y="0"/>
              </a:moveTo>
              <a:lnTo>
                <a:pt x="2085" y="276"/>
              </a:lnTo>
              <a:lnTo>
                <a:pt x="0" y="276"/>
              </a:lnTo>
              <a:lnTo>
                <a:pt x="0" y="479"/>
              </a:lnTo>
            </a:path>
          </a:pathLst>
        </a:custGeom>
      </dsp:spPr>
      <dsp:style>
        <a:lnRef idx="2">
          <a:schemeClr val="accent6">
            <a:shade val="60000"/>
          </a:schemeClr>
        </a:lnRef>
        <a:fillRef idx="0">
          <a:schemeClr val="accent6"/>
        </a:fillRef>
        <a:effectRef idx="0">
          <a:scrgbClr r="0" g="0" b="0"/>
        </a:effectRef>
        <a:fontRef idx="minor"/>
      </dsp:style>
      <dsp:txXfrm>
        <a:off x="2446247" y="702492"/>
        <a:ext cx="1323975" cy="304196"/>
      </dsp:txXfrm>
    </dsp:sp>
    <dsp:sp modelId="{28D5E02B-FD6A-421D-B7BF-6CA73DEEEC86}">
      <dsp:nvSpPr>
        <dsp:cNvPr id="17" name="任意多边形 16"/>
        <dsp:cNvSpPr/>
      </dsp:nvSpPr>
      <dsp:spPr bwMode="white">
        <a:xfrm>
          <a:off x="3131339" y="702492"/>
          <a:ext cx="638882" cy="304196"/>
        </a:xfrm>
        <a:custGeom>
          <a:avLst/>
          <a:gdLst/>
          <a:ahLst/>
          <a:cxnLst/>
          <a:pathLst>
            <a:path w="1006" h="479">
              <a:moveTo>
                <a:pt x="1006" y="0"/>
              </a:moveTo>
              <a:lnTo>
                <a:pt x="1006" y="276"/>
              </a:lnTo>
              <a:lnTo>
                <a:pt x="0" y="276"/>
              </a:lnTo>
              <a:lnTo>
                <a:pt x="0" y="479"/>
              </a:lnTo>
            </a:path>
          </a:pathLst>
        </a:custGeom>
      </dsp:spPr>
      <dsp:style>
        <a:lnRef idx="2">
          <a:schemeClr val="accent6">
            <a:shade val="60000"/>
          </a:schemeClr>
        </a:lnRef>
        <a:fillRef idx="0">
          <a:schemeClr val="accent6"/>
        </a:fillRef>
        <a:effectRef idx="0">
          <a:scrgbClr r="0" g="0" b="0"/>
        </a:effectRef>
        <a:fontRef idx="minor"/>
      </dsp:style>
      <dsp:txXfrm>
        <a:off x="3131339" y="702492"/>
        <a:ext cx="638882" cy="304196"/>
      </dsp:txXfrm>
    </dsp:sp>
    <dsp:sp modelId="{54B4BC18-D6EA-4784-99A9-8714798FC439}">
      <dsp:nvSpPr>
        <dsp:cNvPr id="20" name="任意多边形 19"/>
        <dsp:cNvSpPr/>
      </dsp:nvSpPr>
      <dsp:spPr bwMode="white">
        <a:xfrm>
          <a:off x="3770222" y="702492"/>
          <a:ext cx="46210" cy="304196"/>
        </a:xfrm>
        <a:custGeom>
          <a:avLst/>
          <a:gdLst/>
          <a:ahLst/>
          <a:cxnLst/>
          <a:pathLst>
            <a:path w="73" h="479">
              <a:moveTo>
                <a:pt x="0" y="0"/>
              </a:moveTo>
              <a:lnTo>
                <a:pt x="0" y="276"/>
              </a:lnTo>
              <a:lnTo>
                <a:pt x="73" y="276"/>
              </a:lnTo>
              <a:lnTo>
                <a:pt x="73" y="479"/>
              </a:lnTo>
            </a:path>
          </a:pathLst>
        </a:custGeom>
      </dsp:spPr>
      <dsp:style>
        <a:lnRef idx="2">
          <a:schemeClr val="accent6">
            <a:shade val="60000"/>
          </a:schemeClr>
        </a:lnRef>
        <a:fillRef idx="0">
          <a:schemeClr val="accent6"/>
        </a:fillRef>
        <a:effectRef idx="0">
          <a:scrgbClr r="0" g="0" b="0"/>
        </a:effectRef>
        <a:fontRef idx="minor"/>
      </dsp:style>
      <dsp:txXfrm>
        <a:off x="3770222" y="702492"/>
        <a:ext cx="46210" cy="304196"/>
      </dsp:txXfrm>
    </dsp:sp>
    <dsp:sp modelId="{C59329DB-C484-48B5-94CC-A8C0668C8ABE}">
      <dsp:nvSpPr>
        <dsp:cNvPr id="23" name="任意多边形 22"/>
        <dsp:cNvSpPr/>
      </dsp:nvSpPr>
      <dsp:spPr bwMode="white">
        <a:xfrm>
          <a:off x="3770222" y="702492"/>
          <a:ext cx="731303" cy="304196"/>
        </a:xfrm>
        <a:custGeom>
          <a:avLst/>
          <a:gdLst/>
          <a:ahLst/>
          <a:cxnLst/>
          <a:pathLst>
            <a:path w="1152" h="479">
              <a:moveTo>
                <a:pt x="0" y="0"/>
              </a:moveTo>
              <a:lnTo>
                <a:pt x="0" y="276"/>
              </a:lnTo>
              <a:lnTo>
                <a:pt x="1152" y="276"/>
              </a:lnTo>
              <a:lnTo>
                <a:pt x="1152" y="479"/>
              </a:lnTo>
            </a:path>
          </a:pathLst>
        </a:custGeom>
      </dsp:spPr>
      <dsp:style>
        <a:lnRef idx="2">
          <a:schemeClr val="accent6">
            <a:shade val="60000"/>
          </a:schemeClr>
        </a:lnRef>
        <a:fillRef idx="0">
          <a:schemeClr val="accent6"/>
        </a:fillRef>
        <a:effectRef idx="0">
          <a:scrgbClr r="0" g="0" b="0"/>
        </a:effectRef>
        <a:fontRef idx="minor"/>
      </dsp:style>
      <dsp:txXfrm>
        <a:off x="3770222" y="702492"/>
        <a:ext cx="731303" cy="304196"/>
      </dsp:txXfrm>
    </dsp:sp>
    <dsp:sp modelId="{75343613-1117-4508-AF9F-939D5B9F650F}">
      <dsp:nvSpPr>
        <dsp:cNvPr id="26" name="任意多边形 25"/>
        <dsp:cNvSpPr/>
      </dsp:nvSpPr>
      <dsp:spPr bwMode="white">
        <a:xfrm>
          <a:off x="3770222" y="702492"/>
          <a:ext cx="1416395" cy="304196"/>
        </a:xfrm>
        <a:custGeom>
          <a:avLst/>
          <a:gdLst/>
          <a:ahLst/>
          <a:cxnLst/>
          <a:pathLst>
            <a:path w="2231" h="479">
              <a:moveTo>
                <a:pt x="0" y="0"/>
              </a:moveTo>
              <a:lnTo>
                <a:pt x="0" y="276"/>
              </a:lnTo>
              <a:lnTo>
                <a:pt x="2231" y="276"/>
              </a:lnTo>
              <a:lnTo>
                <a:pt x="2231" y="479"/>
              </a:lnTo>
            </a:path>
          </a:pathLst>
        </a:custGeom>
      </dsp:spPr>
      <dsp:style>
        <a:lnRef idx="2">
          <a:schemeClr val="accent6">
            <a:shade val="60000"/>
          </a:schemeClr>
        </a:lnRef>
        <a:fillRef idx="0">
          <a:schemeClr val="accent6"/>
        </a:fillRef>
        <a:effectRef idx="0">
          <a:scrgbClr r="0" g="0" b="0"/>
        </a:effectRef>
        <a:fontRef idx="minor"/>
      </dsp:style>
      <dsp:txXfrm>
        <a:off x="3770222" y="702492"/>
        <a:ext cx="1416395" cy="304196"/>
      </dsp:txXfrm>
    </dsp:sp>
    <dsp:sp modelId="{6C5DA965-E2EB-45A5-80F1-7B8BFA9AD913}">
      <dsp:nvSpPr>
        <dsp:cNvPr id="29" name="任意多边形 28"/>
        <dsp:cNvSpPr/>
      </dsp:nvSpPr>
      <dsp:spPr bwMode="white">
        <a:xfrm>
          <a:off x="3770222" y="702492"/>
          <a:ext cx="2101487" cy="304196"/>
        </a:xfrm>
        <a:custGeom>
          <a:avLst/>
          <a:gdLst/>
          <a:ahLst/>
          <a:cxnLst/>
          <a:pathLst>
            <a:path w="3309" h="479">
              <a:moveTo>
                <a:pt x="0" y="0"/>
              </a:moveTo>
              <a:lnTo>
                <a:pt x="0" y="276"/>
              </a:lnTo>
              <a:lnTo>
                <a:pt x="3309" y="276"/>
              </a:lnTo>
              <a:lnTo>
                <a:pt x="3309" y="479"/>
              </a:lnTo>
            </a:path>
          </a:pathLst>
        </a:custGeom>
      </dsp:spPr>
      <dsp:style>
        <a:lnRef idx="2">
          <a:schemeClr val="accent6">
            <a:shade val="60000"/>
          </a:schemeClr>
        </a:lnRef>
        <a:fillRef idx="0">
          <a:schemeClr val="accent6"/>
        </a:fillRef>
        <a:effectRef idx="0">
          <a:scrgbClr r="0" g="0" b="0"/>
        </a:effectRef>
        <a:fontRef idx="minor"/>
      </dsp:style>
      <dsp:txXfrm>
        <a:off x="3770222" y="702492"/>
        <a:ext cx="2101487" cy="304196"/>
      </dsp:txXfrm>
    </dsp:sp>
    <dsp:sp modelId="{706E7E46-B33F-4DE6-8496-19D21FE415C9}">
      <dsp:nvSpPr>
        <dsp:cNvPr id="32" name="任意多边形 31"/>
        <dsp:cNvSpPr/>
      </dsp:nvSpPr>
      <dsp:spPr bwMode="white">
        <a:xfrm>
          <a:off x="3770222" y="702492"/>
          <a:ext cx="2786580" cy="304196"/>
        </a:xfrm>
        <a:custGeom>
          <a:avLst/>
          <a:gdLst/>
          <a:ahLst/>
          <a:cxnLst/>
          <a:pathLst>
            <a:path w="4388" h="479">
              <a:moveTo>
                <a:pt x="0" y="0"/>
              </a:moveTo>
              <a:lnTo>
                <a:pt x="0" y="276"/>
              </a:lnTo>
              <a:lnTo>
                <a:pt x="4388" y="276"/>
              </a:lnTo>
              <a:lnTo>
                <a:pt x="4388" y="479"/>
              </a:lnTo>
            </a:path>
          </a:pathLst>
        </a:custGeom>
      </dsp:spPr>
      <dsp:style>
        <a:lnRef idx="2">
          <a:schemeClr val="accent6">
            <a:shade val="60000"/>
          </a:schemeClr>
        </a:lnRef>
        <a:fillRef idx="0">
          <a:schemeClr val="accent6"/>
        </a:fillRef>
        <a:effectRef idx="0">
          <a:scrgbClr r="0" g="0" b="0"/>
        </a:effectRef>
        <a:fontRef idx="minor"/>
      </dsp:style>
      <dsp:txXfrm>
        <a:off x="3770222" y="702492"/>
        <a:ext cx="2786580" cy="304196"/>
      </dsp:txXfrm>
    </dsp:sp>
    <dsp:sp modelId="{BFF60CB5-FD2E-48C2-BE3A-BA9608929BD2}">
      <dsp:nvSpPr>
        <dsp:cNvPr id="35" name="任意多边形 34"/>
        <dsp:cNvSpPr/>
      </dsp:nvSpPr>
      <dsp:spPr bwMode="white">
        <a:xfrm>
          <a:off x="3770222" y="702492"/>
          <a:ext cx="3471672" cy="304196"/>
        </a:xfrm>
        <a:custGeom>
          <a:avLst/>
          <a:gdLst/>
          <a:ahLst/>
          <a:cxnLst/>
          <a:pathLst>
            <a:path w="5467" h="479">
              <a:moveTo>
                <a:pt x="0" y="0"/>
              </a:moveTo>
              <a:lnTo>
                <a:pt x="0" y="276"/>
              </a:lnTo>
              <a:lnTo>
                <a:pt x="5467" y="276"/>
              </a:lnTo>
              <a:lnTo>
                <a:pt x="5467" y="479"/>
              </a:lnTo>
            </a:path>
          </a:pathLst>
        </a:custGeom>
      </dsp:spPr>
      <dsp:style>
        <a:lnRef idx="2">
          <a:schemeClr val="accent6">
            <a:shade val="60000"/>
          </a:schemeClr>
        </a:lnRef>
        <a:fillRef idx="0">
          <a:schemeClr val="accent6"/>
        </a:fillRef>
        <a:effectRef idx="0">
          <a:scrgbClr r="0" g="0" b="0"/>
        </a:effectRef>
        <a:fontRef idx="minor"/>
      </dsp:style>
      <dsp:txXfrm>
        <a:off x="3770222" y="702492"/>
        <a:ext cx="3471672" cy="304196"/>
      </dsp:txXfrm>
    </dsp:sp>
    <dsp:sp modelId="{22DF6A83-D822-4A0C-819A-04C66CA0EA29}">
      <dsp:nvSpPr>
        <dsp:cNvPr id="3" name="圆角矩形 2"/>
        <dsp:cNvSpPr/>
      </dsp:nvSpPr>
      <dsp:spPr bwMode="white">
        <a:xfrm>
          <a:off x="2511576" y="48381"/>
          <a:ext cx="2517290" cy="654112"/>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2511576" y="48381"/>
        <a:ext cx="2517290" cy="654112"/>
      </dsp:txXfrm>
    </dsp:sp>
    <dsp:sp modelId="{B2BBA727-FD2D-4FCE-890D-8975406C6612}">
      <dsp:nvSpPr>
        <dsp:cNvPr id="4" name="圆角矩形 3"/>
        <dsp:cNvSpPr/>
      </dsp:nvSpPr>
      <dsp:spPr bwMode="white">
        <a:xfrm>
          <a:off x="2573858" y="107548"/>
          <a:ext cx="2517290" cy="654112"/>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vert="horz" wrap="square" lIns="106680" tIns="106680" rIns="106680" bIns="1066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2800" b="1" dirty="0">
              <a:solidFill>
                <a:schemeClr val="dk1"/>
              </a:solidFill>
              <a:latin typeface="仿宋" panose="02010609060101010101" charset="-122"/>
              <a:ea typeface="仿宋" panose="02010609060101010101" charset="-122"/>
            </a:rPr>
            <a:t>应付职工薪酬</a:t>
          </a:r>
          <a:endParaRPr sz="2800" b="1" dirty="0">
            <a:solidFill>
              <a:schemeClr val="dk1"/>
            </a:solidFill>
            <a:latin typeface="仿宋" panose="02010609060101010101" charset="-122"/>
            <a:ea typeface="仿宋" panose="02010609060101010101" charset="-122"/>
          </a:endParaRPr>
        </a:p>
      </dsp:txBody>
      <dsp:txXfrm>
        <a:off x="2573858" y="107548"/>
        <a:ext cx="2517290" cy="654112"/>
      </dsp:txXfrm>
    </dsp:sp>
    <dsp:sp modelId="{106BDA16-F20D-4957-9136-0842036D370D}">
      <dsp:nvSpPr>
        <dsp:cNvPr id="6" name="圆角矩形 5"/>
        <dsp:cNvSpPr/>
      </dsp:nvSpPr>
      <dsp:spPr bwMode="white">
        <a:xfrm>
          <a:off x="0" y="1006688"/>
          <a:ext cx="655753" cy="2015947"/>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0" y="1006688"/>
        <a:ext cx="655753" cy="2015947"/>
      </dsp:txXfrm>
    </dsp:sp>
    <dsp:sp modelId="{278162C7-FE40-4E65-94D4-42C426BBED5E}">
      <dsp:nvSpPr>
        <dsp:cNvPr id="7" name="圆角矩形 6"/>
        <dsp:cNvSpPr/>
      </dsp:nvSpPr>
      <dsp:spPr bwMode="white">
        <a:xfrm>
          <a:off x="62281" y="1065855"/>
          <a:ext cx="655753" cy="2015947"/>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工资奖金津贴和补贴</a:t>
          </a:r>
          <a:endParaRPr>
            <a:solidFill>
              <a:schemeClr val="dk1"/>
            </a:solidFill>
          </a:endParaRPr>
        </a:p>
      </dsp:txBody>
      <dsp:txXfrm>
        <a:off x="62281" y="1065855"/>
        <a:ext cx="655753" cy="2015947"/>
      </dsp:txXfrm>
    </dsp:sp>
    <dsp:sp modelId="{EF39CAA6-98BA-41FF-838A-B81EB8541C63}">
      <dsp:nvSpPr>
        <dsp:cNvPr id="9" name="圆角矩形 8"/>
        <dsp:cNvSpPr/>
      </dsp:nvSpPr>
      <dsp:spPr bwMode="white">
        <a:xfrm>
          <a:off x="780315" y="1006688"/>
          <a:ext cx="599521" cy="1989458"/>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780315" y="1006688"/>
        <a:ext cx="599521" cy="1989458"/>
      </dsp:txXfrm>
    </dsp:sp>
    <dsp:sp modelId="{69CFC652-E9EB-4D47-A370-2315B6D05ABE}">
      <dsp:nvSpPr>
        <dsp:cNvPr id="10" name="圆角矩形 9"/>
        <dsp:cNvSpPr/>
      </dsp:nvSpPr>
      <dsp:spPr bwMode="white">
        <a:xfrm>
          <a:off x="842596" y="1065855"/>
          <a:ext cx="599521" cy="1989458"/>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职工福利费</a:t>
          </a:r>
          <a:endParaRPr>
            <a:solidFill>
              <a:schemeClr val="dk1"/>
            </a:solidFill>
          </a:endParaRPr>
        </a:p>
      </dsp:txBody>
      <dsp:txXfrm>
        <a:off x="842596" y="1065855"/>
        <a:ext cx="599521" cy="1989458"/>
      </dsp:txXfrm>
    </dsp:sp>
    <dsp:sp modelId="{538908DF-642A-40DA-92BE-334CA4DA2FA1}">
      <dsp:nvSpPr>
        <dsp:cNvPr id="12" name="圆角矩形 11"/>
        <dsp:cNvSpPr/>
      </dsp:nvSpPr>
      <dsp:spPr bwMode="white">
        <a:xfrm>
          <a:off x="1504398" y="1006688"/>
          <a:ext cx="537022" cy="2084689"/>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1504398" y="1006688"/>
        <a:ext cx="537022" cy="2084689"/>
      </dsp:txXfrm>
    </dsp:sp>
    <dsp:sp modelId="{5C5BD5C4-4EF0-44B6-87B2-9CD35A3D8C77}">
      <dsp:nvSpPr>
        <dsp:cNvPr id="13" name="圆角矩形 12"/>
        <dsp:cNvSpPr/>
      </dsp:nvSpPr>
      <dsp:spPr bwMode="white">
        <a:xfrm>
          <a:off x="1566679" y="1065855"/>
          <a:ext cx="537022" cy="2084689"/>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社会保险费</a:t>
          </a:r>
          <a:endParaRPr>
            <a:solidFill>
              <a:schemeClr val="dk1"/>
            </a:solidFill>
          </a:endParaRPr>
        </a:p>
      </dsp:txBody>
      <dsp:txXfrm>
        <a:off x="1566679" y="1065855"/>
        <a:ext cx="537022" cy="2084689"/>
      </dsp:txXfrm>
    </dsp:sp>
    <dsp:sp modelId="{BD076596-48CA-4A5F-9465-D0D8ED0F8C94}">
      <dsp:nvSpPr>
        <dsp:cNvPr id="15" name="圆角矩形 14"/>
        <dsp:cNvSpPr/>
      </dsp:nvSpPr>
      <dsp:spPr bwMode="white">
        <a:xfrm>
          <a:off x="2165982" y="1006688"/>
          <a:ext cx="560530" cy="2018520"/>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2165982" y="1006688"/>
        <a:ext cx="560530" cy="2018520"/>
      </dsp:txXfrm>
    </dsp:sp>
    <dsp:sp modelId="{ACE05296-536F-4AC7-828E-ACACA1C76609}">
      <dsp:nvSpPr>
        <dsp:cNvPr id="16" name="圆角矩形 15"/>
        <dsp:cNvSpPr/>
      </dsp:nvSpPr>
      <dsp:spPr bwMode="white">
        <a:xfrm>
          <a:off x="2228263" y="1065855"/>
          <a:ext cx="560530" cy="2018520"/>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住房公积金</a:t>
          </a:r>
          <a:endParaRPr>
            <a:solidFill>
              <a:schemeClr val="dk1"/>
            </a:solidFill>
          </a:endParaRPr>
        </a:p>
      </dsp:txBody>
      <dsp:txXfrm>
        <a:off x="2228263" y="1065855"/>
        <a:ext cx="560530" cy="2018520"/>
      </dsp:txXfrm>
    </dsp:sp>
    <dsp:sp modelId="{3689CB61-A459-4527-854B-B9E27BAD01AB}">
      <dsp:nvSpPr>
        <dsp:cNvPr id="18" name="圆角矩形 17"/>
        <dsp:cNvSpPr/>
      </dsp:nvSpPr>
      <dsp:spPr bwMode="white">
        <a:xfrm>
          <a:off x="2851074" y="1006688"/>
          <a:ext cx="560530" cy="1996847"/>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2851074" y="1006688"/>
        <a:ext cx="560530" cy="1996847"/>
      </dsp:txXfrm>
    </dsp:sp>
    <dsp:sp modelId="{A174F83C-5F8C-46B1-8F67-9C6BC93A5080}">
      <dsp:nvSpPr>
        <dsp:cNvPr id="19" name="圆角矩形 18"/>
        <dsp:cNvSpPr/>
      </dsp:nvSpPr>
      <dsp:spPr bwMode="white">
        <a:xfrm>
          <a:off x="2913355" y="1065855"/>
          <a:ext cx="560530" cy="1996847"/>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工会经费</a:t>
          </a:r>
          <a:endParaRPr>
            <a:solidFill>
              <a:schemeClr val="dk1"/>
            </a:solidFill>
          </a:endParaRPr>
        </a:p>
      </dsp:txBody>
      <dsp:txXfrm>
        <a:off x="2913355" y="1065855"/>
        <a:ext cx="560530" cy="1996847"/>
      </dsp:txXfrm>
    </dsp:sp>
    <dsp:sp modelId="{75ADFE5A-56E6-45F1-ACC4-1BD761760397}">
      <dsp:nvSpPr>
        <dsp:cNvPr id="21" name="圆角矩形 20"/>
        <dsp:cNvSpPr/>
      </dsp:nvSpPr>
      <dsp:spPr bwMode="white">
        <a:xfrm>
          <a:off x="3536167" y="1006688"/>
          <a:ext cx="560530" cy="1998755"/>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3536167" y="1006688"/>
        <a:ext cx="560530" cy="1998755"/>
      </dsp:txXfrm>
    </dsp:sp>
    <dsp:sp modelId="{6B845938-66CD-4A1A-8B07-36E2C9980B37}">
      <dsp:nvSpPr>
        <dsp:cNvPr id="22" name="圆角矩形 21"/>
        <dsp:cNvSpPr/>
      </dsp:nvSpPr>
      <dsp:spPr bwMode="white">
        <a:xfrm>
          <a:off x="3598448" y="1065855"/>
          <a:ext cx="560530" cy="1998755"/>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职工教育经费</a:t>
          </a:r>
          <a:endParaRPr>
            <a:solidFill>
              <a:schemeClr val="dk1"/>
            </a:solidFill>
          </a:endParaRPr>
        </a:p>
      </dsp:txBody>
      <dsp:txXfrm>
        <a:off x="3598448" y="1065855"/>
        <a:ext cx="560530" cy="1998755"/>
      </dsp:txXfrm>
    </dsp:sp>
    <dsp:sp modelId="{DAAB9652-A6D4-4FCC-A05D-3B01DB3CC61E}">
      <dsp:nvSpPr>
        <dsp:cNvPr id="24" name="圆角矩形 23"/>
        <dsp:cNvSpPr/>
      </dsp:nvSpPr>
      <dsp:spPr bwMode="white">
        <a:xfrm>
          <a:off x="4221259" y="1006688"/>
          <a:ext cx="560530" cy="1998755"/>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4221259" y="1006688"/>
        <a:ext cx="560530" cy="1998755"/>
      </dsp:txXfrm>
    </dsp:sp>
    <dsp:sp modelId="{3D4298DB-B48A-47C1-B2FA-4D576619B493}">
      <dsp:nvSpPr>
        <dsp:cNvPr id="25" name="圆角矩形 24"/>
        <dsp:cNvSpPr/>
      </dsp:nvSpPr>
      <dsp:spPr bwMode="white">
        <a:xfrm>
          <a:off x="4283540" y="1065855"/>
          <a:ext cx="560530" cy="1998755"/>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非货币性福利</a:t>
          </a:r>
          <a:endParaRPr>
            <a:solidFill>
              <a:schemeClr val="dk1"/>
            </a:solidFill>
          </a:endParaRPr>
        </a:p>
      </dsp:txBody>
      <dsp:txXfrm>
        <a:off x="4283540" y="1065855"/>
        <a:ext cx="560530" cy="1998755"/>
      </dsp:txXfrm>
    </dsp:sp>
    <dsp:sp modelId="{EC167202-6D72-4E28-9424-8BDA5CE83184}">
      <dsp:nvSpPr>
        <dsp:cNvPr id="27" name="圆角矩形 26"/>
        <dsp:cNvSpPr/>
      </dsp:nvSpPr>
      <dsp:spPr bwMode="white">
        <a:xfrm>
          <a:off x="4906352" y="1006688"/>
          <a:ext cx="560530" cy="1978994"/>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4906352" y="1006688"/>
        <a:ext cx="560530" cy="1978994"/>
      </dsp:txXfrm>
    </dsp:sp>
    <dsp:sp modelId="{E8E6368E-5085-41CA-8B53-EE608DA9A877}">
      <dsp:nvSpPr>
        <dsp:cNvPr id="28" name="圆角矩形 27"/>
        <dsp:cNvSpPr/>
      </dsp:nvSpPr>
      <dsp:spPr bwMode="white">
        <a:xfrm>
          <a:off x="4968633" y="1065855"/>
          <a:ext cx="560530" cy="1978994"/>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辞退补偿</a:t>
          </a:r>
          <a:endParaRPr>
            <a:solidFill>
              <a:schemeClr val="dk1"/>
            </a:solidFill>
          </a:endParaRPr>
        </a:p>
      </dsp:txBody>
      <dsp:txXfrm>
        <a:off x="4968633" y="1065855"/>
        <a:ext cx="560530" cy="1978994"/>
      </dsp:txXfrm>
    </dsp:sp>
    <dsp:sp modelId="{D30905D2-DD6B-40F7-8B6A-D1AA4F3EDC4A}">
      <dsp:nvSpPr>
        <dsp:cNvPr id="30" name="圆角矩形 29"/>
        <dsp:cNvSpPr/>
      </dsp:nvSpPr>
      <dsp:spPr bwMode="white">
        <a:xfrm>
          <a:off x="5591444" y="1006688"/>
          <a:ext cx="560530" cy="1939463"/>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5591444" y="1006688"/>
        <a:ext cx="560530" cy="1939463"/>
      </dsp:txXfrm>
    </dsp:sp>
    <dsp:sp modelId="{6C550836-E582-4864-9B7A-2E399A52A86F}">
      <dsp:nvSpPr>
        <dsp:cNvPr id="31" name="圆角矩形 30"/>
        <dsp:cNvSpPr/>
      </dsp:nvSpPr>
      <dsp:spPr bwMode="white">
        <a:xfrm>
          <a:off x="5653725" y="1065855"/>
          <a:ext cx="560530" cy="1939463"/>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带薪缺勤</a:t>
          </a:r>
          <a:endParaRPr>
            <a:solidFill>
              <a:schemeClr val="dk1"/>
            </a:solidFill>
          </a:endParaRPr>
        </a:p>
      </dsp:txBody>
      <dsp:txXfrm>
        <a:off x="5653725" y="1065855"/>
        <a:ext cx="560530" cy="1939463"/>
      </dsp:txXfrm>
    </dsp:sp>
    <dsp:sp modelId="{DD3FE5C2-89BE-4F93-A173-7E1CEC633C2F}">
      <dsp:nvSpPr>
        <dsp:cNvPr id="33" name="圆角矩形 32"/>
        <dsp:cNvSpPr/>
      </dsp:nvSpPr>
      <dsp:spPr bwMode="white">
        <a:xfrm>
          <a:off x="6276536" y="1006688"/>
          <a:ext cx="560530" cy="1958591"/>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6276536" y="1006688"/>
        <a:ext cx="560530" cy="1958591"/>
      </dsp:txXfrm>
    </dsp:sp>
    <dsp:sp modelId="{A8514FF1-55A8-4AD0-9C54-D7B689576D28}">
      <dsp:nvSpPr>
        <dsp:cNvPr id="34" name="圆角矩形 33"/>
        <dsp:cNvSpPr/>
      </dsp:nvSpPr>
      <dsp:spPr bwMode="white">
        <a:xfrm>
          <a:off x="6338817" y="1065855"/>
          <a:ext cx="560530" cy="1958591"/>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dirty="0">
              <a:solidFill>
                <a:schemeClr val="dk1"/>
              </a:solidFill>
            </a:rPr>
            <a:t>利润分享计划</a:t>
          </a:r>
          <a:endParaRPr>
            <a:solidFill>
              <a:schemeClr val="dk1"/>
            </a:solidFill>
          </a:endParaRPr>
        </a:p>
      </dsp:txBody>
      <dsp:txXfrm>
        <a:off x="6338817" y="1065855"/>
        <a:ext cx="560530" cy="1958591"/>
      </dsp:txXfrm>
    </dsp:sp>
    <dsp:sp modelId="{6822B766-B205-4A41-88D5-FEF9DF059F34}">
      <dsp:nvSpPr>
        <dsp:cNvPr id="36" name="圆角矩形 35"/>
        <dsp:cNvSpPr/>
      </dsp:nvSpPr>
      <dsp:spPr bwMode="white">
        <a:xfrm>
          <a:off x="6961629" y="1006688"/>
          <a:ext cx="560530" cy="1910401"/>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6961629" y="1006688"/>
        <a:ext cx="560530" cy="1910401"/>
      </dsp:txXfrm>
    </dsp:sp>
    <dsp:sp modelId="{052B6F60-9D47-4A5B-BBAB-59DBF93A77F5}">
      <dsp:nvSpPr>
        <dsp:cNvPr id="37" name="圆角矩形 36"/>
        <dsp:cNvSpPr/>
      </dsp:nvSpPr>
      <dsp:spPr bwMode="white">
        <a:xfrm>
          <a:off x="7023910" y="1065855"/>
          <a:ext cx="560530" cy="1910401"/>
        </a:xfrm>
        <a:prstGeom prst="roundRect">
          <a:avLst>
            <a:gd name="adj" fmla="val 10000"/>
          </a:avLst>
        </a:prstGeom>
      </dsp:spPr>
      <dsp:style>
        <a:lnRef idx="2">
          <a:schemeClr val="accent2"/>
        </a:lnRef>
        <a:fillRef idx="1">
          <a:schemeClr val="lt1"/>
        </a:fillRef>
        <a:effectRef idx="0">
          <a:schemeClr val="accent2"/>
        </a:effectRef>
        <a:fontRef idx="minor">
          <a:schemeClr val="dk1"/>
        </a:fontRef>
      </dsp:style>
      <dsp:txBody>
        <a:bodyPr vert="horz" wrap="square"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1800" dirty="0">
              <a:solidFill>
                <a:schemeClr val="dk1"/>
              </a:solidFill>
            </a:rPr>
            <a:t>其他职工薪酬</a:t>
          </a:r>
          <a:endParaRPr>
            <a:solidFill>
              <a:schemeClr val="dk1"/>
            </a:solidFill>
          </a:endParaRPr>
        </a:p>
      </dsp:txBody>
      <dsp:txXfrm>
        <a:off x="7023910" y="1065855"/>
        <a:ext cx="560530" cy="1910401"/>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29566" cy="4525963"/>
        <a:chOff x="0" y="0"/>
        <a:chExt cx="7729566" cy="4525963"/>
      </a:xfrm>
    </dsp:grpSpPr>
    <dsp:sp modelId="{64F4833B-B0C2-40DB-A300-336AC018ECB0}">
      <dsp:nvSpPr>
        <dsp:cNvPr id="3" name="圆角矩形 2"/>
        <dsp:cNvSpPr/>
      </dsp:nvSpPr>
      <dsp:spPr bwMode="white">
        <a:xfrm>
          <a:off x="0" y="817639"/>
          <a:ext cx="7729566" cy="1417955"/>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zh-CN" altLang="en-US" sz="2400" b="1" dirty="0" smtClean="0">
              <a:solidFill>
                <a:schemeClr val="tx2"/>
              </a:solidFill>
              <a:latin typeface="+mn-ea"/>
              <a:ea typeface="+mn-ea"/>
            </a:rPr>
            <a:t>会计人员对应付职工薪酬账目进行调整，在借贷双方同时调增或调减，致使</a:t>
          </a:r>
          <a:r>
            <a:rPr lang="zh-CN" altLang="en-US" sz="2400" b="1" dirty="0" smtClean="0">
              <a:solidFill>
                <a:schemeClr val="accent2"/>
              </a:solidFill>
              <a:latin typeface="+mn-ea"/>
              <a:ea typeface="+mn-ea"/>
            </a:rPr>
            <a:t>应付职工薪酬科目借（贷）方累计数发生变化</a:t>
          </a:r>
          <a:r>
            <a:rPr lang="zh-CN" altLang="en-US" sz="2400" b="1" dirty="0" smtClean="0">
              <a:solidFill>
                <a:schemeClr val="tx2"/>
              </a:solidFill>
              <a:latin typeface="+mn-ea"/>
              <a:ea typeface="+mn-ea"/>
            </a:rPr>
            <a:t>，填报时如果</a:t>
          </a:r>
          <a:r>
            <a:rPr lang="zh-CN" altLang="en-US" sz="2400" b="1" dirty="0" smtClean="0">
              <a:solidFill>
                <a:schemeClr val="accent2"/>
              </a:solidFill>
              <a:latin typeface="+mn-ea"/>
              <a:ea typeface="+mn-ea"/>
            </a:rPr>
            <a:t>直接摘自贷方累计数</a:t>
          </a:r>
          <a:r>
            <a:rPr lang="zh-CN" altLang="en-US" sz="2400" b="1" dirty="0" smtClean="0">
              <a:solidFill>
                <a:schemeClr val="tx2"/>
              </a:solidFill>
              <a:latin typeface="+mn-ea"/>
              <a:ea typeface="+mn-ea"/>
            </a:rPr>
            <a:t>就会出错。</a:t>
          </a:r>
          <a:endParaRPr lang="en-US" sz="2400" b="1" dirty="0">
            <a:solidFill>
              <a:schemeClr val="tx2"/>
            </a:solidFill>
            <a:latin typeface="+mn-ea"/>
            <a:ea typeface="+mn-ea"/>
          </a:endParaRPr>
        </a:p>
      </dsp:txBody>
      <dsp:txXfrm>
        <a:off x="0" y="817639"/>
        <a:ext cx="7729566" cy="1417955"/>
      </dsp:txXfrm>
    </dsp:sp>
    <dsp:sp modelId="{A8FB9E21-6F78-4F68-9B9D-3D041CD858DA}">
      <dsp:nvSpPr>
        <dsp:cNvPr id="4" name="圆角矩形 3"/>
        <dsp:cNvSpPr/>
      </dsp:nvSpPr>
      <dsp:spPr bwMode="white">
        <a:xfrm>
          <a:off x="0" y="2356582"/>
          <a:ext cx="7729566" cy="1417955"/>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smtClean="0">
              <a:solidFill>
                <a:schemeClr val="tx2"/>
              </a:solidFill>
              <a:latin typeface="+mn-ea"/>
              <a:ea typeface="+mn-ea"/>
            </a:rPr>
            <a:t>有个别企业按照应付职工薪酬的期末余额填报，</a:t>
          </a:r>
          <a:r>
            <a:rPr lang="zh-CN" altLang="en-US" sz="2400" b="1" dirty="0" smtClean="0">
              <a:solidFill>
                <a:schemeClr val="accent2"/>
              </a:solidFill>
              <a:latin typeface="+mn-ea"/>
              <a:ea typeface="+mn-ea"/>
            </a:rPr>
            <a:t>未按全年贷方累计发生额填报</a:t>
          </a:r>
          <a:r>
            <a:rPr lang="zh-CN" altLang="en-US" sz="2400" b="1" dirty="0" smtClean="0">
              <a:solidFill>
                <a:schemeClr val="tx2"/>
              </a:solidFill>
              <a:latin typeface="+mn-ea"/>
              <a:ea typeface="+mn-ea"/>
            </a:rPr>
            <a:t>。</a:t>
          </a:r>
          <a:endParaRPr lang="zh-CN" altLang="en-US" sz="2400" b="1" dirty="0">
            <a:solidFill>
              <a:schemeClr val="tx2"/>
            </a:solidFill>
            <a:latin typeface="+mn-ea"/>
            <a:ea typeface="+mn-ea"/>
          </a:endParaRPr>
        </a:p>
      </dsp:txBody>
      <dsp:txXfrm>
        <a:off x="0" y="2356582"/>
        <a:ext cx="7729566" cy="1417955"/>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586690" cy="4525963"/>
        <a:chOff x="0" y="0"/>
        <a:chExt cx="7586690" cy="4525963"/>
      </a:xfrm>
    </dsp:grpSpPr>
    <dsp:sp modelId="{A8FB9E21-6F78-4F68-9B9D-3D041CD858DA}">
      <dsp:nvSpPr>
        <dsp:cNvPr id="3" name="圆角矩形 2"/>
        <dsp:cNvSpPr/>
      </dsp:nvSpPr>
      <dsp:spPr bwMode="white">
        <a:xfrm>
          <a:off x="0" y="326427"/>
          <a:ext cx="7586690" cy="1900555"/>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vert="horz" wrap="square" lIns="91439" tIns="91439" rIns="91439" bIns="91439"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a:lnSpc>
              <a:spcPct val="100000"/>
            </a:lnSpc>
            <a:spcBef>
              <a:spcPct val="0"/>
            </a:spcBef>
            <a:spcAft>
              <a:spcPct val="35000"/>
            </a:spcAft>
          </a:pPr>
          <a:r>
            <a:rPr lang="zh-CN" altLang="en-US" sz="2400" b="1" dirty="0" smtClean="0">
              <a:solidFill>
                <a:schemeClr val="tx2"/>
              </a:solidFill>
              <a:latin typeface="+mn-ea"/>
              <a:ea typeface="+mn-ea"/>
            </a:rPr>
            <a:t>由于今年制度进行修改，应付职工薪酬</a:t>
          </a:r>
          <a:r>
            <a:rPr lang="zh-CN" altLang="en-US" sz="2400" b="1" dirty="0" smtClean="0">
              <a:solidFill>
                <a:srgbClr val="FF0000"/>
              </a:solidFill>
              <a:latin typeface="+mn-ea"/>
              <a:ea typeface="+mn-ea"/>
            </a:rPr>
            <a:t>的</a:t>
          </a:r>
          <a:r>
            <a:rPr lang="zh-CN" sz="2400" b="1" dirty="0" smtClean="0">
              <a:solidFill>
                <a:schemeClr val="dk2"/>
              </a:solidFill>
            </a:rPr>
            <a:t>社会保险和住房公积金应包括</a:t>
          </a:r>
          <a:r>
            <a:rPr lang="zh-CN" sz="2400" b="1" dirty="0" smtClean="0">
              <a:solidFill>
                <a:srgbClr val="FF0000"/>
              </a:solidFill>
            </a:rPr>
            <a:t>单位和个人</a:t>
          </a:r>
          <a:r>
            <a:rPr lang="zh-CN" sz="2400" b="1" dirty="0" smtClean="0">
              <a:solidFill>
                <a:schemeClr val="dk2"/>
              </a:solidFill>
            </a:rPr>
            <a:t>负担部分</a:t>
          </a:r>
          <a:r>
            <a:rPr lang="zh-CN" altLang="en-US" sz="2400" b="1" dirty="0" smtClean="0">
              <a:solidFill>
                <a:schemeClr val="dk2"/>
              </a:solidFill>
            </a:rPr>
            <a:t>，请大家在培训时一定要反复强调</a:t>
          </a:r>
          <a:r>
            <a:rPr lang="zh-CN" sz="2400" b="1" dirty="0" smtClean="0">
              <a:solidFill>
                <a:schemeClr val="dk2"/>
              </a:solidFill>
            </a:rPr>
            <a:t>。</a:t>
          </a:r>
          <a:endParaRPr lang="zh-CN" altLang="en-US" sz="2400" b="1" dirty="0">
            <a:solidFill>
              <a:schemeClr val="tx2"/>
            </a:solidFill>
            <a:latin typeface="+mn-ea"/>
            <a:ea typeface="+mn-ea"/>
          </a:endParaRPr>
        </a:p>
      </dsp:txBody>
      <dsp:txXfrm>
        <a:off x="0" y="326427"/>
        <a:ext cx="7586690" cy="1900555"/>
      </dsp:txXfrm>
    </dsp:sp>
    <dsp:sp modelId="{FF30EA3D-0DC4-4C5A-A2D2-180BE3FB0992}">
      <dsp:nvSpPr>
        <dsp:cNvPr id="4" name="圆角矩形 3"/>
        <dsp:cNvSpPr/>
      </dsp:nvSpPr>
      <dsp:spPr bwMode="white">
        <a:xfrm>
          <a:off x="0" y="2298982"/>
          <a:ext cx="7586690" cy="1900555"/>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95250" tIns="95250" rIns="95250" bIns="95250"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a:lnSpc>
              <a:spcPct val="100000"/>
            </a:lnSpc>
            <a:spcBef>
              <a:spcPct val="0"/>
            </a:spcBef>
            <a:spcAft>
              <a:spcPct val="35000"/>
            </a:spcAft>
          </a:pPr>
          <a:r>
            <a:rPr lang="zh-CN" altLang="en-US" b="1" dirty="0" smtClean="0">
              <a:solidFill>
                <a:schemeClr val="accent2"/>
              </a:solidFill>
              <a:latin typeface="+mn-ea"/>
              <a:ea typeface="+mn-ea"/>
            </a:rPr>
            <a:t>应付职工薪酬≠从业人员工资总额</a:t>
          </a:r>
          <a:r>
            <a:rPr lang="zh-CN" altLang="en-US" b="1" dirty="0" smtClean="0">
              <a:solidFill>
                <a:schemeClr val="tx2"/>
              </a:solidFill>
              <a:latin typeface="+mn-ea"/>
              <a:ea typeface="+mn-ea"/>
            </a:rPr>
            <a:t>（劳动工资表），从业人员工资总额不包括单位缴纳的社会保险基金、补充养老保险、补充医疗保险，以及工会经费和教育经费，和</a:t>
          </a:r>
          <a:r>
            <a:rPr lang="zh-CN" b="1" dirty="0" smtClean="0">
              <a:solidFill>
                <a:schemeClr val="tx2"/>
              </a:solidFill>
            </a:rPr>
            <a:t>因解除与职工的劳动关系给予的补偿</a:t>
          </a:r>
          <a:r>
            <a:rPr lang="zh-CN" altLang="en-US" b="1" dirty="0" smtClean="0">
              <a:solidFill>
                <a:schemeClr val="tx2"/>
              </a:solidFill>
            </a:rPr>
            <a:t>。</a:t>
          </a:r>
          <a:endParaRPr lang="zh-CN" altLang="en-US" b="1" dirty="0">
            <a:solidFill>
              <a:schemeClr val="tx2"/>
            </a:solidFill>
            <a:latin typeface="+mn-ea"/>
            <a:ea typeface="+mn-ea"/>
          </a:endParaRPr>
        </a:p>
      </dsp:txBody>
      <dsp:txXfrm>
        <a:off x="0" y="2298982"/>
        <a:ext cx="7586690" cy="1900555"/>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29566" cy="4525963"/>
        <a:chOff x="0" y="0"/>
        <a:chExt cx="7729566" cy="4525963"/>
      </a:xfrm>
    </dsp:grpSpPr>
    <dsp:sp modelId="{E6FED7D0-3256-414B-AECC-DF68EF90DB60}">
      <dsp:nvSpPr>
        <dsp:cNvPr id="3" name="圆角矩形 2"/>
        <dsp:cNvSpPr/>
      </dsp:nvSpPr>
      <dsp:spPr bwMode="white">
        <a:xfrm>
          <a:off x="0" y="751426"/>
          <a:ext cx="7729566" cy="1417955"/>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zh-CN" sz="2400" b="1" dirty="0" smtClean="0">
              <a:solidFill>
                <a:schemeClr val="tx2"/>
              </a:solidFill>
              <a:latin typeface="+mn-ea"/>
              <a:ea typeface="+mn-ea"/>
            </a:rPr>
            <a:t>①</a:t>
          </a:r>
          <a:r>
            <a:rPr lang="zh-CN" altLang="en-US" sz="2400" b="1" dirty="0" smtClean="0">
              <a:solidFill>
                <a:schemeClr val="accent6">
                  <a:lumMod val="75000"/>
                </a:schemeClr>
              </a:solidFill>
              <a:latin typeface="+mn-ea"/>
              <a:ea typeface="+mn-ea"/>
            </a:rPr>
            <a:t>含义不同</a:t>
          </a:r>
          <a:r>
            <a:rPr lang="zh-CN" altLang="en-US" sz="2400" b="1" dirty="0" smtClean="0">
              <a:solidFill>
                <a:schemeClr val="dk2"/>
              </a:solidFill>
              <a:latin typeface="+mn-ea"/>
              <a:ea typeface="+mn-ea"/>
            </a:rPr>
            <a:t>：财务“本年应交增值税”中含了期初未抵扣数，是跨年度连续累加数；而统计“本年应交增值税”是当期发生的应交数，</a:t>
          </a:r>
          <a:r>
            <a:rPr lang="zh-CN" altLang="en-US" sz="2400" b="1" dirty="0" smtClean="0">
              <a:solidFill>
                <a:srgbClr val="FF0000"/>
              </a:solidFill>
              <a:latin typeface="+mn-ea"/>
              <a:ea typeface="+mn-ea"/>
            </a:rPr>
            <a:t>不含期初未抵扣数。</a:t>
          </a:r>
          <a:endParaRPr lang="en-US" altLang="zh-CN" sz="2400" b="1" dirty="0" smtClean="0">
            <a:solidFill>
              <a:srgbClr val="FF0000"/>
            </a:solidFill>
            <a:latin typeface="+mn-ea"/>
            <a:ea typeface="+mn-ea"/>
          </a:endParaRPr>
        </a:p>
      </dsp:txBody>
      <dsp:txXfrm>
        <a:off x="0" y="751426"/>
        <a:ext cx="7729566" cy="1417955"/>
      </dsp:txXfrm>
    </dsp:sp>
    <dsp:sp modelId="{A8FB9E21-6F78-4F68-9B9D-3D041CD858DA}">
      <dsp:nvSpPr>
        <dsp:cNvPr id="4" name="圆角矩形 3"/>
        <dsp:cNvSpPr/>
      </dsp:nvSpPr>
      <dsp:spPr bwMode="white">
        <a:xfrm>
          <a:off x="0" y="2356582"/>
          <a:ext cx="7729566" cy="1417955"/>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1" dirty="0" smtClean="0">
              <a:solidFill>
                <a:schemeClr val="tx2"/>
              </a:solidFill>
              <a:latin typeface="+mn-ea"/>
              <a:ea typeface="+mn-ea"/>
            </a:rPr>
            <a:t>②</a:t>
          </a:r>
          <a:r>
            <a:rPr lang="zh-CN" altLang="en-US" sz="2400" b="1" dirty="0" smtClean="0">
              <a:solidFill>
                <a:schemeClr val="accent6">
                  <a:lumMod val="75000"/>
                </a:schemeClr>
              </a:solidFill>
              <a:latin typeface="+mn-ea"/>
              <a:ea typeface="+mn-ea"/>
            </a:rPr>
            <a:t>处理方法不同</a:t>
          </a:r>
          <a:r>
            <a:rPr lang="zh-CN" altLang="en-US" sz="2400" b="1" dirty="0" smtClean="0">
              <a:solidFill>
                <a:schemeClr val="dk2"/>
              </a:solidFill>
              <a:latin typeface="+mn-ea"/>
              <a:ea typeface="+mn-ea"/>
            </a:rPr>
            <a:t>：如果应交增值税小于</a:t>
          </a:r>
          <a:r>
            <a:rPr lang="en-US" altLang="zh-CN" sz="2400" b="1" dirty="0" smtClean="0">
              <a:solidFill>
                <a:schemeClr val="dk2"/>
              </a:solidFill>
              <a:latin typeface="+mn-ea"/>
              <a:ea typeface="+mn-ea"/>
            </a:rPr>
            <a:t>0</a:t>
          </a:r>
          <a:r>
            <a:rPr lang="zh-CN" altLang="en-US" sz="2400" b="1" dirty="0" smtClean="0">
              <a:solidFill>
                <a:schemeClr val="dk2"/>
              </a:solidFill>
              <a:latin typeface="+mn-ea"/>
              <a:ea typeface="+mn-ea"/>
            </a:rPr>
            <a:t>，在财务上一般按</a:t>
          </a:r>
          <a:r>
            <a:rPr lang="en-US" altLang="zh-CN" sz="2400" b="1" dirty="0" smtClean="0">
              <a:solidFill>
                <a:schemeClr val="dk2"/>
              </a:solidFill>
              <a:latin typeface="+mn-ea"/>
              <a:ea typeface="+mn-ea"/>
            </a:rPr>
            <a:t>0</a:t>
          </a:r>
          <a:r>
            <a:rPr lang="zh-CN" altLang="en-US" sz="2400" b="1" dirty="0" smtClean="0">
              <a:solidFill>
                <a:schemeClr val="dk2"/>
              </a:solidFill>
              <a:latin typeface="+mn-ea"/>
              <a:ea typeface="+mn-ea"/>
            </a:rPr>
            <a:t>处理；而统计上要求按实际数据计算上报，</a:t>
          </a:r>
          <a:r>
            <a:rPr lang="zh-CN" altLang="en-US" sz="2400" b="1" dirty="0" smtClean="0">
              <a:solidFill>
                <a:srgbClr val="FF0000"/>
              </a:solidFill>
              <a:latin typeface="+mn-ea"/>
              <a:ea typeface="+mn-ea"/>
            </a:rPr>
            <a:t>负数不能以</a:t>
          </a:r>
          <a:r>
            <a:rPr lang="en-US" altLang="zh-CN" sz="2400" b="1" dirty="0" smtClean="0">
              <a:solidFill>
                <a:srgbClr val="FF0000"/>
              </a:solidFill>
              <a:latin typeface="+mn-ea"/>
              <a:ea typeface="+mn-ea"/>
            </a:rPr>
            <a:t>0</a:t>
          </a:r>
          <a:r>
            <a:rPr lang="zh-CN" altLang="en-US" sz="2400" b="1" dirty="0" smtClean="0">
              <a:solidFill>
                <a:srgbClr val="FF0000"/>
              </a:solidFill>
              <a:latin typeface="+mn-ea"/>
              <a:ea typeface="+mn-ea"/>
            </a:rPr>
            <a:t>代替，即可以填报负数。</a:t>
          </a:r>
          <a:endParaRPr lang="zh-CN" altLang="en-US" sz="2400" b="1" dirty="0">
            <a:solidFill>
              <a:srgbClr val="FF0000"/>
            </a:solidFill>
            <a:latin typeface="+mn-ea"/>
            <a:ea typeface="+mn-ea"/>
          </a:endParaRPr>
        </a:p>
      </dsp:txBody>
      <dsp:txXfrm>
        <a:off x="0" y="2356582"/>
        <a:ext cx="7729566" cy="1417955"/>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858180" cy="4929188"/>
        <a:chOff x="0" y="0"/>
        <a:chExt cx="7858180" cy="4929188"/>
      </a:xfrm>
    </dsp:grpSpPr>
    <dsp:sp modelId="{64F4833B-B0C2-40DB-A300-336AC018ECB0}">
      <dsp:nvSpPr>
        <dsp:cNvPr id="3" name="圆角矩形 2"/>
        <dsp:cNvSpPr/>
      </dsp:nvSpPr>
      <dsp:spPr bwMode="white">
        <a:xfrm>
          <a:off x="0" y="0"/>
          <a:ext cx="7858180" cy="603601"/>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zh-CN" altLang="en-US" sz="1800" b="1" dirty="0" smtClean="0">
              <a:solidFill>
                <a:schemeClr val="tx2"/>
              </a:solidFill>
              <a:latin typeface="+mn-ea"/>
              <a:ea typeface="+mn-ea"/>
            </a:rPr>
            <a:t>①企业</a:t>
          </a:r>
          <a:r>
            <a:rPr lang="zh-CN" altLang="en-US" sz="1800" b="1" dirty="0" smtClean="0">
              <a:solidFill>
                <a:schemeClr val="accent2"/>
              </a:solidFill>
              <a:latin typeface="+mn-ea"/>
              <a:ea typeface="+mn-ea"/>
            </a:rPr>
            <a:t>按实际缴纳的增值税</a:t>
          </a:r>
          <a:r>
            <a:rPr lang="zh-CN" altLang="en-US" sz="1800" b="1" dirty="0" smtClean="0">
              <a:solidFill>
                <a:schemeClr val="accent2"/>
              </a:solidFill>
              <a:latin typeface="宋体" panose="02010600030101010101" pitchFamily="2" charset="-122"/>
              <a:ea typeface="宋体" panose="02010600030101010101" pitchFamily="2" charset="-122"/>
            </a:rPr>
            <a:t>╳</a:t>
          </a:r>
          <a:r>
            <a:rPr lang="zh-CN" altLang="en-US" sz="1800" b="1" dirty="0" smtClean="0">
              <a:solidFill>
                <a:schemeClr val="tx2"/>
              </a:solidFill>
              <a:latin typeface="+mn-ea"/>
              <a:ea typeface="+mn-ea"/>
            </a:rPr>
            <a:t>填报，包括了上期留抵税额</a:t>
          </a:r>
          <a:endParaRPr lang="en-US" sz="1800" b="1" dirty="0">
            <a:solidFill>
              <a:schemeClr val="tx2"/>
            </a:solidFill>
            <a:latin typeface="+mn-ea"/>
            <a:ea typeface="+mn-ea"/>
          </a:endParaRPr>
        </a:p>
      </dsp:txBody>
      <dsp:txXfrm>
        <a:off x="0" y="0"/>
        <a:ext cx="7858180" cy="603601"/>
      </dsp:txXfrm>
    </dsp:sp>
    <dsp:sp modelId="{A8FB9E21-6F78-4F68-9B9D-3D041CD858DA}">
      <dsp:nvSpPr>
        <dsp:cNvPr id="4" name="圆角矩形 3"/>
        <dsp:cNvSpPr/>
      </dsp:nvSpPr>
      <dsp:spPr bwMode="white">
        <a:xfrm>
          <a:off x="0" y="610274"/>
          <a:ext cx="7858180" cy="603601"/>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zh-CN" altLang="en-US" sz="1800" b="1" dirty="0" smtClean="0">
              <a:solidFill>
                <a:schemeClr val="tx2"/>
              </a:solidFill>
              <a:latin typeface="+mn-ea"/>
              <a:ea typeface="+mn-ea"/>
            </a:rPr>
            <a:t>②按照财务账中的“未交增值税”科目的期末贷方（或借方）余额填报的，是</a:t>
          </a:r>
          <a:r>
            <a:rPr lang="zh-CN" altLang="en-US" sz="1800" b="1" dirty="0" smtClean="0">
              <a:solidFill>
                <a:schemeClr val="accent2"/>
              </a:solidFill>
              <a:latin typeface="+mn-ea"/>
              <a:ea typeface="+mn-ea"/>
            </a:rPr>
            <a:t>当月数</a:t>
          </a:r>
          <a:r>
            <a:rPr lang="zh-CN" altLang="en-US" sz="1800" b="1" dirty="0" smtClean="0">
              <a:solidFill>
                <a:schemeClr val="accent2"/>
              </a:solidFill>
              <a:latin typeface="宋体" panose="02010600030101010101" pitchFamily="2" charset="-122"/>
              <a:ea typeface="宋体" panose="02010600030101010101" pitchFamily="2" charset="-122"/>
            </a:rPr>
            <a:t>╳</a:t>
          </a:r>
          <a:r>
            <a:rPr lang="zh-CN" altLang="en-US" sz="1800" b="1" dirty="0" smtClean="0">
              <a:solidFill>
                <a:schemeClr val="tx2"/>
              </a:solidFill>
              <a:latin typeface="+mn-ea"/>
              <a:ea typeface="+mn-ea"/>
            </a:rPr>
            <a:t>，不是全年数</a:t>
          </a:r>
          <a:endParaRPr lang="zh-CN" altLang="en-US" sz="1800" b="1" dirty="0">
            <a:solidFill>
              <a:schemeClr val="tx2"/>
            </a:solidFill>
            <a:latin typeface="+mn-ea"/>
            <a:ea typeface="+mn-ea"/>
          </a:endParaRPr>
        </a:p>
      </dsp:txBody>
      <dsp:txXfrm>
        <a:off x="0" y="610274"/>
        <a:ext cx="7858180" cy="603601"/>
      </dsp:txXfrm>
    </dsp:sp>
    <dsp:sp modelId="{F1225EF7-BA90-4AC2-B337-A4E4E2A806C8}">
      <dsp:nvSpPr>
        <dsp:cNvPr id="5" name="圆角矩形 4"/>
        <dsp:cNvSpPr/>
      </dsp:nvSpPr>
      <dsp:spPr bwMode="white">
        <a:xfrm>
          <a:off x="0" y="1253663"/>
          <a:ext cx="7858180" cy="603601"/>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zh-CN" altLang="en-US" sz="1800" b="1" dirty="0" smtClean="0">
              <a:solidFill>
                <a:schemeClr val="tx2"/>
              </a:solidFill>
              <a:latin typeface="+mn-ea"/>
              <a:ea typeface="+mn-ea"/>
            </a:rPr>
            <a:t>③按照应交增值税科目</a:t>
          </a:r>
          <a:r>
            <a:rPr lang="zh-CN" altLang="en-US" sz="1800" b="1" dirty="0" smtClean="0">
              <a:solidFill>
                <a:schemeClr val="accent2"/>
              </a:solidFill>
              <a:latin typeface="+mn-ea"/>
              <a:ea typeface="+mn-ea"/>
            </a:rPr>
            <a:t>贷方数</a:t>
          </a:r>
          <a:r>
            <a:rPr lang="zh-CN" altLang="en-US" sz="1800" b="1" dirty="0" smtClean="0">
              <a:solidFill>
                <a:schemeClr val="accent2"/>
              </a:solidFill>
              <a:latin typeface="宋体" panose="02010600030101010101" pitchFamily="2" charset="-122"/>
              <a:ea typeface="宋体" panose="02010600030101010101" pitchFamily="2" charset="-122"/>
            </a:rPr>
            <a:t>╳</a:t>
          </a:r>
          <a:r>
            <a:rPr lang="zh-CN" altLang="en-US" sz="1800" b="1" dirty="0" smtClean="0">
              <a:solidFill>
                <a:schemeClr val="tx2"/>
              </a:solidFill>
              <a:latin typeface="+mn-ea"/>
              <a:ea typeface="+mn-ea"/>
            </a:rPr>
            <a:t>填报的</a:t>
          </a:r>
          <a:endParaRPr lang="en-US" altLang="en-US" sz="1800" b="1" dirty="0" smtClean="0">
            <a:solidFill>
              <a:schemeClr val="tx2"/>
            </a:solidFill>
            <a:latin typeface="+mn-ea"/>
            <a:ea typeface="+mn-ea"/>
          </a:endParaRPr>
        </a:p>
      </dsp:txBody>
      <dsp:txXfrm>
        <a:off x="0" y="1253663"/>
        <a:ext cx="7858180" cy="603601"/>
      </dsp:txXfrm>
    </dsp:sp>
    <dsp:sp modelId="{18BCB7E0-5D4E-4788-A501-A5E9DA711837}">
      <dsp:nvSpPr>
        <dsp:cNvPr id="6" name="圆角矩形 5"/>
        <dsp:cNvSpPr/>
      </dsp:nvSpPr>
      <dsp:spPr bwMode="white">
        <a:xfrm>
          <a:off x="0" y="1857304"/>
          <a:ext cx="7858180" cy="603601"/>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zh-CN" altLang="en-US" sz="1800" b="1" dirty="0" smtClean="0">
              <a:solidFill>
                <a:schemeClr val="tx2"/>
              </a:solidFill>
              <a:latin typeface="+mn-ea"/>
              <a:ea typeface="+mn-ea"/>
            </a:rPr>
            <a:t>④根据</a:t>
          </a:r>
          <a:r>
            <a:rPr lang="zh-CN" altLang="en-US" sz="1800" b="1" dirty="0" smtClean="0">
              <a:solidFill>
                <a:schemeClr val="accent2"/>
              </a:solidFill>
              <a:latin typeface="+mn-ea"/>
              <a:ea typeface="+mn-ea"/>
            </a:rPr>
            <a:t>财务账中应交税费科目</a:t>
          </a:r>
          <a:r>
            <a:rPr lang="zh-CN" altLang="en-US" sz="1800" b="1" dirty="0" smtClean="0">
              <a:solidFill>
                <a:schemeClr val="accent2"/>
              </a:solidFill>
              <a:latin typeface="宋体" panose="02010600030101010101" pitchFamily="2" charset="-122"/>
              <a:ea typeface="宋体" panose="02010600030101010101" pitchFamily="2" charset="-122"/>
            </a:rPr>
            <a:t>╳</a:t>
          </a:r>
          <a:r>
            <a:rPr lang="zh-CN" altLang="en-US" sz="1800" b="1" dirty="0" smtClean="0">
              <a:solidFill>
                <a:schemeClr val="tx2"/>
              </a:solidFill>
              <a:latin typeface="+mn-ea"/>
              <a:ea typeface="+mn-ea"/>
            </a:rPr>
            <a:t>填报的，多计算了城建税、房产税和土地使用税等</a:t>
          </a:r>
          <a:endParaRPr lang="en-US" altLang="zh-CN" sz="1800" b="1" dirty="0" smtClean="0">
            <a:solidFill>
              <a:schemeClr val="tx2"/>
            </a:solidFill>
            <a:latin typeface="+mn-ea"/>
            <a:ea typeface="+mn-ea"/>
          </a:endParaRPr>
        </a:p>
      </dsp:txBody>
      <dsp:txXfrm>
        <a:off x="0" y="1857304"/>
        <a:ext cx="7858180" cy="603601"/>
      </dsp:txXfrm>
    </dsp:sp>
    <dsp:sp modelId="{EDF3F296-ED91-4046-8912-85B29C4B0F4D}">
      <dsp:nvSpPr>
        <dsp:cNvPr id="7" name="圆角矩形 6"/>
        <dsp:cNvSpPr/>
      </dsp:nvSpPr>
      <dsp:spPr bwMode="white">
        <a:xfrm>
          <a:off x="0" y="2471764"/>
          <a:ext cx="7858180" cy="603601"/>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zh-CN" altLang="en-US" sz="1800" b="1" dirty="0" smtClean="0">
              <a:solidFill>
                <a:schemeClr val="tx2"/>
              </a:solidFill>
              <a:latin typeface="+mn-ea"/>
              <a:ea typeface="+mn-ea"/>
            </a:rPr>
            <a:t>⑤有的企业用</a:t>
          </a:r>
          <a:r>
            <a:rPr lang="zh-CN" altLang="en-US" sz="1800" b="1" dirty="0" smtClean="0">
              <a:solidFill>
                <a:schemeClr val="accent2"/>
              </a:solidFill>
              <a:latin typeface="+mn-ea"/>
              <a:ea typeface="+mn-ea"/>
            </a:rPr>
            <a:t>增值税纳税申报表中的应纳税合计数</a:t>
          </a:r>
          <a:r>
            <a:rPr lang="zh-CN" altLang="en-US" sz="1800" b="1" dirty="0" smtClean="0">
              <a:solidFill>
                <a:schemeClr val="accent2"/>
              </a:solidFill>
              <a:latin typeface="宋体" panose="02010600030101010101" pitchFamily="2" charset="-122"/>
              <a:ea typeface="宋体" panose="02010600030101010101" pitchFamily="2" charset="-122"/>
            </a:rPr>
            <a:t>╳</a:t>
          </a:r>
          <a:r>
            <a:rPr lang="zh-CN" altLang="en-US" sz="1800" b="1" dirty="0" smtClean="0">
              <a:solidFill>
                <a:schemeClr val="tx2"/>
              </a:solidFill>
              <a:latin typeface="+mn-ea"/>
              <a:ea typeface="+mn-ea"/>
            </a:rPr>
            <a:t>填报</a:t>
          </a:r>
          <a:endParaRPr lang="en-US" altLang="zh-CN" sz="1800" b="1" dirty="0" smtClean="0">
            <a:solidFill>
              <a:schemeClr val="tx2"/>
            </a:solidFill>
            <a:latin typeface="+mn-ea"/>
            <a:ea typeface="+mn-ea"/>
          </a:endParaRPr>
        </a:p>
      </dsp:txBody>
      <dsp:txXfrm>
        <a:off x="0" y="2471764"/>
        <a:ext cx="7858180" cy="603601"/>
      </dsp:txXfrm>
    </dsp:sp>
    <dsp:sp modelId="{18BAB8CF-45F8-408B-8D68-8B19A6B02E5E}">
      <dsp:nvSpPr>
        <dsp:cNvPr id="8" name="圆角矩形 7"/>
        <dsp:cNvSpPr/>
      </dsp:nvSpPr>
      <dsp:spPr bwMode="white">
        <a:xfrm>
          <a:off x="0" y="3089705"/>
          <a:ext cx="7858180" cy="603601"/>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zh-CN" altLang="en-US" sz="1800" b="1" dirty="0" smtClean="0">
              <a:solidFill>
                <a:schemeClr val="tx2"/>
              </a:solidFill>
              <a:latin typeface="+mn-ea"/>
              <a:ea typeface="+mn-ea"/>
            </a:rPr>
            <a:t>⑥有的企业</a:t>
          </a:r>
          <a:r>
            <a:rPr lang="zh-CN" altLang="en-US" sz="1800" b="1" dirty="0" smtClean="0">
              <a:solidFill>
                <a:schemeClr val="accent2"/>
              </a:solidFill>
              <a:latin typeface="+mn-ea"/>
              <a:ea typeface="+mn-ea"/>
            </a:rPr>
            <a:t>多统计了补交的上年税款</a:t>
          </a:r>
          <a:r>
            <a:rPr lang="zh-CN" altLang="en-US" sz="1800" b="1" dirty="0" smtClean="0">
              <a:solidFill>
                <a:schemeClr val="accent2"/>
              </a:solidFill>
              <a:latin typeface="宋体" panose="02010600030101010101" pitchFamily="2" charset="-122"/>
              <a:ea typeface="宋体" panose="02010600030101010101" pitchFamily="2" charset="-122"/>
            </a:rPr>
            <a:t>╳</a:t>
          </a:r>
          <a:endParaRPr lang="en-US" altLang="zh-CN" sz="1800" b="1" dirty="0" smtClean="0">
            <a:solidFill>
              <a:schemeClr val="accent2"/>
            </a:solidFill>
            <a:latin typeface="+mn-ea"/>
            <a:ea typeface="+mn-ea"/>
          </a:endParaRPr>
        </a:p>
      </dsp:txBody>
      <dsp:txXfrm>
        <a:off x="0" y="3089705"/>
        <a:ext cx="7858180" cy="603601"/>
      </dsp:txXfrm>
    </dsp:sp>
    <dsp:sp modelId="{CDA45BC7-A2C7-469C-ABCD-A82E0CC7692F}">
      <dsp:nvSpPr>
        <dsp:cNvPr id="9" name="圆角矩形 8"/>
        <dsp:cNvSpPr/>
      </dsp:nvSpPr>
      <dsp:spPr bwMode="white">
        <a:xfrm>
          <a:off x="0" y="3707646"/>
          <a:ext cx="7858180" cy="603601"/>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zh-CN" altLang="en-US" sz="1800" b="1" dirty="0" smtClean="0">
              <a:solidFill>
                <a:schemeClr val="tx2"/>
              </a:solidFill>
              <a:latin typeface="+mn-ea"/>
              <a:ea typeface="+mn-ea"/>
            </a:rPr>
            <a:t>⑦有的是进项税额较大，一直没有抵扣完，</a:t>
          </a:r>
          <a:r>
            <a:rPr lang="zh-CN" altLang="en-US" sz="1800" b="1" dirty="0" smtClean="0">
              <a:solidFill>
                <a:schemeClr val="accent2"/>
              </a:solidFill>
              <a:latin typeface="+mn-ea"/>
              <a:ea typeface="+mn-ea"/>
            </a:rPr>
            <a:t>报告期没有交过税，于是增值税按零填报</a:t>
          </a:r>
          <a:r>
            <a:rPr lang="zh-CN" altLang="en-US" sz="1800" b="1" dirty="0" smtClean="0">
              <a:solidFill>
                <a:schemeClr val="accent2"/>
              </a:solidFill>
              <a:latin typeface="宋体" panose="02010600030101010101" pitchFamily="2" charset="-122"/>
              <a:ea typeface="宋体" panose="02010600030101010101" pitchFamily="2" charset="-122"/>
            </a:rPr>
            <a:t>╳</a:t>
          </a:r>
          <a:endParaRPr lang="zh-CN" altLang="en-US" sz="1800" b="1" dirty="0" smtClean="0">
            <a:solidFill>
              <a:schemeClr val="accent2"/>
            </a:solidFill>
            <a:latin typeface="+mn-ea"/>
            <a:ea typeface="+mn-ea"/>
          </a:endParaRPr>
        </a:p>
      </dsp:txBody>
      <dsp:txXfrm>
        <a:off x="0" y="3707646"/>
        <a:ext cx="7858180" cy="603601"/>
      </dsp:txXfrm>
    </dsp:sp>
    <dsp:sp modelId="{9F2992C5-0DD6-4E12-8E4A-A6A68BCA3C1D}">
      <dsp:nvSpPr>
        <dsp:cNvPr id="10" name="圆角矩形 9"/>
        <dsp:cNvSpPr/>
      </dsp:nvSpPr>
      <dsp:spPr bwMode="white">
        <a:xfrm>
          <a:off x="0" y="4325587"/>
          <a:ext cx="7858180" cy="603601"/>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kumimoji="0" lang="zh-CN" altLang="en-US" sz="1800" b="1" dirty="0" smtClean="0">
              <a:solidFill>
                <a:schemeClr val="tx2"/>
              </a:solidFill>
              <a:latin typeface="+mn-ea"/>
              <a:ea typeface="+mn-ea"/>
            </a:rPr>
            <a:t>⑧未按法人口径填报，漏报</a:t>
          </a:r>
          <a:r>
            <a:rPr kumimoji="0" lang="zh-CN" altLang="en-US" sz="1800" b="1" dirty="0" smtClean="0">
              <a:solidFill>
                <a:schemeClr val="accent2"/>
              </a:solidFill>
              <a:latin typeface="+mn-ea"/>
              <a:ea typeface="+mn-ea"/>
            </a:rPr>
            <a:t>独立纳税的分公司数据</a:t>
          </a:r>
          <a:r>
            <a:rPr lang="zh-CN" altLang="en-US" sz="1800" b="1" dirty="0" smtClean="0">
              <a:solidFill>
                <a:schemeClr val="accent2"/>
              </a:solidFill>
              <a:latin typeface="宋体" panose="02010600030101010101" pitchFamily="2" charset="-122"/>
              <a:ea typeface="宋体" panose="02010600030101010101" pitchFamily="2" charset="-122"/>
            </a:rPr>
            <a:t>╳</a:t>
          </a:r>
          <a:endParaRPr lang="zh-CN" altLang="en-US" sz="1800" b="1" dirty="0">
            <a:solidFill>
              <a:schemeClr val="tx2"/>
            </a:solidFill>
            <a:latin typeface="+mn-ea"/>
            <a:ea typeface="+mn-ea"/>
          </a:endParaRPr>
        </a:p>
      </dsp:txBody>
      <dsp:txXfrm>
        <a:off x="0" y="4325587"/>
        <a:ext cx="7858180" cy="603601"/>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15279" cy="5429250"/>
        <a:chOff x="0" y="0"/>
        <a:chExt cx="7715279" cy="5429250"/>
      </a:xfrm>
    </dsp:grpSpPr>
    <dsp:sp modelId="{64F4833B-B0C2-40DB-A300-336AC018ECB0}">
      <dsp:nvSpPr>
        <dsp:cNvPr id="3" name="圆角矩形 2"/>
        <dsp:cNvSpPr/>
      </dsp:nvSpPr>
      <dsp:spPr bwMode="white">
        <a:xfrm>
          <a:off x="0" y="1263343"/>
          <a:ext cx="7715279" cy="3132074"/>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91439" tIns="91439" rIns="91439" bIns="91439" anchor="ctr"/>
        <a:lstStyle>
          <a:lvl1pPr algn="l">
            <a:defRPr sz="6300"/>
          </a:lvl1pPr>
          <a:lvl2pPr marL="285750" indent="-285750" algn="l">
            <a:defRPr sz="4900"/>
          </a:lvl2pPr>
          <a:lvl3pPr marL="571500" indent="-285750" algn="l">
            <a:defRPr sz="4900"/>
          </a:lvl3pPr>
          <a:lvl4pPr marL="857250" indent="-285750" algn="l">
            <a:defRPr sz="4900"/>
          </a:lvl4pPr>
          <a:lvl5pPr marL="1143000" indent="-285750" algn="l">
            <a:defRPr sz="4900"/>
          </a:lvl5pPr>
          <a:lvl6pPr marL="1428750" indent="-285750" algn="l">
            <a:defRPr sz="4900"/>
          </a:lvl6pPr>
          <a:lvl7pPr marL="1714500" indent="-285750" algn="l">
            <a:defRPr sz="4900"/>
          </a:lvl7pPr>
          <a:lvl8pPr marL="2000250" indent="-285750" algn="l">
            <a:defRPr sz="4900"/>
          </a:lvl8pPr>
          <a:lvl9pPr marL="2286000" indent="-285750" algn="l">
            <a:defRPr sz="4900"/>
          </a:lvl9pPr>
        </a:lstStyle>
        <a:p>
          <a:pPr lvl="0" rtl="0">
            <a:lnSpc>
              <a:spcPct val="150000"/>
            </a:lnSpc>
            <a:spcBef>
              <a:spcPct val="0"/>
            </a:spcBef>
            <a:spcAft>
              <a:spcPct val="35000"/>
            </a:spcAft>
          </a:pPr>
          <a:r>
            <a:rPr lang="en-US" altLang="zh-CN" sz="2400" b="1" dirty="0" smtClean="0">
              <a:solidFill>
                <a:schemeClr val="dk2"/>
              </a:solidFill>
            </a:rPr>
            <a:t>         </a:t>
          </a:r>
          <a:r>
            <a:rPr lang="zh-CN" sz="2400" b="1" dirty="0" smtClean="0">
              <a:solidFill>
                <a:schemeClr val="dk2"/>
              </a:solidFill>
            </a:rPr>
            <a:t>指建筑业企业报告期内在国外及港、澳、台等区域所有经营活动的货币表现。本指标是有境外施工或劳务输出业务的总承包和专业承包建筑业企业填报，填报时注意是外币的，要按照报告期末的人民币汇率折算填报。</a:t>
          </a:r>
          <a:endParaRPr lang="en-US" sz="2400" b="1" dirty="0">
            <a:solidFill>
              <a:schemeClr val="tx2"/>
            </a:solidFill>
            <a:latin typeface="+mn-ea"/>
            <a:ea typeface="+mn-ea"/>
          </a:endParaRPr>
        </a:p>
      </dsp:txBody>
      <dsp:txXfrm>
        <a:off x="0" y="1263343"/>
        <a:ext cx="7715279" cy="3132074"/>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15279" cy="2857500"/>
        <a:chOff x="0" y="0"/>
        <a:chExt cx="7715279" cy="2857500"/>
      </a:xfrm>
    </dsp:grpSpPr>
    <dsp:sp modelId="{64F4833B-B0C2-40DB-A300-336AC018ECB0}">
      <dsp:nvSpPr>
        <dsp:cNvPr id="3" name="圆角矩形 2"/>
        <dsp:cNvSpPr/>
      </dsp:nvSpPr>
      <dsp:spPr bwMode="white">
        <a:xfrm>
          <a:off x="0" y="30186"/>
          <a:ext cx="7715279" cy="1521877"/>
        </a:xfrm>
        <a:prstGeom prst="roundRect">
          <a:avLst/>
        </a:prstGeom>
      </dsp:spPr>
      <dsp:style>
        <a:lnRef idx="2">
          <a:schemeClr val="dk2">
            <a:shade val="80000"/>
          </a:schemeClr>
        </a:lnRef>
        <a:fillRef idx="1">
          <a:schemeClr val="lt1"/>
        </a:fillRef>
        <a:effectRef idx="0">
          <a:scrgbClr r="0" g="0" b="0"/>
        </a:effectRef>
        <a:fontRef idx="minor">
          <a:schemeClr val="lt1"/>
        </a:fontRef>
      </dsp:style>
      <dsp:txBody>
        <a:bodyPr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50000"/>
            </a:lnSpc>
            <a:spcBef>
              <a:spcPct val="0"/>
            </a:spcBef>
            <a:spcAft>
              <a:spcPts val="0"/>
            </a:spcAft>
          </a:pPr>
          <a:r>
            <a:rPr lang="en-US" altLang="zh-CN" sz="2400" b="1" dirty="0" smtClean="0">
              <a:solidFill>
                <a:schemeClr val="dk2"/>
              </a:solidFill>
              <a:latin typeface="+mn-ea"/>
              <a:ea typeface="+mn-ea"/>
            </a:rPr>
            <a:t>    </a:t>
          </a:r>
          <a:r>
            <a:rPr lang="zh-CN" altLang="en-US" sz="2400" b="1" dirty="0" smtClean="0">
              <a:solidFill>
                <a:schemeClr val="dk2"/>
              </a:solidFill>
              <a:latin typeface="+mn-ea"/>
              <a:ea typeface="+mn-ea"/>
            </a:rPr>
            <a:t>制度后面的指标解释给出了</a:t>
          </a:r>
          <a:r>
            <a:rPr lang="zh-CN" altLang="en-US" sz="2400" b="1" dirty="0" smtClean="0">
              <a:solidFill>
                <a:schemeClr val="dk2"/>
              </a:solidFill>
            </a:rPr>
            <a:t>一带一路沿线国家</a:t>
          </a:r>
          <a:r>
            <a:rPr lang="zh-CN" altLang="en-US" sz="2400" b="1" dirty="0" smtClean="0">
              <a:solidFill>
                <a:schemeClr val="dk2"/>
              </a:solidFill>
              <a:latin typeface="+mn-ea"/>
              <a:ea typeface="+mn-ea"/>
            </a:rPr>
            <a:t>范围，请将在范围内的国家取得的营业收入填入到该指标。</a:t>
          </a:r>
          <a:endParaRPr lang="en-US" sz="2400" b="1" dirty="0">
            <a:solidFill>
              <a:schemeClr val="tx2"/>
            </a:solidFill>
            <a:latin typeface="+mn-ea"/>
            <a:ea typeface="+mn-ea"/>
          </a:endParaRPr>
        </a:p>
      </dsp:txBody>
      <dsp:txXfrm>
        <a:off x="0" y="30186"/>
        <a:ext cx="7715279" cy="152187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38">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4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4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4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600"/>
            </a:lvl1pPr>
          </a:lstStyle>
          <a:p>
            <a:endParaRPr lang="zh-CN" altLang="en-US"/>
          </a:p>
        </p:txBody>
      </p:sp>
      <p:sp>
        <p:nvSpPr>
          <p:cNvPr id="3" name="日期占位符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6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600"/>
            </a:lvl1pPr>
          </a:lstStyle>
          <a:p>
            <a:endParaRPr lang="zh-CN" altLang="en-US"/>
          </a:p>
        </p:txBody>
      </p:sp>
      <p:sp>
        <p:nvSpPr>
          <p:cNvPr id="5" name="灯片编号占位符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6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77409E91-043D-4B32-9D50-DA20A6E856B2}"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6513910"/>
            <a:ext cx="3962400" cy="344091"/>
          </a:xfrm>
          <a:prstGeom prst="rect">
            <a:avLst/>
          </a:prstGeom>
        </p:spPr>
        <p:txBody>
          <a:bodyPr vert="horz" lIns="91440" tIns="45720" rIns="91440" bIns="45720" rtlCol="0" anchor="b"/>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5"/>
          </p:nvPr>
        </p:nvSpPr>
        <p:spPr>
          <a:xfrm>
            <a:off x="5179484" y="6513910"/>
            <a:ext cx="3962400" cy="344091"/>
          </a:xfrm>
          <a:prstGeom prst="rect">
            <a:avLst/>
          </a:prstGeom>
        </p:spPr>
        <p:txBody>
          <a:bodyPr vert="horz" lIns="91440" tIns="45720" rIns="91440" bIns="45720" rtlCol="0" anchor="b"/>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BBB3D8C6-271A-4959-AE63-9C7CE5AEE56E}"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r>
              <a:rPr lang="zh-CN" altLang="en-US"/>
              <a:t>2023年投资领域专项执法检查典型案例（案例二）</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algn="just"/>
            <a:r>
              <a:rPr lang="en-US" altLang="zh-CN" b="1" dirty="0">
                <a:solidFill>
                  <a:srgbClr val="FF0000"/>
                </a:solidFill>
                <a:sym typeface="+mn-ea"/>
              </a:rPr>
              <a:t>EPC</a:t>
            </a:r>
            <a:r>
              <a:rPr lang="zh-CN" altLang="en-US" b="1" dirty="0">
                <a:solidFill>
                  <a:srgbClr val="FF0000"/>
                </a:solidFill>
                <a:sym typeface="+mn-ea"/>
              </a:rPr>
              <a:t>合同：</a:t>
            </a:r>
            <a:endParaRPr lang="en-US" altLang="zh-CN" b="1" dirty="0">
              <a:solidFill>
                <a:srgbClr val="FF0000"/>
              </a:solidFill>
            </a:endParaRPr>
          </a:p>
          <a:p>
            <a:pPr algn="just">
              <a:lnSpc>
                <a:spcPct val="50000"/>
              </a:lnSpc>
            </a:pPr>
            <a:endParaRPr lang="zh-CN" altLang="en-US" dirty="0">
              <a:solidFill>
                <a:schemeClr val="tx2"/>
              </a:solidFill>
            </a:endParaRPr>
          </a:p>
          <a:p>
            <a:pPr algn="just"/>
            <a:r>
              <a:rPr lang="zh-CN" altLang="en-US" dirty="0">
                <a:sym typeface="+mn-ea"/>
              </a:rPr>
              <a:t>       即设计、设备采购、施工一体化的工程合同，此类合同中如明确各部分的合同额或明确各部分所占比例，应只填报施工部分合同额，如只有总合同额，没有细项，无法分劈，则</a:t>
            </a:r>
            <a:r>
              <a:rPr lang="zh-CN" altLang="en-US" dirty="0" smtClean="0">
                <a:sym typeface="+mn-ea"/>
              </a:rPr>
              <a:t>填报总合</a:t>
            </a:r>
            <a:r>
              <a:rPr lang="zh-CN" altLang="en-US" dirty="0">
                <a:sym typeface="+mn-ea"/>
              </a:rPr>
              <a:t>同额。</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幻灯片图像占位符 1"/>
          <p:cNvSpPr/>
          <p:nvPr>
            <p:ph type="sldImg"/>
          </p:nvPr>
        </p:nvSpPr>
        <p:spPr>
          <a:ln>
            <a:solidFill>
              <a:srgbClr val="000000"/>
            </a:solidFill>
          </a:ln>
        </p:spPr>
      </p:sp>
      <p:sp>
        <p:nvSpPr>
          <p:cNvPr id="471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p:spPr>
      </p:sp>
      <p:sp>
        <p:nvSpPr>
          <p:cNvPr id="18432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84324" name="灯片编号占位符 3"/>
          <p:cNvSpPr>
            <a:spLocks noGrp="1"/>
          </p:cNvSpPr>
          <p:nvPr>
            <p:ph type="sldNum" sz="quarter" idx="5"/>
          </p:nvPr>
        </p:nvSpPr>
        <p:spPr bwMode="auto">
          <a:noFill/>
          <a:ln>
            <a:miter lim="800000"/>
          </a:ln>
        </p:spPr>
        <p:txBody>
          <a:bodyPr wrap="square" numCol="1" anchorCtr="0" compatLnSpc="1"/>
          <a:lstStyle/>
          <a:p>
            <a:fld id="{3A5359C6-516F-4EEF-A762-B8C51BA295FA}" type="slidenum">
              <a:rPr lang="en-US" altLang="zh-CN" smtClean="0">
                <a:latin typeface="Arial" panose="020B0604020202020204" pitchFamily="34" charset="0"/>
              </a:rPr>
            </a:fld>
            <a:endParaRPr lang="en-US" altLang="zh-CN" smtClean="0">
              <a:latin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p:spPr>
      </p:sp>
      <p:sp>
        <p:nvSpPr>
          <p:cNvPr id="183299"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dirty="0" smtClean="0"/>
              <a:t>刚才介绍了三部分内容，我想通过这张承揽工程图在进行一下回顾。首先，您单位在承揽工程的时候有两种主要途径，一种建筑业企业与建设单位签订，另一种，企业与建设单位以外也就是与其他建筑业企业签订合同。我们先看左半部分。企业把工程承揽过来了，那么这个工程怎么来干，有谁来干。第一种情况企业自行组织施工，那么这部分产值计入到自行完成施工产值中，另外一种情况呢是企业分包出去，那么我们就要看分包出去的对象是谁，如果分包出去的企业是法人单位，刚才所说的独立核算的经济实体，那么这部分产值可以计入到分包出去工程的产值，如果分包方不是法人单位，是施工队，那么这部分产值计入到自行完成施工产值。分包出去工程的产值与自行完成施工产值就构成了直接从建设单位承揽工程完成的产值。这是左边这部分流程。我们再来看右半部分。当企业与其他建设企业签订合同，如果是自行施工完成，这部分产值计入到从建设单位以外承揽工程完成的产值。而自行完成施工产值和从建设单位以外承揽工程完成的产值，由于都是自行施工，那么这两部分之和就构成了建筑业总产值。建筑业总产值又由以下几部分组成，就不做过多说明。</a:t>
            </a:r>
            <a:endParaRPr lang="zh-CN" altLang="en-US" dirty="0" smtClean="0"/>
          </a:p>
        </p:txBody>
      </p:sp>
      <p:sp>
        <p:nvSpPr>
          <p:cNvPr id="183300" name="幻灯片编号占位符 3"/>
          <p:cNvSpPr>
            <a:spLocks noGrp="1"/>
          </p:cNvSpPr>
          <p:nvPr>
            <p:ph type="sldNum" sz="quarter" idx="5"/>
          </p:nvPr>
        </p:nvSpPr>
        <p:spPr bwMode="auto">
          <a:noFill/>
          <a:ln>
            <a:miter lim="800000"/>
          </a:ln>
        </p:spPr>
        <p:txBody>
          <a:bodyPr wrap="square" numCol="1" anchorCtr="0" compatLnSpc="1"/>
          <a:lstStyle/>
          <a:p>
            <a:fld id="{2C4C4CF0-87F1-4ACD-9BCC-4738D76936F8}" type="slidenum">
              <a:rPr lang="en-US" altLang="zh-CN" smtClean="0">
                <a:latin typeface="Arial" panose="020B0604020202020204" pitchFamily="34" charset="0"/>
              </a:rPr>
            </a:fld>
            <a:endParaRPr lang="en-US" altLang="zh-CN" smtClean="0">
              <a:latin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幻灯片图像占位符 1"/>
          <p:cNvSpPr/>
          <p:nvPr>
            <p:ph type="sldImg"/>
          </p:nvPr>
        </p:nvSpPr>
        <p:spPr>
          <a:ln>
            <a:solidFill>
              <a:srgbClr val="000000"/>
            </a:solidFill>
          </a:ln>
        </p:spPr>
      </p:sp>
      <p:sp>
        <p:nvSpPr>
          <p:cNvPr id="471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幻灯片图像占位符 1"/>
          <p:cNvSpPr/>
          <p:nvPr>
            <p:ph type="sldImg"/>
          </p:nvPr>
        </p:nvSpPr>
        <p:spPr>
          <a:ln>
            <a:solidFill>
              <a:srgbClr val="000000"/>
            </a:solidFill>
          </a:ln>
        </p:spPr>
      </p:sp>
      <p:sp>
        <p:nvSpPr>
          <p:cNvPr id="727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幻灯片图像占位符 1"/>
          <p:cNvSpPr/>
          <p:nvPr>
            <p:ph type="sldImg"/>
          </p:nvPr>
        </p:nvSpPr>
        <p:spPr>
          <a:ln>
            <a:solidFill>
              <a:srgbClr val="000000"/>
            </a:solidFill>
          </a:ln>
        </p:spPr>
      </p:sp>
      <p:sp>
        <p:nvSpPr>
          <p:cNvPr id="727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来看下</a:t>
            </a:r>
            <a:r>
              <a:rPr lang="en-US" altLang="zh-CN" dirty="0" smtClean="0"/>
              <a:t>103</a:t>
            </a:r>
            <a:r>
              <a:rPr lang="zh-CN" altLang="en-US" dirty="0" smtClean="0"/>
              <a:t>表的具体表式，主要包括五大部分，涉及资产负债表、利润表、增值税纳税申报表等多张会计报表或会计科目</a:t>
            </a:r>
            <a:endParaRPr lang="zh-CN" altLang="en-US" dirty="0"/>
          </a:p>
        </p:txBody>
      </p:sp>
      <p:sp>
        <p:nvSpPr>
          <p:cNvPr id="4" name="灯片编号占位符 3"/>
          <p:cNvSpPr>
            <a:spLocks noGrp="1"/>
          </p:cNvSpPr>
          <p:nvPr>
            <p:ph type="sldNum" sz="quarter" idx="10"/>
          </p:nvPr>
        </p:nvSpPr>
        <p:spPr/>
        <p:txBody>
          <a:bodyPr/>
          <a:lstStyle/>
          <a:p>
            <a:pPr>
              <a:defRPr/>
            </a:pPr>
            <a:fld id="{03C22287-88B8-4D05-A38C-5EF74C42AAC2}"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3C22287-88B8-4D05-A38C-5EF74C42AAC2}"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9.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0.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1.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3.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8.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3557"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4581"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6.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5605"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9.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6629"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7653"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5.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8677"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8.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9701"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25"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4.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1749"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7.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2773"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0.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3797"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7653"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9"/>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E866ECE-D689-421A-9A1D-99D4C8348F4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FA5E569-228A-452B-8DD6-C0CBDFAA4F3D}" type="slidenum">
              <a:rPr lang="zh-CN" altLang="en-US"/>
            </a:fld>
            <a:endParaRPr lang="zh-CN" altLang="en-US"/>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F29A8AA-1377-40CD-A45E-72AC9333FB0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28DD004-8BBE-4302-A563-412FFE2765BD}" type="slidenum">
              <a:rPr lang="zh-CN" altLang="en-US"/>
            </a:fld>
            <a:endParaRPr lang="zh-CN" altLang="en-US"/>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4"/>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F8B15F86-A708-4A87-8AAC-A3191DB44B5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69FF064-BD8B-4944-B4A3-8653ACBCAC42}" type="slidenum">
              <a:rPr lang="zh-CN" altLang="en-US"/>
            </a:fld>
            <a:endParaRPr lang="zh-CN" altLang="en-US"/>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07DE219F-FB96-462F-AD71-85DEEC22C9C4}"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5A816D1-9E58-4BDE-A6F3-916835CF8689}" type="slidenum">
              <a:rPr lang="zh-CN" altLang="en-US"/>
            </a:fld>
            <a:endParaRPr lang="zh-CN" altLang="en-US"/>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63F14F5-8E3C-4F19-9B5A-D9234C28F154}"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CF92B90-5C16-40BF-A8ED-8C72A56A7FA8}"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195C411-D178-4162-A663-B728508BD0A9}"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AEAC3D9-AE2D-40E4-AFE6-AB33B2BD0E86}" type="slidenum">
              <a:rPr lang="zh-CN" altLang="en-US"/>
            </a:fld>
            <a:endParaRPr lang="zh-CN" altLang="en-US"/>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3A4A528-72B8-4DEA-AFB5-3B9B1538C755}"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2E487FD-2745-4D61-A86F-D77EE452B753}" type="slidenum">
              <a:rPr lang="zh-CN" altLang="en-US"/>
            </a:fld>
            <a:endParaRPr lang="zh-CN" altLang="en-US"/>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4"/>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E0F8AAEE-32C6-471B-A871-F5AD37D1A944}"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5FC7DA5-A9D5-4196-A288-E505F935C642}" type="slidenum">
              <a:rPr lang="zh-CN" altLang="en-US"/>
            </a:fld>
            <a:endParaRPr lang="zh-CN" altLang="en-US"/>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30894277-0F1B-43B1-BE7F-91E5429723C8}"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5C80ECC-F298-4CBC-8BCD-D0F4C0612DC9}" type="slidenum">
              <a:rPr lang="zh-CN" altLang="en-US"/>
            </a:fld>
            <a:endParaRPr lang="zh-CN" altLang="en-US"/>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9DEAF58-F92C-4E81-B573-92130036985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F6D3587-F6E1-4B37-A29D-150AB1BFCB8A}" type="slidenum">
              <a:rPr lang="zh-CN" altLang="en-US"/>
            </a:fld>
            <a:endParaRPr lang="zh-CN" altLang="en-US"/>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2"/>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2"/>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1F9FD2F-F318-4C72-8F40-C26765B21C5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8D235C4-F3FA-4DB3-A928-F76A290405AD}" type="slidenum">
              <a:rPr lang="zh-CN" altLang="en-US"/>
            </a:fld>
            <a:endParaRPr lang="zh-CN" altLang="en-US"/>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320"/>
            <a:ext cx="10972800" cy="1143000"/>
          </a:xfrm>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幻灯片编号占位符 5"/>
          <p:cNvSpPr>
            <a:spLocks noGrp="1"/>
          </p:cNvSpPr>
          <p:nvPr>
            <p:ph type="sldNum" sz="quarter" idx="12"/>
          </p:nvPr>
        </p:nvSpPr>
        <p:spPr/>
        <p:txBody>
          <a:bodyPr/>
          <a:lstStyle>
            <a:lvl1pPr>
              <a:defRPr/>
            </a:lvl1pPr>
          </a:lstStyle>
          <a:p>
            <a:pPr>
              <a:defRPr/>
            </a:pPr>
            <a:fld id="{DF822850-7E22-4CB0-B4FC-E40A129A8693}" type="slidenum">
              <a:rPr lang="en-US" altLang="zh-CN"/>
            </a:fld>
            <a:endParaRPr lang="en-US" altLang="zh-CN"/>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userDrawn="1">
  <p:cSld name="1_标题和内容">
    <p:bg bwMode="auto">
      <p:bgPr>
        <a:solidFill>
          <a:srgbClr val="FCFCFC"/>
        </a:solidFill>
        <a:effectLst/>
      </p:bgPr>
    </p:bg>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83" y="274639"/>
            <a:ext cx="10972641" cy="5851525"/>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灯片编号占位符 3"/>
          <p:cNvSpPr>
            <a:spLocks noGrp="1"/>
          </p:cNvSpPr>
          <p:nvPr>
            <p:ph type="sldNum" sz="quarter" idx="10"/>
          </p:nvPr>
        </p:nvSpPr>
        <p:spPr/>
        <p:txBody>
          <a:bodyPr/>
          <a:lstStyle>
            <a:lvl1pPr>
              <a:defRPr/>
            </a:lvl1pPr>
          </a:lstStyle>
          <a:p>
            <a:pPr>
              <a:defRPr/>
            </a:pPr>
            <a:fld id="{BEE0E7D7-54B4-42A6-8CC8-C59F996FC533}" type="slidenum">
              <a:rPr lang="zh-CN" altLang="en-US"/>
            </a:fld>
            <a:endParaRPr lang="zh-CN" alt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15.xml"/><Relationship Id="rId8" Type="http://schemas.openxmlformats.org/officeDocument/2006/relationships/slideLayout" Target="../slideLayouts/slideLayout114.xml"/><Relationship Id="rId7" Type="http://schemas.openxmlformats.org/officeDocument/2006/relationships/slideLayout" Target="../slideLayouts/slideLayout113.xml"/><Relationship Id="rId6" Type="http://schemas.openxmlformats.org/officeDocument/2006/relationships/slideLayout" Target="../slideLayouts/slideLayout112.xml"/><Relationship Id="rId5" Type="http://schemas.openxmlformats.org/officeDocument/2006/relationships/slideLayout" Target="../slideLayouts/slideLayout111.xml"/><Relationship Id="rId4" Type="http://schemas.openxmlformats.org/officeDocument/2006/relationships/slideLayout" Target="../slideLayouts/slideLayout110.xml"/><Relationship Id="rId3" Type="http://schemas.openxmlformats.org/officeDocument/2006/relationships/slideLayout" Target="../slideLayouts/slideLayout109.xml"/><Relationship Id="rId2" Type="http://schemas.openxmlformats.org/officeDocument/2006/relationships/slideLayout" Target="../slideLayouts/slideLayout108.xml"/><Relationship Id="rId13" Type="http://schemas.openxmlformats.org/officeDocument/2006/relationships/theme" Target="../theme/theme10.xml"/><Relationship Id="rId12" Type="http://schemas.openxmlformats.org/officeDocument/2006/relationships/slideLayout" Target="../slideLayouts/slideLayout118.xml"/><Relationship Id="rId11" Type="http://schemas.openxmlformats.org/officeDocument/2006/relationships/slideLayout" Target="../slideLayouts/slideLayout117.xml"/><Relationship Id="rId10" Type="http://schemas.openxmlformats.org/officeDocument/2006/relationships/slideLayout" Target="../slideLayouts/slideLayout116.xml"/><Relationship Id="rId1" Type="http://schemas.openxmlformats.org/officeDocument/2006/relationships/slideLayout" Target="../slideLayouts/slideLayout107.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27.xml"/><Relationship Id="rId8" Type="http://schemas.openxmlformats.org/officeDocument/2006/relationships/slideLayout" Target="../slideLayouts/slideLayout126.xml"/><Relationship Id="rId7" Type="http://schemas.openxmlformats.org/officeDocument/2006/relationships/slideLayout" Target="../slideLayouts/slideLayout125.xml"/><Relationship Id="rId6" Type="http://schemas.openxmlformats.org/officeDocument/2006/relationships/slideLayout" Target="../slideLayouts/slideLayout124.xml"/><Relationship Id="rId5" Type="http://schemas.openxmlformats.org/officeDocument/2006/relationships/slideLayout" Target="../slideLayouts/slideLayout123.xml"/><Relationship Id="rId4" Type="http://schemas.openxmlformats.org/officeDocument/2006/relationships/slideLayout" Target="../slideLayouts/slideLayout122.xml"/><Relationship Id="rId3" Type="http://schemas.openxmlformats.org/officeDocument/2006/relationships/slideLayout" Target="../slideLayouts/slideLayout121.xml"/><Relationship Id="rId2" Type="http://schemas.openxmlformats.org/officeDocument/2006/relationships/slideLayout" Target="../slideLayouts/slideLayout120.xml"/><Relationship Id="rId12" Type="http://schemas.openxmlformats.org/officeDocument/2006/relationships/theme" Target="../theme/theme11.xml"/><Relationship Id="rId11" Type="http://schemas.openxmlformats.org/officeDocument/2006/relationships/slideLayout" Target="../slideLayouts/slideLayout129.xml"/><Relationship Id="rId10" Type="http://schemas.openxmlformats.org/officeDocument/2006/relationships/slideLayout" Target="../slideLayouts/slideLayout128.xml"/><Relationship Id="rId1"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8.xml"/><Relationship Id="rId8" Type="http://schemas.openxmlformats.org/officeDocument/2006/relationships/slideLayout" Target="../slideLayouts/slideLayout137.xml"/><Relationship Id="rId7" Type="http://schemas.openxmlformats.org/officeDocument/2006/relationships/slideLayout" Target="../slideLayouts/slideLayout136.xml"/><Relationship Id="rId6" Type="http://schemas.openxmlformats.org/officeDocument/2006/relationships/slideLayout" Target="../slideLayouts/slideLayout135.xml"/><Relationship Id="rId5" Type="http://schemas.openxmlformats.org/officeDocument/2006/relationships/slideLayout" Target="../slideLayouts/slideLayout134.xml"/><Relationship Id="rId4" Type="http://schemas.openxmlformats.org/officeDocument/2006/relationships/slideLayout" Target="../slideLayouts/slideLayout133.xml"/><Relationship Id="rId3" Type="http://schemas.openxmlformats.org/officeDocument/2006/relationships/slideLayout" Target="../slideLayouts/slideLayout132.xml"/><Relationship Id="rId2" Type="http://schemas.openxmlformats.org/officeDocument/2006/relationships/slideLayout" Target="../slideLayouts/slideLayout131.xml"/><Relationship Id="rId13" Type="http://schemas.openxmlformats.org/officeDocument/2006/relationships/theme" Target="../theme/theme12.xml"/><Relationship Id="rId12" Type="http://schemas.openxmlformats.org/officeDocument/2006/relationships/slideLayout" Target="../slideLayouts/slideLayout141.xml"/><Relationship Id="rId11" Type="http://schemas.openxmlformats.org/officeDocument/2006/relationships/slideLayout" Target="../slideLayouts/slideLayout140.xml"/><Relationship Id="rId10" Type="http://schemas.openxmlformats.org/officeDocument/2006/relationships/slideLayout" Target="../slideLayouts/slideLayout139.xml"/><Relationship Id="rId1"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50.xml"/><Relationship Id="rId8" Type="http://schemas.openxmlformats.org/officeDocument/2006/relationships/slideLayout" Target="../slideLayouts/slideLayout149.xml"/><Relationship Id="rId7" Type="http://schemas.openxmlformats.org/officeDocument/2006/relationships/slideLayout" Target="../slideLayouts/slideLayout148.xml"/><Relationship Id="rId6" Type="http://schemas.openxmlformats.org/officeDocument/2006/relationships/slideLayout" Target="../slideLayouts/slideLayout147.xml"/><Relationship Id="rId5" Type="http://schemas.openxmlformats.org/officeDocument/2006/relationships/slideLayout" Target="../slideLayouts/slideLayout146.xml"/><Relationship Id="rId4" Type="http://schemas.openxmlformats.org/officeDocument/2006/relationships/slideLayout" Target="../slideLayouts/slideLayout145.xml"/><Relationship Id="rId3" Type="http://schemas.openxmlformats.org/officeDocument/2006/relationships/slideLayout" Target="../slideLayouts/slideLayout144.xml"/><Relationship Id="rId2" Type="http://schemas.openxmlformats.org/officeDocument/2006/relationships/slideLayout" Target="../slideLayouts/slideLayout143.xml"/><Relationship Id="rId14" Type="http://schemas.openxmlformats.org/officeDocument/2006/relationships/theme" Target="../theme/theme13.xml"/><Relationship Id="rId13" Type="http://schemas.openxmlformats.org/officeDocument/2006/relationships/slideLayout" Target="../slideLayouts/slideLayout154.xml"/><Relationship Id="rId12" Type="http://schemas.openxmlformats.org/officeDocument/2006/relationships/slideLayout" Target="../slideLayouts/slideLayout153.xml"/><Relationship Id="rId11" Type="http://schemas.openxmlformats.org/officeDocument/2006/relationships/slideLayout" Target="../slideLayouts/slideLayout152.xml"/><Relationship Id="rId10" Type="http://schemas.openxmlformats.org/officeDocument/2006/relationships/slideLayout" Target="../slideLayouts/slideLayout151.xml"/><Relationship Id="rId1"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4" Type="http://schemas.openxmlformats.org/officeDocument/2006/relationships/theme" Target="../theme/theme14.xml"/><Relationship Id="rId13" Type="http://schemas.openxmlformats.org/officeDocument/2006/relationships/slideLayout" Target="../slideLayouts/slideLayout167.xml"/><Relationship Id="rId12" Type="http://schemas.openxmlformats.org/officeDocument/2006/relationships/slideLayout" Target="../slideLayouts/slideLayout166.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76.xml"/><Relationship Id="rId8" Type="http://schemas.openxmlformats.org/officeDocument/2006/relationships/slideLayout" Target="../slideLayouts/slideLayout175.xml"/><Relationship Id="rId7" Type="http://schemas.openxmlformats.org/officeDocument/2006/relationships/slideLayout" Target="../slideLayouts/slideLayout174.xml"/><Relationship Id="rId6" Type="http://schemas.openxmlformats.org/officeDocument/2006/relationships/slideLayout" Target="../slideLayouts/slideLayout173.xml"/><Relationship Id="rId5" Type="http://schemas.openxmlformats.org/officeDocument/2006/relationships/slideLayout" Target="../slideLayouts/slideLayout172.xml"/><Relationship Id="rId4" Type="http://schemas.openxmlformats.org/officeDocument/2006/relationships/slideLayout" Target="../slideLayouts/slideLayout171.xml"/><Relationship Id="rId3" Type="http://schemas.openxmlformats.org/officeDocument/2006/relationships/slideLayout" Target="../slideLayouts/slideLayout170.xml"/><Relationship Id="rId2" Type="http://schemas.openxmlformats.org/officeDocument/2006/relationships/slideLayout" Target="../slideLayouts/slideLayout169.xml"/><Relationship Id="rId14" Type="http://schemas.openxmlformats.org/officeDocument/2006/relationships/theme" Target="../theme/theme15.xml"/><Relationship Id="rId13" Type="http://schemas.openxmlformats.org/officeDocument/2006/relationships/slideLayout" Target="../slideLayouts/slideLayout180.xml"/><Relationship Id="rId12" Type="http://schemas.openxmlformats.org/officeDocument/2006/relationships/slideLayout" Target="../slideLayouts/slideLayout179.xml"/><Relationship Id="rId11" Type="http://schemas.openxmlformats.org/officeDocument/2006/relationships/slideLayout" Target="../slideLayouts/slideLayout178.xml"/><Relationship Id="rId10" Type="http://schemas.openxmlformats.org/officeDocument/2006/relationships/slideLayout" Target="../slideLayouts/slideLayout177.xml"/><Relationship Id="rId1" Type="http://schemas.openxmlformats.org/officeDocument/2006/relationships/slideLayout" Target="../slideLayouts/slideLayout168.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89.xml"/><Relationship Id="rId8" Type="http://schemas.openxmlformats.org/officeDocument/2006/relationships/slideLayout" Target="../slideLayouts/slideLayout188.xml"/><Relationship Id="rId7" Type="http://schemas.openxmlformats.org/officeDocument/2006/relationships/slideLayout" Target="../slideLayouts/slideLayout187.xml"/><Relationship Id="rId6" Type="http://schemas.openxmlformats.org/officeDocument/2006/relationships/slideLayout" Target="../slideLayouts/slideLayout186.xml"/><Relationship Id="rId5" Type="http://schemas.openxmlformats.org/officeDocument/2006/relationships/slideLayout" Target="../slideLayouts/slideLayout185.xml"/><Relationship Id="rId4" Type="http://schemas.openxmlformats.org/officeDocument/2006/relationships/slideLayout" Target="../slideLayouts/slideLayout184.xml"/><Relationship Id="rId3" Type="http://schemas.openxmlformats.org/officeDocument/2006/relationships/slideLayout" Target="../slideLayouts/slideLayout183.xml"/><Relationship Id="rId2" Type="http://schemas.openxmlformats.org/officeDocument/2006/relationships/slideLayout" Target="../slideLayouts/slideLayout182.xml"/><Relationship Id="rId14" Type="http://schemas.openxmlformats.org/officeDocument/2006/relationships/theme" Target="../theme/theme16.xml"/><Relationship Id="rId13" Type="http://schemas.openxmlformats.org/officeDocument/2006/relationships/slideLayout" Target="../slideLayouts/slideLayout193.xml"/><Relationship Id="rId12" Type="http://schemas.openxmlformats.org/officeDocument/2006/relationships/slideLayout" Target="../slideLayouts/slideLayout192.xml"/><Relationship Id="rId11" Type="http://schemas.openxmlformats.org/officeDocument/2006/relationships/slideLayout" Target="../slideLayouts/slideLayout191.xml"/><Relationship Id="rId10" Type="http://schemas.openxmlformats.org/officeDocument/2006/relationships/slideLayout" Target="../slideLayouts/slideLayout190.xml"/><Relationship Id="rId1" Type="http://schemas.openxmlformats.org/officeDocument/2006/relationships/slideLayout" Target="../slideLayouts/slideLayout181.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202.xml"/><Relationship Id="rId8" Type="http://schemas.openxmlformats.org/officeDocument/2006/relationships/slideLayout" Target="../slideLayouts/slideLayout201.xml"/><Relationship Id="rId7" Type="http://schemas.openxmlformats.org/officeDocument/2006/relationships/slideLayout" Target="../slideLayouts/slideLayout200.xml"/><Relationship Id="rId6" Type="http://schemas.openxmlformats.org/officeDocument/2006/relationships/slideLayout" Target="../slideLayouts/slideLayout199.xml"/><Relationship Id="rId5" Type="http://schemas.openxmlformats.org/officeDocument/2006/relationships/slideLayout" Target="../slideLayouts/slideLayout198.xml"/><Relationship Id="rId4" Type="http://schemas.openxmlformats.org/officeDocument/2006/relationships/slideLayout" Target="../slideLayouts/slideLayout197.xml"/><Relationship Id="rId3" Type="http://schemas.openxmlformats.org/officeDocument/2006/relationships/slideLayout" Target="../slideLayouts/slideLayout196.xml"/><Relationship Id="rId2" Type="http://schemas.openxmlformats.org/officeDocument/2006/relationships/slideLayout" Target="../slideLayouts/slideLayout195.xml"/><Relationship Id="rId14" Type="http://schemas.openxmlformats.org/officeDocument/2006/relationships/theme" Target="../theme/theme17.xml"/><Relationship Id="rId13" Type="http://schemas.openxmlformats.org/officeDocument/2006/relationships/slideLayout" Target="../slideLayouts/slideLayout206.xml"/><Relationship Id="rId12" Type="http://schemas.openxmlformats.org/officeDocument/2006/relationships/slideLayout" Target="../slideLayouts/slideLayout205.xml"/><Relationship Id="rId11" Type="http://schemas.openxmlformats.org/officeDocument/2006/relationships/slideLayout" Target="../slideLayouts/slideLayout204.xml"/><Relationship Id="rId10" Type="http://schemas.openxmlformats.org/officeDocument/2006/relationships/slideLayout" Target="../slideLayouts/slideLayout203.xml"/><Relationship Id="rId1" Type="http://schemas.openxmlformats.org/officeDocument/2006/relationships/slideLayout" Target="../slideLayouts/slideLayout194.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215.xml"/><Relationship Id="rId8" Type="http://schemas.openxmlformats.org/officeDocument/2006/relationships/slideLayout" Target="../slideLayouts/slideLayout214.xml"/><Relationship Id="rId7" Type="http://schemas.openxmlformats.org/officeDocument/2006/relationships/slideLayout" Target="../slideLayouts/slideLayout213.xml"/><Relationship Id="rId6" Type="http://schemas.openxmlformats.org/officeDocument/2006/relationships/slideLayout" Target="../slideLayouts/slideLayout212.xml"/><Relationship Id="rId5" Type="http://schemas.openxmlformats.org/officeDocument/2006/relationships/slideLayout" Target="../slideLayouts/slideLayout211.xml"/><Relationship Id="rId4" Type="http://schemas.openxmlformats.org/officeDocument/2006/relationships/slideLayout" Target="../slideLayouts/slideLayout210.xml"/><Relationship Id="rId3" Type="http://schemas.openxmlformats.org/officeDocument/2006/relationships/slideLayout" Target="../slideLayouts/slideLayout209.xml"/><Relationship Id="rId2" Type="http://schemas.openxmlformats.org/officeDocument/2006/relationships/slideLayout" Target="../slideLayouts/slideLayout208.xml"/><Relationship Id="rId14" Type="http://schemas.openxmlformats.org/officeDocument/2006/relationships/theme" Target="../theme/theme18.xml"/><Relationship Id="rId13" Type="http://schemas.openxmlformats.org/officeDocument/2006/relationships/slideLayout" Target="../slideLayouts/slideLayout219.xml"/><Relationship Id="rId12" Type="http://schemas.openxmlformats.org/officeDocument/2006/relationships/slideLayout" Target="../slideLayouts/slideLayout218.xml"/><Relationship Id="rId11" Type="http://schemas.openxmlformats.org/officeDocument/2006/relationships/slideLayout" Target="../slideLayouts/slideLayout217.xml"/><Relationship Id="rId10" Type="http://schemas.openxmlformats.org/officeDocument/2006/relationships/slideLayout" Target="../slideLayouts/slideLayout216.xml"/><Relationship Id="rId1" Type="http://schemas.openxmlformats.org/officeDocument/2006/relationships/slideLayout" Target="../slideLayouts/slideLayout207.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28.xml"/><Relationship Id="rId8" Type="http://schemas.openxmlformats.org/officeDocument/2006/relationships/slideLayout" Target="../slideLayouts/slideLayout227.xml"/><Relationship Id="rId7" Type="http://schemas.openxmlformats.org/officeDocument/2006/relationships/slideLayout" Target="../slideLayouts/slideLayout226.xml"/><Relationship Id="rId6" Type="http://schemas.openxmlformats.org/officeDocument/2006/relationships/slideLayout" Target="../slideLayouts/slideLayout225.xml"/><Relationship Id="rId5" Type="http://schemas.openxmlformats.org/officeDocument/2006/relationships/slideLayout" Target="../slideLayouts/slideLayout224.xml"/><Relationship Id="rId4" Type="http://schemas.openxmlformats.org/officeDocument/2006/relationships/slideLayout" Target="../slideLayouts/slideLayout223.xml"/><Relationship Id="rId3" Type="http://schemas.openxmlformats.org/officeDocument/2006/relationships/slideLayout" Target="../slideLayouts/slideLayout222.xml"/><Relationship Id="rId2" Type="http://schemas.openxmlformats.org/officeDocument/2006/relationships/slideLayout" Target="../slideLayouts/slideLayout221.xml"/><Relationship Id="rId14" Type="http://schemas.openxmlformats.org/officeDocument/2006/relationships/theme" Target="../theme/theme19.xml"/><Relationship Id="rId13" Type="http://schemas.openxmlformats.org/officeDocument/2006/relationships/slideLayout" Target="../slideLayouts/slideLayout232.xml"/><Relationship Id="rId12" Type="http://schemas.openxmlformats.org/officeDocument/2006/relationships/slideLayout" Target="../slideLayouts/slideLayout231.xml"/><Relationship Id="rId11" Type="http://schemas.openxmlformats.org/officeDocument/2006/relationships/slideLayout" Target="../slideLayouts/slideLayout230.xml"/><Relationship Id="rId10" Type="http://schemas.openxmlformats.org/officeDocument/2006/relationships/slideLayout" Target="../slideLayouts/slideLayout229.xml"/><Relationship Id="rId1" Type="http://schemas.openxmlformats.org/officeDocument/2006/relationships/slideLayout" Target="../slideLayouts/slideLayout22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241.xml"/><Relationship Id="rId8" Type="http://schemas.openxmlformats.org/officeDocument/2006/relationships/slideLayout" Target="../slideLayouts/slideLayout240.xml"/><Relationship Id="rId7" Type="http://schemas.openxmlformats.org/officeDocument/2006/relationships/slideLayout" Target="../slideLayouts/slideLayout239.xml"/><Relationship Id="rId6" Type="http://schemas.openxmlformats.org/officeDocument/2006/relationships/slideLayout" Target="../slideLayouts/slideLayout238.xml"/><Relationship Id="rId5" Type="http://schemas.openxmlformats.org/officeDocument/2006/relationships/slideLayout" Target="../slideLayouts/slideLayout237.xml"/><Relationship Id="rId4" Type="http://schemas.openxmlformats.org/officeDocument/2006/relationships/slideLayout" Target="../slideLayouts/slideLayout236.xml"/><Relationship Id="rId3" Type="http://schemas.openxmlformats.org/officeDocument/2006/relationships/slideLayout" Target="../slideLayouts/slideLayout235.xml"/><Relationship Id="rId2" Type="http://schemas.openxmlformats.org/officeDocument/2006/relationships/slideLayout" Target="../slideLayouts/slideLayout234.xml"/><Relationship Id="rId14" Type="http://schemas.openxmlformats.org/officeDocument/2006/relationships/theme" Target="../theme/theme20.xml"/><Relationship Id="rId13" Type="http://schemas.openxmlformats.org/officeDocument/2006/relationships/slideLayout" Target="../slideLayouts/slideLayout245.xml"/><Relationship Id="rId12" Type="http://schemas.openxmlformats.org/officeDocument/2006/relationships/slideLayout" Target="../slideLayouts/slideLayout244.xml"/><Relationship Id="rId11" Type="http://schemas.openxmlformats.org/officeDocument/2006/relationships/slideLayout" Target="../slideLayouts/slideLayout243.xml"/><Relationship Id="rId10" Type="http://schemas.openxmlformats.org/officeDocument/2006/relationships/slideLayout" Target="../slideLayouts/slideLayout242.xml"/><Relationship Id="rId1" Type="http://schemas.openxmlformats.org/officeDocument/2006/relationships/slideLayout" Target="../slideLayouts/slideLayout233.xml"/></Relationships>
</file>

<file path=ppt/slideMasters/_rels/slideMaster21.xml.rels><?xml version="1.0" encoding="UTF-8" standalone="yes"?>
<Relationships xmlns="http://schemas.openxmlformats.org/package/2006/relationships"><Relationship Id="rId9" Type="http://schemas.openxmlformats.org/officeDocument/2006/relationships/slideLayout" Target="../slideLayouts/slideLayout254.xml"/><Relationship Id="rId8" Type="http://schemas.openxmlformats.org/officeDocument/2006/relationships/slideLayout" Target="../slideLayouts/slideLayout253.xml"/><Relationship Id="rId7" Type="http://schemas.openxmlformats.org/officeDocument/2006/relationships/slideLayout" Target="../slideLayouts/slideLayout252.xml"/><Relationship Id="rId6" Type="http://schemas.openxmlformats.org/officeDocument/2006/relationships/slideLayout" Target="../slideLayouts/slideLayout251.xml"/><Relationship Id="rId5" Type="http://schemas.openxmlformats.org/officeDocument/2006/relationships/slideLayout" Target="../slideLayouts/slideLayout250.xml"/><Relationship Id="rId4" Type="http://schemas.openxmlformats.org/officeDocument/2006/relationships/slideLayout" Target="../slideLayouts/slideLayout249.xml"/><Relationship Id="rId3" Type="http://schemas.openxmlformats.org/officeDocument/2006/relationships/slideLayout" Target="../slideLayouts/slideLayout248.xml"/><Relationship Id="rId2" Type="http://schemas.openxmlformats.org/officeDocument/2006/relationships/slideLayout" Target="../slideLayouts/slideLayout247.xml"/><Relationship Id="rId14" Type="http://schemas.openxmlformats.org/officeDocument/2006/relationships/theme" Target="../theme/theme21.xml"/><Relationship Id="rId13" Type="http://schemas.openxmlformats.org/officeDocument/2006/relationships/slideLayout" Target="../slideLayouts/slideLayout258.xml"/><Relationship Id="rId12" Type="http://schemas.openxmlformats.org/officeDocument/2006/relationships/slideLayout" Target="../slideLayouts/slideLayout257.xml"/><Relationship Id="rId11" Type="http://schemas.openxmlformats.org/officeDocument/2006/relationships/slideLayout" Target="../slideLayouts/slideLayout256.xml"/><Relationship Id="rId10" Type="http://schemas.openxmlformats.org/officeDocument/2006/relationships/slideLayout" Target="../slideLayouts/slideLayout255.xml"/><Relationship Id="rId1" Type="http://schemas.openxmlformats.org/officeDocument/2006/relationships/slideLayout" Target="../slideLayouts/slideLayout246.xml"/></Relationships>
</file>

<file path=ppt/slideMasters/_rels/slideMaster22.xml.rels><?xml version="1.0" encoding="UTF-8" standalone="yes"?>
<Relationships xmlns="http://schemas.openxmlformats.org/package/2006/relationships"><Relationship Id="rId9" Type="http://schemas.openxmlformats.org/officeDocument/2006/relationships/slideLayout" Target="../slideLayouts/slideLayout267.xml"/><Relationship Id="rId8" Type="http://schemas.openxmlformats.org/officeDocument/2006/relationships/slideLayout" Target="../slideLayouts/slideLayout266.xml"/><Relationship Id="rId7" Type="http://schemas.openxmlformats.org/officeDocument/2006/relationships/slideLayout" Target="../slideLayouts/slideLayout265.xml"/><Relationship Id="rId6" Type="http://schemas.openxmlformats.org/officeDocument/2006/relationships/slideLayout" Target="../slideLayouts/slideLayout264.xml"/><Relationship Id="rId5" Type="http://schemas.openxmlformats.org/officeDocument/2006/relationships/slideLayout" Target="../slideLayouts/slideLayout263.xml"/><Relationship Id="rId4" Type="http://schemas.openxmlformats.org/officeDocument/2006/relationships/slideLayout" Target="../slideLayouts/slideLayout262.xml"/><Relationship Id="rId3" Type="http://schemas.openxmlformats.org/officeDocument/2006/relationships/slideLayout" Target="../slideLayouts/slideLayout261.xml"/><Relationship Id="rId2" Type="http://schemas.openxmlformats.org/officeDocument/2006/relationships/slideLayout" Target="../slideLayouts/slideLayout260.xml"/><Relationship Id="rId14" Type="http://schemas.openxmlformats.org/officeDocument/2006/relationships/theme" Target="../theme/theme22.xml"/><Relationship Id="rId13" Type="http://schemas.openxmlformats.org/officeDocument/2006/relationships/slideLayout" Target="../slideLayouts/slideLayout271.xml"/><Relationship Id="rId12" Type="http://schemas.openxmlformats.org/officeDocument/2006/relationships/slideLayout" Target="../slideLayouts/slideLayout270.xml"/><Relationship Id="rId11" Type="http://schemas.openxmlformats.org/officeDocument/2006/relationships/slideLayout" Target="../slideLayouts/slideLayout269.xml"/><Relationship Id="rId10" Type="http://schemas.openxmlformats.org/officeDocument/2006/relationships/slideLayout" Target="../slideLayouts/slideLayout268.xml"/><Relationship Id="rId1" Type="http://schemas.openxmlformats.org/officeDocument/2006/relationships/slideLayout" Target="../slideLayouts/slideLayout259.xml"/></Relationships>
</file>

<file path=ppt/slideMasters/_rels/slideMaster23.xml.rels><?xml version="1.0" encoding="UTF-8" standalone="yes"?>
<Relationships xmlns="http://schemas.openxmlformats.org/package/2006/relationships"><Relationship Id="rId9" Type="http://schemas.openxmlformats.org/officeDocument/2006/relationships/slideLayout" Target="../slideLayouts/slideLayout280.xml"/><Relationship Id="rId8" Type="http://schemas.openxmlformats.org/officeDocument/2006/relationships/slideLayout" Target="../slideLayouts/slideLayout279.xml"/><Relationship Id="rId7" Type="http://schemas.openxmlformats.org/officeDocument/2006/relationships/slideLayout" Target="../slideLayouts/slideLayout278.xml"/><Relationship Id="rId6" Type="http://schemas.openxmlformats.org/officeDocument/2006/relationships/slideLayout" Target="../slideLayouts/slideLayout277.xml"/><Relationship Id="rId5" Type="http://schemas.openxmlformats.org/officeDocument/2006/relationships/slideLayout" Target="../slideLayouts/slideLayout276.xml"/><Relationship Id="rId4" Type="http://schemas.openxmlformats.org/officeDocument/2006/relationships/slideLayout" Target="../slideLayouts/slideLayout275.xml"/><Relationship Id="rId3" Type="http://schemas.openxmlformats.org/officeDocument/2006/relationships/slideLayout" Target="../slideLayouts/slideLayout274.xml"/><Relationship Id="rId2" Type="http://schemas.openxmlformats.org/officeDocument/2006/relationships/slideLayout" Target="../slideLayouts/slideLayout273.xml"/><Relationship Id="rId14" Type="http://schemas.openxmlformats.org/officeDocument/2006/relationships/theme" Target="../theme/theme23.xml"/><Relationship Id="rId13" Type="http://schemas.openxmlformats.org/officeDocument/2006/relationships/slideLayout" Target="../slideLayouts/slideLayout284.xml"/><Relationship Id="rId12" Type="http://schemas.openxmlformats.org/officeDocument/2006/relationships/slideLayout" Target="../slideLayouts/slideLayout283.xml"/><Relationship Id="rId11" Type="http://schemas.openxmlformats.org/officeDocument/2006/relationships/slideLayout" Target="../slideLayouts/slideLayout282.xml"/><Relationship Id="rId10" Type="http://schemas.openxmlformats.org/officeDocument/2006/relationships/slideLayout" Target="../slideLayouts/slideLayout281.xml"/><Relationship Id="rId1" Type="http://schemas.openxmlformats.org/officeDocument/2006/relationships/slideLayout" Target="../slideLayouts/slideLayout272.xml"/></Relationships>
</file>

<file path=ppt/slideMasters/_rels/slideMaster24.xml.rels><?xml version="1.0" encoding="UTF-8" standalone="yes"?>
<Relationships xmlns="http://schemas.openxmlformats.org/package/2006/relationships"><Relationship Id="rId9" Type="http://schemas.openxmlformats.org/officeDocument/2006/relationships/slideLayout" Target="../slideLayouts/slideLayout293.xml"/><Relationship Id="rId8" Type="http://schemas.openxmlformats.org/officeDocument/2006/relationships/slideLayout" Target="../slideLayouts/slideLayout292.xml"/><Relationship Id="rId7" Type="http://schemas.openxmlformats.org/officeDocument/2006/relationships/slideLayout" Target="../slideLayouts/slideLayout291.xml"/><Relationship Id="rId6" Type="http://schemas.openxmlformats.org/officeDocument/2006/relationships/slideLayout" Target="../slideLayouts/slideLayout290.xml"/><Relationship Id="rId5" Type="http://schemas.openxmlformats.org/officeDocument/2006/relationships/slideLayout" Target="../slideLayouts/slideLayout289.xml"/><Relationship Id="rId4" Type="http://schemas.openxmlformats.org/officeDocument/2006/relationships/slideLayout" Target="../slideLayouts/slideLayout288.xml"/><Relationship Id="rId3" Type="http://schemas.openxmlformats.org/officeDocument/2006/relationships/slideLayout" Target="../slideLayouts/slideLayout287.xml"/><Relationship Id="rId2" Type="http://schemas.openxmlformats.org/officeDocument/2006/relationships/slideLayout" Target="../slideLayouts/slideLayout286.xml"/><Relationship Id="rId15" Type="http://schemas.openxmlformats.org/officeDocument/2006/relationships/theme" Target="../theme/theme24.xml"/><Relationship Id="rId14" Type="http://schemas.openxmlformats.org/officeDocument/2006/relationships/slideLayout" Target="../slideLayouts/slideLayout298.xml"/><Relationship Id="rId13" Type="http://schemas.openxmlformats.org/officeDocument/2006/relationships/slideLayout" Target="../slideLayouts/slideLayout297.xml"/><Relationship Id="rId12" Type="http://schemas.openxmlformats.org/officeDocument/2006/relationships/slideLayout" Target="../slideLayouts/slideLayout296.xml"/><Relationship Id="rId11" Type="http://schemas.openxmlformats.org/officeDocument/2006/relationships/slideLayout" Target="../slideLayouts/slideLayout295.xml"/><Relationship Id="rId10" Type="http://schemas.openxmlformats.org/officeDocument/2006/relationships/slideLayout" Target="../slideLayouts/slideLayout294.xml"/><Relationship Id="rId1" Type="http://schemas.openxmlformats.org/officeDocument/2006/relationships/slideLayout" Target="../slideLayouts/slideLayout28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2" Type="http://schemas.openxmlformats.org/officeDocument/2006/relationships/theme" Target="../theme/theme3.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3" Type="http://schemas.openxmlformats.org/officeDocument/2006/relationships/theme" Target="../theme/theme4.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2" Type="http://schemas.openxmlformats.org/officeDocument/2006/relationships/theme" Target="../theme/theme5.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8.xml"/><Relationship Id="rId8" Type="http://schemas.openxmlformats.org/officeDocument/2006/relationships/slideLayout" Target="../slideLayouts/slideLayout67.xml"/><Relationship Id="rId7" Type="http://schemas.openxmlformats.org/officeDocument/2006/relationships/slideLayout" Target="../slideLayouts/slideLayout66.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2" Type="http://schemas.openxmlformats.org/officeDocument/2006/relationships/theme" Target="../theme/theme6.xml"/><Relationship Id="rId11" Type="http://schemas.openxmlformats.org/officeDocument/2006/relationships/slideLayout" Target="../slideLayouts/slideLayout70.xml"/><Relationship Id="rId10" Type="http://schemas.openxmlformats.org/officeDocument/2006/relationships/slideLayout" Target="../slideLayouts/slideLayout69.xml"/><Relationship Id="rId1"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3" Type="http://schemas.openxmlformats.org/officeDocument/2006/relationships/theme" Target="../theme/theme7.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1.xml"/><Relationship Id="rId8" Type="http://schemas.openxmlformats.org/officeDocument/2006/relationships/slideLayout" Target="../slideLayouts/slideLayout90.xml"/><Relationship Id="rId7" Type="http://schemas.openxmlformats.org/officeDocument/2006/relationships/slideLayout" Target="../slideLayouts/slideLayout89.xml"/><Relationship Id="rId6" Type="http://schemas.openxmlformats.org/officeDocument/2006/relationships/slideLayout" Target="../slideLayouts/slideLayout88.xml"/><Relationship Id="rId5" Type="http://schemas.openxmlformats.org/officeDocument/2006/relationships/slideLayout" Target="../slideLayouts/slideLayout87.xml"/><Relationship Id="rId4" Type="http://schemas.openxmlformats.org/officeDocument/2006/relationships/slideLayout" Target="../slideLayouts/slideLayout86.xml"/><Relationship Id="rId3" Type="http://schemas.openxmlformats.org/officeDocument/2006/relationships/slideLayout" Target="../slideLayouts/slideLayout85.xml"/><Relationship Id="rId2" Type="http://schemas.openxmlformats.org/officeDocument/2006/relationships/slideLayout" Target="../slideLayouts/slideLayout84.xml"/><Relationship Id="rId13" Type="http://schemas.openxmlformats.org/officeDocument/2006/relationships/theme" Target="../theme/theme8.xml"/><Relationship Id="rId12" Type="http://schemas.openxmlformats.org/officeDocument/2006/relationships/slideLayout" Target="../slideLayouts/slideLayout94.xml"/><Relationship Id="rId11" Type="http://schemas.openxmlformats.org/officeDocument/2006/relationships/slideLayout" Target="../slideLayouts/slideLayout93.xml"/><Relationship Id="rId10" Type="http://schemas.openxmlformats.org/officeDocument/2006/relationships/slideLayout" Target="../slideLayouts/slideLayout92.xml"/><Relationship Id="rId1" Type="http://schemas.openxmlformats.org/officeDocument/2006/relationships/slideLayout" Target="../slideLayouts/slideLayout83.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03.xml"/><Relationship Id="rId8" Type="http://schemas.openxmlformats.org/officeDocument/2006/relationships/slideLayout" Target="../slideLayouts/slideLayout102.xml"/><Relationship Id="rId7" Type="http://schemas.openxmlformats.org/officeDocument/2006/relationships/slideLayout" Target="../slideLayouts/slideLayout101.xml"/><Relationship Id="rId6" Type="http://schemas.openxmlformats.org/officeDocument/2006/relationships/slideLayout" Target="../slideLayouts/slideLayout100.xml"/><Relationship Id="rId5" Type="http://schemas.openxmlformats.org/officeDocument/2006/relationships/slideLayout" Target="../slideLayouts/slideLayout99.xml"/><Relationship Id="rId4" Type="http://schemas.openxmlformats.org/officeDocument/2006/relationships/slideLayout" Target="../slideLayouts/slideLayout98.xml"/><Relationship Id="rId3" Type="http://schemas.openxmlformats.org/officeDocument/2006/relationships/slideLayout" Target="../slideLayouts/slideLayout97.xml"/><Relationship Id="rId2" Type="http://schemas.openxmlformats.org/officeDocument/2006/relationships/slideLayout" Target="../slideLayouts/slideLayout96.xml"/><Relationship Id="rId13" Type="http://schemas.openxmlformats.org/officeDocument/2006/relationships/theme" Target="../theme/theme9.xml"/><Relationship Id="rId12" Type="http://schemas.openxmlformats.org/officeDocument/2006/relationships/slideLayout" Target="../slideLayouts/slideLayout106.xml"/><Relationship Id="rId11" Type="http://schemas.openxmlformats.org/officeDocument/2006/relationships/slideLayout" Target="../slideLayouts/slideLayout105.xml"/><Relationship Id="rId10" Type="http://schemas.openxmlformats.org/officeDocument/2006/relationships/slideLayout" Target="../slideLayouts/slideLayout104.xml"/><Relationship Id="rId1"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42"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43"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126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126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2290"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2291"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3314"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3315"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4338"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4339"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5362"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5363"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638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638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7410"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7411"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8434"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8435"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4"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9458"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9459"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 id="2147483897" r:id="rId12"/>
    <p:sldLayoutId id="2147483898"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482"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483"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 id="2147483911" r:id="rId12"/>
    <p:sldLayoutId id="2147483912"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150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150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 id="2147483926"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2530"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2531"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 id="2147483939" r:id="rId12"/>
    <p:sldLayoutId id="2147483940"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638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638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942" r:id="rId1"/>
    <p:sldLayoutId id="2147483943" r:id="rId2"/>
    <p:sldLayoutId id="2147483944" r:id="rId3"/>
    <p:sldLayoutId id="2147483945" r:id="rId4"/>
    <p:sldLayoutId id="2147483946" r:id="rId5"/>
    <p:sldLayoutId id="2147483947" r:id="rId6"/>
    <p:sldLayoutId id="2147483948" r:id="rId7"/>
    <p:sldLayoutId id="2147483949" r:id="rId8"/>
    <p:sldLayoutId id="2147483950" r:id="rId9"/>
    <p:sldLayoutId id="2147483951" r:id="rId10"/>
    <p:sldLayoutId id="2147483952" r:id="rId11"/>
    <p:sldLayoutId id="2147483953" r:id="rId12"/>
    <p:sldLayoutId id="2147483954"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609600" y="1600204"/>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4"/>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DF96BC24-1100-4168-B762-EB290EFC44CB}" type="datetimeFigureOut">
              <a:rPr lang="zh-CN" altLang="en-US"/>
            </a:fld>
            <a:endParaRPr lang="zh-CN" altLang="en-US"/>
          </a:p>
        </p:txBody>
      </p:sp>
      <p:sp>
        <p:nvSpPr>
          <p:cNvPr id="5" name="页脚占位符 4"/>
          <p:cNvSpPr>
            <a:spLocks noGrp="1"/>
          </p:cNvSpPr>
          <p:nvPr>
            <p:ph type="ftr" sz="quarter" idx="3"/>
          </p:nvPr>
        </p:nvSpPr>
        <p:spPr>
          <a:xfrm>
            <a:off x="4165600" y="6356354"/>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737600" y="6356354"/>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ACE0529-DABE-443A-A91B-15451CCFCAD6}"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 id="2147483967" r:id="rId12"/>
    <p:sldLayoutId id="2147483968" r:id="rId13"/>
    <p:sldLayoutId id="2147483969" r:id="rId1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3074"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5122"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5123"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614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614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7170"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8194"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8195"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9218"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9219"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6.png"/><Relationship Id="rId13" Type="http://schemas.openxmlformats.org/officeDocument/2006/relationships/notesSlide" Target="../notesSlides/notesSlide6.xml"/><Relationship Id="rId12" Type="http://schemas.openxmlformats.org/officeDocument/2006/relationships/slideLayout" Target="../slideLayouts/slideLayout7.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slide" Target="slide1.xml"/><Relationship Id="rId2" Type="http://schemas.openxmlformats.org/officeDocument/2006/relationships/image" Target="../media/image6.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microsoft.com/office/2007/relationships/diagramDrawing" Target="../diagrams/drawing1.xml"/><Relationship Id="rId7" Type="http://schemas.openxmlformats.org/officeDocument/2006/relationships/diagramColors" Target="../diagrams/colors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image" Target="../media/image6.png"/><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7.xml"/><Relationship Id="rId2" Type="http://schemas.openxmlformats.org/officeDocument/2006/relationships/image" Target="../media/image2.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7.xml"/><Relationship Id="rId3" Type="http://schemas.openxmlformats.org/officeDocument/2006/relationships/tags" Target="../tags/tag13.xml"/><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78.xml"/><Relationship Id="rId2" Type="http://schemas.openxmlformats.org/officeDocument/2006/relationships/image" Target="../media/image6.pn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78.xml"/><Relationship Id="rId2" Type="http://schemas.openxmlformats.org/officeDocument/2006/relationships/image" Target="../media/image6.png"/><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image" Target="../media/image6.png"/><Relationship Id="rId1" Type="http://schemas.openxmlformats.org/officeDocument/2006/relationships/image" Target="../media/image5.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image" Target="../media/image6.png"/><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7.xml"/><Relationship Id="rId3" Type="http://schemas.openxmlformats.org/officeDocument/2006/relationships/tags" Target="../tags/tag16.xml"/><Relationship Id="rId2" Type="http://schemas.openxmlformats.org/officeDocument/2006/relationships/image" Target="../media/image6.png"/><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9.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7.xml"/><Relationship Id="rId3" Type="http://schemas.openxmlformats.org/officeDocument/2006/relationships/tags" Target="../tags/tag17.xml"/><Relationship Id="rId2" Type="http://schemas.openxmlformats.org/officeDocument/2006/relationships/image" Target="../media/image6.png"/><Relationship Id="rId1" Type="http://schemas.openxmlformats.org/officeDocument/2006/relationships/image" Target="../media/image5.png"/></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png"/></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image" Target="../media/image6.png"/><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5" Type="http://schemas.openxmlformats.org/officeDocument/2006/relationships/notesSlide" Target="../notesSlides/notesSlide66.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image" Target="../media/image6.png"/><Relationship Id="rId1" Type="http://schemas.openxmlformats.org/officeDocument/2006/relationships/image" Target="../media/image5.png"/></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3.xml.rels><?xml version="1.0" encoding="UTF-8" standalone="yes"?>
<Relationships xmlns="http://schemas.openxmlformats.org/package/2006/relationships"><Relationship Id="rId9" Type="http://schemas.openxmlformats.org/officeDocument/2006/relationships/notesSlide" Target="../notesSlides/notesSlide68.xml"/><Relationship Id="rId8" Type="http://schemas.openxmlformats.org/officeDocument/2006/relationships/slideLayout" Target="../slideLayouts/slideLayout7.xml"/><Relationship Id="rId7" Type="http://schemas.microsoft.com/office/2007/relationships/diagramDrawing" Target="../diagrams/drawing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3" Type="http://schemas.openxmlformats.org/officeDocument/2006/relationships/diagramData" Target="../diagrams/data2.xml"/><Relationship Id="rId2" Type="http://schemas.openxmlformats.org/officeDocument/2006/relationships/image" Target="../media/image6.png"/><Relationship Id="rId1" Type="http://schemas.openxmlformats.org/officeDocument/2006/relationships/image" Target="../media/image5.png"/></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7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8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81.xml.rels><?xml version="1.0" encoding="UTF-8" standalone="yes"?>
<Relationships xmlns="http://schemas.openxmlformats.org/package/2006/relationships"><Relationship Id="rId6" Type="http://schemas.openxmlformats.org/officeDocument/2006/relationships/slideLayout" Target="../slideLayouts/slideLayout291.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8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8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文本框 62"/>
          <p:cNvSpPr txBox="1"/>
          <p:nvPr/>
        </p:nvSpPr>
        <p:spPr>
          <a:xfrm>
            <a:off x="932815" y="2461260"/>
            <a:ext cx="10326370" cy="1568450"/>
          </a:xfrm>
          <a:prstGeom prst="rect">
            <a:avLst/>
          </a:prstGeom>
          <a:noFill/>
          <a:ln w="9525">
            <a:noFill/>
          </a:ln>
        </p:spPr>
        <p:txBody>
          <a:bodyPr wrap="square" anchor="t" anchorCtr="0">
            <a:spAutoFit/>
          </a:bodyPr>
          <a:p>
            <a:pPr algn="ctr"/>
            <a:r>
              <a:rPr lang="zh-CN" altLang="en-US"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202</a:t>
            </a:r>
            <a:r>
              <a:rPr lang="en-US" altLang="zh-CN"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4</a:t>
            </a:r>
            <a:r>
              <a:rPr lang="zh-CN" altLang="en-US"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年统计年报和202</a:t>
            </a:r>
            <a:r>
              <a:rPr lang="en-US" altLang="zh-CN"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5</a:t>
            </a:r>
            <a:r>
              <a:rPr lang="zh-CN" altLang="en-US"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年定报</a:t>
            </a:r>
            <a:endParaRPr lang="zh-CN" altLang="en-US"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endParaRPr>
          </a:p>
          <a:p>
            <a:pPr algn="ctr"/>
            <a:r>
              <a:rPr lang="zh-CN" altLang="en-US"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建筑业统计报表制度培训</a:t>
            </a:r>
            <a:endParaRPr lang="zh-CN" altLang="en-US" sz="4800" noProof="1"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endParaRPr>
          </a:p>
        </p:txBody>
      </p:sp>
      <p:pic>
        <p:nvPicPr>
          <p:cNvPr id="35842" name="图片 6"/>
          <p:cNvPicPr>
            <a:picLocks noChangeAspect="1"/>
          </p:cNvPicPr>
          <p:nvPr/>
        </p:nvPicPr>
        <p:blipFill>
          <a:blip r:embed="rId1"/>
          <a:stretch>
            <a:fillRect/>
          </a:stretch>
        </p:blipFill>
        <p:spPr>
          <a:xfrm>
            <a:off x="6326188" y="5200650"/>
            <a:ext cx="5865812" cy="1657350"/>
          </a:xfrm>
          <a:prstGeom prst="rect">
            <a:avLst/>
          </a:prstGeom>
          <a:noFill/>
          <a:ln w="9525">
            <a:noFill/>
          </a:ln>
        </p:spPr>
      </p:pic>
      <p:sp>
        <p:nvSpPr>
          <p:cNvPr id="48" name="任意多边形 47"/>
          <p:cNvSpPr/>
          <p:nvPr/>
        </p:nvSpPr>
        <p:spPr>
          <a:xfrm rot="5400000">
            <a:off x="5406231" y="-4683919"/>
            <a:ext cx="914400" cy="1173638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椭圆 9"/>
          <p:cNvSpPr/>
          <p:nvPr/>
        </p:nvSpPr>
        <p:spPr>
          <a:xfrm>
            <a:off x="509588" y="517525"/>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10153650" y="4284980"/>
            <a:ext cx="497205" cy="5810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9961880" y="4046855"/>
            <a:ext cx="495935" cy="579755"/>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1368108" y="2351405"/>
            <a:ext cx="474663"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086803" y="2039938"/>
            <a:ext cx="474663" cy="474663"/>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5850" name="图片 4"/>
          <p:cNvPicPr>
            <a:picLocks noChangeAspect="1"/>
          </p:cNvPicPr>
          <p:nvPr/>
        </p:nvPicPr>
        <p:blipFill>
          <a:blip r:embed="rId2"/>
          <a:stretch>
            <a:fillRect/>
          </a:stretch>
        </p:blipFill>
        <p:spPr>
          <a:xfrm>
            <a:off x="725488" y="738188"/>
            <a:ext cx="901700" cy="903287"/>
          </a:xfrm>
          <a:prstGeom prst="rect">
            <a:avLst/>
          </a:prstGeom>
          <a:noFill/>
          <a:ln w="9525">
            <a:noFill/>
          </a:ln>
        </p:spPr>
      </p:pic>
      <p:sp>
        <p:nvSpPr>
          <p:cNvPr id="35851" name="文本框 1"/>
          <p:cNvSpPr txBox="1"/>
          <p:nvPr/>
        </p:nvSpPr>
        <p:spPr>
          <a:xfrm>
            <a:off x="4464050" y="4249738"/>
            <a:ext cx="3146425" cy="1754187"/>
          </a:xfrm>
          <a:prstGeom prst="rect">
            <a:avLst/>
          </a:prstGeom>
          <a:noFill/>
          <a:ln w="9525">
            <a:noFill/>
          </a:ln>
        </p:spPr>
        <p:txBody>
          <a:bodyPr wrap="square" anchor="t" anchorCtr="0">
            <a:spAutoFit/>
          </a:bodyPr>
          <a:p>
            <a:endParaRPr>
              <a:latin typeface="Arial" panose="020B0604020202020204" pitchFamily="34" charset="0"/>
              <a:ea typeface="微软雅黑" panose="020B0503020204020204" pitchFamily="34" charset="-122"/>
            </a:endParaRPr>
          </a:p>
        </p:txBody>
      </p:sp>
      <p:sp>
        <p:nvSpPr>
          <p:cNvPr id="13" name="TextBox 6"/>
          <p:cNvSpPr txBox="1"/>
          <p:nvPr/>
        </p:nvSpPr>
        <p:spPr>
          <a:xfrm>
            <a:off x="3406775" y="4894580"/>
            <a:ext cx="4912360" cy="1218565"/>
          </a:xfrm>
          <a:prstGeom prst="rect">
            <a:avLst/>
          </a:prstGeom>
          <a:noFill/>
        </p:spPr>
        <p:txBody>
          <a:bodyPr wrap="square" lIns="91416" tIns="45708" rIns="91416" bIns="45708" rtlCol="0">
            <a:spAutoFit/>
          </a:bodyPr>
          <a:lstStyle>
            <a:defPPr>
              <a:defRPr lang="zh-CN"/>
            </a:defPPr>
            <a:lvl1pPr>
              <a:defRPr sz="2000">
                <a:solidFill>
                  <a:schemeClr val="accent2"/>
                </a:solidFill>
                <a:latin typeface="+mn-ea"/>
                <a:ea typeface="+mn-ea"/>
              </a:defRPr>
            </a:lvl1pPr>
          </a:lstStyle>
          <a:p>
            <a:pPr algn="ctr">
              <a:lnSpc>
                <a:spcPts val="4400"/>
              </a:lnSpc>
            </a:pPr>
            <a:r>
              <a:rPr lang="zh-CN" altLang="en-US" sz="2800" dirty="0">
                <a:solidFill>
                  <a:srgbClr val="9FACC3"/>
                </a:solidFill>
                <a:latin typeface="方正小标宋简体" panose="03000509000000000000" charset="-122"/>
                <a:ea typeface="方正小标宋简体" panose="03000509000000000000" charset="-122"/>
                <a:cs typeface="方正小标宋简体" panose="03000509000000000000" charset="-122"/>
              </a:rPr>
              <a:t>朝阳区统计局投资科</a:t>
            </a:r>
            <a:endParaRPr lang="en-US" altLang="zh-CN" sz="2800" dirty="0">
              <a:solidFill>
                <a:srgbClr val="9FACC3"/>
              </a:solidFill>
              <a:latin typeface="方正小标宋简体" panose="03000509000000000000" charset="-122"/>
              <a:ea typeface="方正小标宋简体" panose="03000509000000000000" charset="-122"/>
              <a:cs typeface="方正小标宋简体" panose="03000509000000000000" charset="-122"/>
            </a:endParaRPr>
          </a:p>
          <a:p>
            <a:pPr algn="ctr">
              <a:lnSpc>
                <a:spcPts val="4400"/>
              </a:lnSpc>
            </a:pPr>
            <a:r>
              <a:rPr lang="en-US" altLang="zh-CN" sz="2800" dirty="0">
                <a:solidFill>
                  <a:srgbClr val="9FACC3"/>
                </a:solidFill>
                <a:latin typeface="方正小标宋简体" panose="03000509000000000000" charset="-122"/>
                <a:ea typeface="方正小标宋简体" panose="03000509000000000000" charset="-122"/>
                <a:cs typeface="方正小标宋简体" panose="03000509000000000000" charset="-122"/>
              </a:rPr>
              <a:t>2024</a:t>
            </a:r>
            <a:r>
              <a:rPr lang="zh-CN" altLang="en-US" sz="2800" dirty="0">
                <a:solidFill>
                  <a:srgbClr val="9FACC3"/>
                </a:solidFill>
                <a:latin typeface="方正小标宋简体" panose="03000509000000000000" charset="-122"/>
                <a:ea typeface="方正小标宋简体" panose="03000509000000000000" charset="-122"/>
                <a:cs typeface="方正小标宋简体" panose="03000509000000000000" charset="-122"/>
              </a:rPr>
              <a:t>年</a:t>
            </a:r>
            <a:r>
              <a:rPr lang="en-US" altLang="zh-CN" sz="2800" dirty="0">
                <a:solidFill>
                  <a:srgbClr val="9FACC3"/>
                </a:solidFill>
                <a:latin typeface="方正小标宋简体" panose="03000509000000000000" charset="-122"/>
                <a:ea typeface="方正小标宋简体" panose="03000509000000000000" charset="-122"/>
                <a:cs typeface="方正小标宋简体" panose="03000509000000000000" charset="-122"/>
              </a:rPr>
              <a:t>12</a:t>
            </a:r>
            <a:r>
              <a:rPr lang="zh-CN" altLang="en-US" sz="2800" dirty="0">
                <a:solidFill>
                  <a:srgbClr val="9FACC3"/>
                </a:solidFill>
                <a:latin typeface="方正小标宋简体" panose="03000509000000000000" charset="-122"/>
                <a:ea typeface="方正小标宋简体" panose="03000509000000000000" charset="-122"/>
                <a:cs typeface="方正小标宋简体" panose="03000509000000000000" charset="-122"/>
              </a:rPr>
              <a:t>月</a:t>
            </a:r>
            <a:endParaRPr lang="zh-CN" altLang="en-US" sz="2800" dirty="0">
              <a:solidFill>
                <a:srgbClr val="9FACC3"/>
              </a:solidFill>
              <a:latin typeface="方正小标宋简体" panose="03000509000000000000" charset="-122"/>
              <a:ea typeface="方正小标宋简体" panose="03000509000000000000" charset="-122"/>
              <a:cs typeface="方正小标宋简体" panose="03000509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rcRect l="28394" t="19504" r="32935" b="8163"/>
          <a:stretch>
            <a:fillRect/>
          </a:stretch>
        </p:blipFill>
        <p:spPr>
          <a:xfrm>
            <a:off x="811530" y="628650"/>
            <a:ext cx="5418455" cy="5972810"/>
          </a:xfrm>
          <a:prstGeom prst="rect">
            <a:avLst/>
          </a:prstGeom>
        </p:spPr>
      </p:pic>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71682" name="图片 17"/>
          <p:cNvPicPr>
            <a:picLocks noChangeAspect="1"/>
          </p:cNvPicPr>
          <p:nvPr/>
        </p:nvPicPr>
        <p:blipFill>
          <a:blip r:embed="rId2"/>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71684" name="图片 5"/>
          <p:cNvPicPr>
            <a:picLocks noChangeAspect="1"/>
          </p:cNvPicPr>
          <p:nvPr/>
        </p:nvPicPr>
        <p:blipFill>
          <a:blip r:embed="rId3"/>
          <a:stretch>
            <a:fillRect/>
          </a:stretch>
        </p:blipFill>
        <p:spPr>
          <a:xfrm>
            <a:off x="30163" y="57150"/>
            <a:ext cx="719137" cy="722313"/>
          </a:xfrm>
          <a:prstGeom prst="rect">
            <a:avLst/>
          </a:prstGeom>
          <a:noFill/>
          <a:ln w="9525">
            <a:noFill/>
          </a:ln>
        </p:spPr>
      </p:pic>
      <p:sp>
        <p:nvSpPr>
          <p:cNvPr id="7" name="文本框 62"/>
          <p:cNvSpPr txBox="1"/>
          <p:nvPr/>
        </p:nvSpPr>
        <p:spPr>
          <a:xfrm>
            <a:off x="749300" y="-108585"/>
            <a:ext cx="411035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C204-1</a:t>
            </a:r>
            <a:r>
              <a:rPr lang="zh-CN" altLang="en-US" sz="2800">
                <a:solidFill>
                  <a:srgbClr val="4B649F"/>
                </a:solidFill>
                <a:sym typeface="+mn-ea"/>
              </a:rPr>
              <a:t>表</a:t>
            </a:r>
            <a:endParaRPr lang="zh-CN" altLang="en-US" sz="2800" noProof="1" dirty="0">
              <a:solidFill>
                <a:srgbClr val="4B649F"/>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sym typeface="+mn-ea"/>
            </a:endParaRPr>
          </a:p>
        </p:txBody>
      </p:sp>
      <p:sp>
        <p:nvSpPr>
          <p:cNvPr id="5" name="圆角矩形 4"/>
          <p:cNvSpPr/>
          <p:nvPr/>
        </p:nvSpPr>
        <p:spPr>
          <a:xfrm>
            <a:off x="4809490" y="1061085"/>
            <a:ext cx="1420495" cy="255270"/>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49300" y="1316355"/>
            <a:ext cx="2196465" cy="368300"/>
          </a:xfrm>
          <a:prstGeom prst="rect">
            <a:avLst/>
          </a:prstGeom>
          <a:noFill/>
        </p:spPr>
        <p:txBody>
          <a:bodyPr wrap="square" rtlCol="0">
            <a:spAutoFit/>
          </a:bodyPr>
          <a:p>
            <a:r>
              <a:rPr lang="zh-CN" altLang="en-US" b="1">
                <a:solidFill>
                  <a:srgbClr val="FF0000"/>
                </a:solidFill>
              </a:rPr>
              <a:t>数据核查重点指标！</a:t>
            </a:r>
            <a:endParaRPr lang="zh-CN" altLang="en-US" b="1">
              <a:solidFill>
                <a:srgbClr val="FF0000"/>
              </a:solidFill>
            </a:endParaRPr>
          </a:p>
        </p:txBody>
      </p:sp>
      <p:sp>
        <p:nvSpPr>
          <p:cNvPr id="9" name="矩形 8"/>
          <p:cNvSpPr/>
          <p:nvPr/>
        </p:nvSpPr>
        <p:spPr>
          <a:xfrm>
            <a:off x="862965" y="2280285"/>
            <a:ext cx="1440180" cy="672465"/>
          </a:xfrm>
          <a:prstGeom prst="rect">
            <a:avLst/>
          </a:prstGeom>
          <a:noFill/>
          <a:ln w="28575">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862965" y="4154805"/>
            <a:ext cx="1439545" cy="215900"/>
          </a:xfrm>
          <a:prstGeom prst="rect">
            <a:avLst/>
          </a:prstGeom>
          <a:noFill/>
          <a:ln w="28575">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3496310" y="2832100"/>
            <a:ext cx="1680845" cy="558800"/>
          </a:xfrm>
          <a:prstGeom prst="rect">
            <a:avLst/>
          </a:prstGeom>
          <a:noFill/>
          <a:ln w="28575">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9" name="学论网-www.xuelun.me"/>
          <p:cNvSpPr txBox="1"/>
          <p:nvPr/>
        </p:nvSpPr>
        <p:spPr>
          <a:xfrm>
            <a:off x="6539865" y="1684655"/>
            <a:ext cx="5039995" cy="1292225"/>
          </a:xfrm>
          <a:prstGeom prst="rect">
            <a:avLst/>
          </a:prstGeom>
          <a:noFill/>
          <a:ln>
            <a:noFill/>
          </a:ln>
        </p:spPr>
        <p:txBody>
          <a:bodyPr wrap="square" lIns="0" tIns="0" rIns="0" bIns="0" rtlCol="0">
            <a:spAutoFit/>
          </a:bodyPr>
          <a:p>
            <a:pPr algn="just"/>
            <a:r>
              <a:rPr lang="zh-CN" altLang="en-US" sz="2800" dirty="0">
                <a:solidFill>
                  <a:schemeClr val="tx1"/>
                </a:solidFill>
                <a:sym typeface="+mn-ea"/>
              </a:rPr>
              <a:t>强调：</a:t>
            </a:r>
            <a:endParaRPr lang="zh-CN" altLang="en-US" sz="2800" dirty="0">
              <a:solidFill>
                <a:schemeClr val="tx1"/>
              </a:solidFill>
              <a:sym typeface="+mn-ea"/>
            </a:endParaRPr>
          </a:p>
          <a:p>
            <a:pPr algn="just"/>
            <a:r>
              <a:rPr lang="zh-CN" altLang="en-US" sz="2800" dirty="0">
                <a:solidFill>
                  <a:schemeClr val="tx1"/>
                </a:solidFill>
                <a:sym typeface="Wingdings" panose="05000000000000000000" pitchFamily="2" charset="2"/>
              </a:rPr>
              <a:t>（</a:t>
            </a:r>
            <a:r>
              <a:rPr lang="en-US" altLang="zh-CN" sz="2800" dirty="0">
                <a:solidFill>
                  <a:schemeClr val="tx1"/>
                </a:solidFill>
                <a:sym typeface="Wingdings" panose="05000000000000000000" pitchFamily="2" charset="2"/>
              </a:rPr>
              <a:t>1</a:t>
            </a:r>
            <a:r>
              <a:rPr lang="zh-CN" altLang="en-US" sz="2800" dirty="0">
                <a:solidFill>
                  <a:schemeClr val="tx1"/>
                </a:solidFill>
                <a:sym typeface="Wingdings" panose="05000000000000000000" pitchFamily="2" charset="2"/>
              </a:rPr>
              <a:t>）</a:t>
            </a:r>
            <a:r>
              <a:rPr lang="zh-CN" altLang="en-US" sz="2800" dirty="0">
                <a:solidFill>
                  <a:schemeClr val="tx1"/>
                </a:solidFill>
                <a:sym typeface="+mn-ea"/>
              </a:rPr>
              <a:t>计量单位：千元</a:t>
            </a:r>
            <a:endParaRPr lang="zh-CN" altLang="en-US" sz="2800" dirty="0">
              <a:solidFill>
                <a:schemeClr val="tx1"/>
              </a:solidFill>
            </a:endParaRPr>
          </a:p>
          <a:p>
            <a:pPr algn="just"/>
            <a:r>
              <a:rPr lang="zh-CN" altLang="en-US" sz="2800" dirty="0">
                <a:solidFill>
                  <a:schemeClr val="tx1"/>
                </a:solidFill>
                <a:sym typeface="+mn-ea"/>
              </a:rPr>
              <a:t>（</a:t>
            </a:r>
            <a:r>
              <a:rPr lang="en-US" altLang="zh-CN" sz="2800" dirty="0">
                <a:solidFill>
                  <a:schemeClr val="tx1"/>
                </a:solidFill>
                <a:sym typeface="+mn-ea"/>
              </a:rPr>
              <a:t>2</a:t>
            </a:r>
            <a:r>
              <a:rPr lang="zh-CN" altLang="en-US" sz="2800" dirty="0">
                <a:solidFill>
                  <a:schemeClr val="tx1"/>
                </a:solidFill>
                <a:sym typeface="+mn-ea"/>
              </a:rPr>
              <a:t>）填报</a:t>
            </a:r>
            <a:r>
              <a:rPr lang="en-US" altLang="zh-CN" sz="2800" dirty="0">
                <a:solidFill>
                  <a:schemeClr val="tx1"/>
                </a:solidFill>
                <a:sym typeface="+mn-ea"/>
              </a:rPr>
              <a:t>1-</a:t>
            </a:r>
            <a:r>
              <a:rPr lang="zh-CN" altLang="en-US" sz="2800" dirty="0">
                <a:solidFill>
                  <a:schemeClr val="tx1"/>
                </a:solidFill>
                <a:sym typeface="+mn-ea"/>
              </a:rPr>
              <a:t>本季度累计数</a:t>
            </a:r>
            <a:endParaRPr lang="zh-CN" altLang="en-US" sz="28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a:xfrm>
            <a:off x="8567420" y="6141085"/>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17409"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zh-CN" altLang="en-US" sz="2800">
                <a:solidFill>
                  <a:srgbClr val="4B649F"/>
                </a:solidFill>
                <a:sym typeface="+mn-ea"/>
              </a:rPr>
              <a:t>一、</a:t>
            </a:r>
            <a:r>
              <a:rPr lang="en-US" altLang="zh-CN" sz="2800">
                <a:solidFill>
                  <a:srgbClr val="4B649F"/>
                </a:solidFill>
                <a:sym typeface="+mn-ea"/>
              </a:rPr>
              <a:t> </a:t>
            </a:r>
            <a:r>
              <a:rPr lang="zh-CN" altLang="en-US" sz="2800">
                <a:solidFill>
                  <a:srgbClr val="4B649F"/>
                </a:solidFill>
                <a:sym typeface="+mn-ea"/>
              </a:rPr>
              <a:t>建筑业合同情况</a:t>
            </a:r>
            <a:endParaRPr lang="zh-CN" altLang="en-US" sz="2800">
              <a:solidFill>
                <a:srgbClr val="4B649F"/>
              </a:solidFill>
              <a:sym typeface="+mn-ea"/>
            </a:endParaRPr>
          </a:p>
        </p:txBody>
      </p:sp>
      <p:graphicFrame>
        <p:nvGraphicFramePr>
          <p:cNvPr id="157" name="表格 156"/>
          <p:cNvGraphicFramePr>
            <a:graphicFrameLocks noGrp="1"/>
          </p:cNvGraphicFramePr>
          <p:nvPr/>
        </p:nvGraphicFramePr>
        <p:xfrm>
          <a:off x="290389" y="1278255"/>
          <a:ext cx="4553850" cy="2626277"/>
        </p:xfrm>
        <a:graphic>
          <a:graphicData uri="http://schemas.openxmlformats.org/drawingml/2006/table">
            <a:tbl>
              <a:tblPr/>
              <a:tblGrid>
                <a:gridCol w="2235200"/>
                <a:gridCol w="698500"/>
                <a:gridCol w="787400"/>
                <a:gridCol w="832750"/>
              </a:tblGrid>
              <a:tr h="839466">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计量</a:t>
                      </a:r>
                      <a:endParaRPr kumimoji="0" lang="en-US" alt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单位</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9914">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一、建筑业合同情况</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452299">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签订的合同额</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01</a:t>
                      </a:r>
                      <a:endPar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6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52299">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上年结转合同额</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02</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6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52299">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本年新签合同额</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03</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8" name="学论网-矩形 1"/>
          <p:cNvSpPr/>
          <p:nvPr/>
        </p:nvSpPr>
        <p:spPr>
          <a:xfrm>
            <a:off x="5540972" y="727109"/>
            <a:ext cx="6044158" cy="2751296"/>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59" name="学论网-www.xuelun.me"/>
          <p:cNvSpPr txBox="1"/>
          <p:nvPr/>
        </p:nvSpPr>
        <p:spPr>
          <a:xfrm>
            <a:off x="5849618" y="906288"/>
            <a:ext cx="5617644" cy="240030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签订的合同额</a:t>
            </a:r>
            <a:r>
              <a:rPr lang="en-US" altLang="zh-CN" sz="2400" b="1" dirty="0">
                <a:solidFill>
                  <a:srgbClr val="595959"/>
                </a:solidFill>
                <a:latin typeface="微软雅黑" panose="020B0503020204020204" pitchFamily="34" charset="-122"/>
                <a:ea typeface="微软雅黑" panose="020B0503020204020204" pitchFamily="34" charset="-122"/>
              </a:rPr>
              <a:t>(01)</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指建筑业企业在</a:t>
            </a:r>
            <a:r>
              <a:rPr lang="zh-CN" altLang="en-US" sz="2000" u="sng" dirty="0">
                <a:solidFill>
                  <a:srgbClr val="FF0000"/>
                </a:solidFill>
                <a:latin typeface="微软雅黑" panose="020B0503020204020204" pitchFamily="34" charset="-122"/>
                <a:ea typeface="微软雅黑" panose="020B0503020204020204" pitchFamily="34" charset="-122"/>
              </a:rPr>
              <a:t>报告期</a:t>
            </a:r>
            <a:r>
              <a:rPr lang="zh-CN" altLang="en-US" sz="2000" dirty="0">
                <a:latin typeface="微软雅黑" panose="020B0503020204020204" pitchFamily="34" charset="-122"/>
                <a:ea typeface="微软雅黑" panose="020B0503020204020204" pitchFamily="34" charset="-122"/>
              </a:rPr>
              <a:t>直接同建设单位签订的各种国内工程合同的</a:t>
            </a:r>
            <a:r>
              <a:rPr lang="zh-CN" altLang="en-US" sz="2000" dirty="0">
                <a:solidFill>
                  <a:srgbClr val="FF0000"/>
                </a:solidFill>
                <a:latin typeface="微软雅黑" panose="020B0503020204020204" pitchFamily="34" charset="-122"/>
                <a:ea typeface="微软雅黑" panose="020B0503020204020204" pitchFamily="34" charset="-122"/>
              </a:rPr>
              <a:t>总价款</a:t>
            </a:r>
            <a:r>
              <a:rPr lang="zh-CN" altLang="en-US" sz="2000" dirty="0">
                <a:latin typeface="微软雅黑" panose="020B0503020204020204" pitchFamily="34" charset="-122"/>
                <a:ea typeface="微软雅黑" panose="020B0503020204020204" pitchFamily="34" charset="-122"/>
              </a:rPr>
              <a:t>和</a:t>
            </a:r>
            <a:r>
              <a:rPr lang="zh-CN" altLang="en-US" sz="2000" u="sng" dirty="0">
                <a:solidFill>
                  <a:srgbClr val="FF0000"/>
                </a:solidFill>
                <a:latin typeface="微软雅黑" panose="020B0503020204020204" pitchFamily="34" charset="-122"/>
                <a:ea typeface="微软雅黑" panose="020B0503020204020204" pitchFamily="34" charset="-122"/>
              </a:rPr>
              <a:t>以前年度</a:t>
            </a:r>
            <a:r>
              <a:rPr lang="zh-CN" altLang="en-US" sz="2000" dirty="0">
                <a:latin typeface="微软雅黑" panose="020B0503020204020204" pitchFamily="34" charset="-122"/>
                <a:ea typeface="微软雅黑" panose="020B0503020204020204" pitchFamily="34" charset="-122"/>
              </a:rPr>
              <a:t>同建设单位签订的各种国内工程合同的未完工程跨入本年度继续施工工程合同的</a:t>
            </a:r>
            <a:r>
              <a:rPr lang="zh-CN" altLang="en-US" sz="2000" dirty="0">
                <a:solidFill>
                  <a:srgbClr val="FF0000"/>
                </a:solidFill>
                <a:latin typeface="微软雅黑" panose="020B0503020204020204" pitchFamily="34" charset="-122"/>
                <a:ea typeface="微软雅黑" panose="020B0503020204020204" pitchFamily="34" charset="-122"/>
              </a:rPr>
              <a:t>总价款余额</a:t>
            </a:r>
            <a:r>
              <a:rPr lang="zh-CN" altLang="en-US" sz="2000" dirty="0">
                <a:solidFill>
                  <a:schemeClr val="tx1"/>
                </a:solidFill>
                <a:latin typeface="微软雅黑" panose="020B0503020204020204" pitchFamily="34" charset="-122"/>
                <a:ea typeface="微软雅黑" panose="020B0503020204020204" pitchFamily="34" charset="-122"/>
              </a:rPr>
              <a:t>。</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160" name="Group 4"/>
          <p:cNvGrpSpPr>
            <a:grpSpLocks noChangeAspect="1"/>
          </p:cNvGrpSpPr>
          <p:nvPr/>
        </p:nvGrpSpPr>
        <p:grpSpPr bwMode="auto">
          <a:xfrm rot="5400000" flipV="1">
            <a:off x="4409511" y="4684831"/>
            <a:ext cx="2879407" cy="634644"/>
            <a:chOff x="431" y="1080"/>
            <a:chExt cx="4900" cy="1080"/>
          </a:xfrm>
          <a:solidFill>
            <a:srgbClr val="10A981"/>
          </a:solidFill>
        </p:grpSpPr>
        <p:sp>
          <p:nvSpPr>
            <p:cNvPr id="161" name="Rectangle 5"/>
            <p:cNvSpPr>
              <a:spLocks noChangeArrowheads="1"/>
            </p:cNvSpPr>
            <p:nvPr>
              <p:custDataLst>
                <p:tags r:id="rId3"/>
              </p:custDataLst>
            </p:nvPr>
          </p:nvSpPr>
          <p:spPr bwMode="auto">
            <a:xfrm>
              <a:off x="431" y="1274"/>
              <a:ext cx="4854" cy="31"/>
            </a:xfrm>
            <a:prstGeom prst="rect">
              <a:avLst/>
            </a:prstGeom>
            <a:solidFill>
              <a:srgbClr val="557199"/>
            </a:solidFill>
            <a:ln w="9525">
              <a:solidFill>
                <a:srgbClr val="0B7358"/>
              </a:solidFill>
              <a:miter lim="800000"/>
            </a:ln>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2" name="Freeform 6"/>
            <p:cNvSpPr/>
            <p:nvPr>
              <p:custDataLst>
                <p:tags r:id="rId4"/>
              </p:custDataLst>
            </p:nvPr>
          </p:nvSpPr>
          <p:spPr bwMode="auto">
            <a:xfrm>
              <a:off x="624" y="1080"/>
              <a:ext cx="918" cy="1080"/>
            </a:xfrm>
            <a:custGeom>
              <a:avLst/>
              <a:gdLst>
                <a:gd name="T0" fmla="*/ 1340 w 1340"/>
                <a:gd name="T1" fmla="*/ 283 h 1574"/>
                <a:gd name="T2" fmla="*/ 1340 w 1340"/>
                <a:gd name="T3" fmla="*/ 1291 h 1574"/>
                <a:gd name="T4" fmla="*/ 812 w 1340"/>
                <a:gd name="T5" fmla="*/ 1574 h 1574"/>
                <a:gd name="T6" fmla="*/ 284 w 1340"/>
                <a:gd name="T7" fmla="*/ 1291 h 1574"/>
                <a:gd name="T8" fmla="*/ 284 w 1340"/>
                <a:gd name="T9" fmla="*/ 283 h 1574"/>
                <a:gd name="T10" fmla="*/ 0 w 1340"/>
                <a:gd name="T11" fmla="*/ 0 h 1574"/>
                <a:gd name="T12" fmla="*/ 1056 w 1340"/>
                <a:gd name="T13" fmla="*/ 0 h 1574"/>
                <a:gd name="T14" fmla="*/ 1340 w 1340"/>
                <a:gd name="T15" fmla="*/ 283 h 1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0" h="1574">
                  <a:moveTo>
                    <a:pt x="1340" y="283"/>
                  </a:moveTo>
                  <a:cubicBezTo>
                    <a:pt x="1340" y="1291"/>
                    <a:pt x="1340" y="1291"/>
                    <a:pt x="1340" y="1291"/>
                  </a:cubicBezTo>
                  <a:cubicBezTo>
                    <a:pt x="812" y="1574"/>
                    <a:pt x="812" y="1574"/>
                    <a:pt x="812" y="1574"/>
                  </a:cubicBezTo>
                  <a:cubicBezTo>
                    <a:pt x="284" y="1291"/>
                    <a:pt x="284" y="1291"/>
                    <a:pt x="284" y="1291"/>
                  </a:cubicBezTo>
                  <a:cubicBezTo>
                    <a:pt x="284" y="283"/>
                    <a:pt x="284" y="283"/>
                    <a:pt x="284" y="283"/>
                  </a:cubicBezTo>
                  <a:cubicBezTo>
                    <a:pt x="284" y="126"/>
                    <a:pt x="157" y="0"/>
                    <a:pt x="0" y="0"/>
                  </a:cubicBezTo>
                  <a:cubicBezTo>
                    <a:pt x="1056" y="0"/>
                    <a:pt x="1056" y="0"/>
                    <a:pt x="1056" y="0"/>
                  </a:cubicBezTo>
                  <a:cubicBezTo>
                    <a:pt x="1213" y="0"/>
                    <a:pt x="1340" y="126"/>
                    <a:pt x="1340" y="283"/>
                  </a:cubicBezTo>
                  <a:close/>
                </a:path>
              </a:pathLst>
            </a:custGeom>
            <a:solidFill>
              <a:srgbClr val="557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dirty="0">
                <a:latin typeface="Roboto Light" panose="02000000000000000000" pitchFamily="2" charset="0"/>
                <a:ea typeface="Roboto Light" panose="02000000000000000000" pitchFamily="2" charset="0"/>
              </a:endParaRPr>
            </a:p>
          </p:txBody>
        </p:sp>
        <p:sp>
          <p:nvSpPr>
            <p:cNvPr id="163" name="Freeform 7"/>
            <p:cNvSpPr/>
            <p:nvPr>
              <p:custDataLst>
                <p:tags r:id="rId5"/>
              </p:custDataLst>
            </p:nvPr>
          </p:nvSpPr>
          <p:spPr bwMode="auto">
            <a:xfrm>
              <a:off x="431" y="1080"/>
              <a:ext cx="388" cy="194"/>
            </a:xfrm>
            <a:custGeom>
              <a:avLst/>
              <a:gdLst>
                <a:gd name="T0" fmla="*/ 567 w 567"/>
                <a:gd name="T1" fmla="*/ 283 h 283"/>
                <a:gd name="T2" fmla="*/ 284 w 567"/>
                <a:gd name="T3" fmla="*/ 0 h 283"/>
                <a:gd name="T4" fmla="*/ 0 w 567"/>
                <a:gd name="T5" fmla="*/ 283 h 283"/>
              </a:gdLst>
              <a:ahLst/>
              <a:cxnLst>
                <a:cxn ang="0">
                  <a:pos x="T0" y="T1"/>
                </a:cxn>
                <a:cxn ang="0">
                  <a:pos x="T2" y="T3"/>
                </a:cxn>
                <a:cxn ang="0">
                  <a:pos x="T4" y="T5"/>
                </a:cxn>
              </a:cxnLst>
              <a:rect l="0" t="0" r="r" b="b"/>
              <a:pathLst>
                <a:path w="567" h="283">
                  <a:moveTo>
                    <a:pt x="567" y="283"/>
                  </a:moveTo>
                  <a:cubicBezTo>
                    <a:pt x="567" y="126"/>
                    <a:pt x="440" y="0"/>
                    <a:pt x="284" y="0"/>
                  </a:cubicBezTo>
                  <a:cubicBezTo>
                    <a:pt x="127" y="0"/>
                    <a:pt x="0" y="126"/>
                    <a:pt x="0" y="283"/>
                  </a:cubicBezTo>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4" name="Freeform 8"/>
            <p:cNvSpPr/>
            <p:nvPr>
              <p:custDataLst>
                <p:tags r:id="rId6"/>
              </p:custDataLst>
            </p:nvPr>
          </p:nvSpPr>
          <p:spPr bwMode="auto">
            <a:xfrm>
              <a:off x="1888" y="1080"/>
              <a:ext cx="917" cy="1080"/>
            </a:xfrm>
            <a:custGeom>
              <a:avLst/>
              <a:gdLst>
                <a:gd name="T0" fmla="*/ 1339 w 1339"/>
                <a:gd name="T1" fmla="*/ 283 h 1574"/>
                <a:gd name="T2" fmla="*/ 1339 w 1339"/>
                <a:gd name="T3" fmla="*/ 1291 h 1574"/>
                <a:gd name="T4" fmla="*/ 811 w 1339"/>
                <a:gd name="T5" fmla="*/ 1574 h 1574"/>
                <a:gd name="T6" fmla="*/ 283 w 1339"/>
                <a:gd name="T7" fmla="*/ 1291 h 1574"/>
                <a:gd name="T8" fmla="*/ 283 w 1339"/>
                <a:gd name="T9" fmla="*/ 283 h 1574"/>
                <a:gd name="T10" fmla="*/ 0 w 1339"/>
                <a:gd name="T11" fmla="*/ 0 h 1574"/>
                <a:gd name="T12" fmla="*/ 1056 w 1339"/>
                <a:gd name="T13" fmla="*/ 0 h 1574"/>
                <a:gd name="T14" fmla="*/ 1339 w 1339"/>
                <a:gd name="T15" fmla="*/ 283 h 1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9" h="1574">
                  <a:moveTo>
                    <a:pt x="1339" y="283"/>
                  </a:moveTo>
                  <a:cubicBezTo>
                    <a:pt x="1339" y="1291"/>
                    <a:pt x="1339" y="1291"/>
                    <a:pt x="1339" y="1291"/>
                  </a:cubicBezTo>
                  <a:cubicBezTo>
                    <a:pt x="811" y="1574"/>
                    <a:pt x="811" y="1574"/>
                    <a:pt x="811" y="1574"/>
                  </a:cubicBezTo>
                  <a:cubicBezTo>
                    <a:pt x="283" y="1291"/>
                    <a:pt x="283" y="1291"/>
                    <a:pt x="283" y="1291"/>
                  </a:cubicBezTo>
                  <a:cubicBezTo>
                    <a:pt x="283" y="283"/>
                    <a:pt x="283" y="283"/>
                    <a:pt x="283" y="283"/>
                  </a:cubicBezTo>
                  <a:cubicBezTo>
                    <a:pt x="283" y="126"/>
                    <a:pt x="156" y="0"/>
                    <a:pt x="0" y="0"/>
                  </a:cubicBezTo>
                  <a:cubicBezTo>
                    <a:pt x="1056" y="0"/>
                    <a:pt x="1056" y="0"/>
                    <a:pt x="1056" y="0"/>
                  </a:cubicBezTo>
                  <a:cubicBezTo>
                    <a:pt x="1212" y="0"/>
                    <a:pt x="1339" y="126"/>
                    <a:pt x="1339" y="283"/>
                  </a:cubicBezTo>
                  <a:close/>
                </a:path>
              </a:pathLst>
            </a:custGeom>
            <a:solidFill>
              <a:srgbClr val="557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5" name="Freeform 9"/>
            <p:cNvSpPr/>
            <p:nvPr>
              <p:custDataLst>
                <p:tags r:id="rId7"/>
              </p:custDataLst>
            </p:nvPr>
          </p:nvSpPr>
          <p:spPr bwMode="auto">
            <a:xfrm>
              <a:off x="1694" y="1080"/>
              <a:ext cx="388" cy="194"/>
            </a:xfrm>
            <a:custGeom>
              <a:avLst/>
              <a:gdLst>
                <a:gd name="T0" fmla="*/ 567 w 567"/>
                <a:gd name="T1" fmla="*/ 283 h 283"/>
                <a:gd name="T2" fmla="*/ 284 w 567"/>
                <a:gd name="T3" fmla="*/ 0 h 283"/>
                <a:gd name="T4" fmla="*/ 0 w 567"/>
                <a:gd name="T5" fmla="*/ 283 h 283"/>
              </a:gdLst>
              <a:ahLst/>
              <a:cxnLst>
                <a:cxn ang="0">
                  <a:pos x="T0" y="T1"/>
                </a:cxn>
                <a:cxn ang="0">
                  <a:pos x="T2" y="T3"/>
                </a:cxn>
                <a:cxn ang="0">
                  <a:pos x="T4" y="T5"/>
                </a:cxn>
              </a:cxnLst>
              <a:rect l="0" t="0" r="r" b="b"/>
              <a:pathLst>
                <a:path w="567" h="283">
                  <a:moveTo>
                    <a:pt x="567" y="283"/>
                  </a:moveTo>
                  <a:cubicBezTo>
                    <a:pt x="567" y="126"/>
                    <a:pt x="440" y="0"/>
                    <a:pt x="284" y="0"/>
                  </a:cubicBezTo>
                  <a:cubicBezTo>
                    <a:pt x="127" y="0"/>
                    <a:pt x="0" y="126"/>
                    <a:pt x="0" y="283"/>
                  </a:cubicBezTo>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6" name="Freeform 10"/>
            <p:cNvSpPr/>
            <p:nvPr>
              <p:custDataLst>
                <p:tags r:id="rId8"/>
              </p:custDataLst>
            </p:nvPr>
          </p:nvSpPr>
          <p:spPr bwMode="auto">
            <a:xfrm>
              <a:off x="3151" y="1080"/>
              <a:ext cx="917" cy="1080"/>
            </a:xfrm>
            <a:custGeom>
              <a:avLst/>
              <a:gdLst>
                <a:gd name="T0" fmla="*/ 1339 w 1339"/>
                <a:gd name="T1" fmla="*/ 283 h 1574"/>
                <a:gd name="T2" fmla="*/ 1339 w 1339"/>
                <a:gd name="T3" fmla="*/ 1291 h 1574"/>
                <a:gd name="T4" fmla="*/ 811 w 1339"/>
                <a:gd name="T5" fmla="*/ 1574 h 1574"/>
                <a:gd name="T6" fmla="*/ 284 w 1339"/>
                <a:gd name="T7" fmla="*/ 1291 h 1574"/>
                <a:gd name="T8" fmla="*/ 284 w 1339"/>
                <a:gd name="T9" fmla="*/ 283 h 1574"/>
                <a:gd name="T10" fmla="*/ 0 w 1339"/>
                <a:gd name="T11" fmla="*/ 0 h 1574"/>
                <a:gd name="T12" fmla="*/ 1056 w 1339"/>
                <a:gd name="T13" fmla="*/ 0 h 1574"/>
                <a:gd name="T14" fmla="*/ 1339 w 1339"/>
                <a:gd name="T15" fmla="*/ 283 h 1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9" h="1574">
                  <a:moveTo>
                    <a:pt x="1339" y="283"/>
                  </a:moveTo>
                  <a:cubicBezTo>
                    <a:pt x="1339" y="1291"/>
                    <a:pt x="1339" y="1291"/>
                    <a:pt x="1339" y="1291"/>
                  </a:cubicBezTo>
                  <a:cubicBezTo>
                    <a:pt x="811" y="1574"/>
                    <a:pt x="811" y="1574"/>
                    <a:pt x="811" y="1574"/>
                  </a:cubicBezTo>
                  <a:cubicBezTo>
                    <a:pt x="284" y="1291"/>
                    <a:pt x="284" y="1291"/>
                    <a:pt x="284" y="1291"/>
                  </a:cubicBezTo>
                  <a:cubicBezTo>
                    <a:pt x="284" y="283"/>
                    <a:pt x="284" y="283"/>
                    <a:pt x="284" y="283"/>
                  </a:cubicBezTo>
                  <a:cubicBezTo>
                    <a:pt x="283" y="126"/>
                    <a:pt x="156" y="0"/>
                    <a:pt x="0" y="0"/>
                  </a:cubicBezTo>
                  <a:cubicBezTo>
                    <a:pt x="1056" y="0"/>
                    <a:pt x="1056" y="0"/>
                    <a:pt x="1056" y="0"/>
                  </a:cubicBezTo>
                  <a:cubicBezTo>
                    <a:pt x="1212" y="0"/>
                    <a:pt x="1339" y="126"/>
                    <a:pt x="1339" y="283"/>
                  </a:cubicBezTo>
                  <a:close/>
                </a:path>
              </a:pathLst>
            </a:custGeom>
            <a:solidFill>
              <a:srgbClr val="557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7" name="Freeform 11"/>
            <p:cNvSpPr/>
            <p:nvPr>
              <p:custDataLst>
                <p:tags r:id="rId9"/>
              </p:custDataLst>
            </p:nvPr>
          </p:nvSpPr>
          <p:spPr bwMode="auto">
            <a:xfrm>
              <a:off x="2957" y="1080"/>
              <a:ext cx="388" cy="194"/>
            </a:xfrm>
            <a:custGeom>
              <a:avLst/>
              <a:gdLst>
                <a:gd name="T0" fmla="*/ 567 w 567"/>
                <a:gd name="T1" fmla="*/ 283 h 283"/>
                <a:gd name="T2" fmla="*/ 283 w 567"/>
                <a:gd name="T3" fmla="*/ 0 h 283"/>
                <a:gd name="T4" fmla="*/ 0 w 567"/>
                <a:gd name="T5" fmla="*/ 283 h 283"/>
              </a:gdLst>
              <a:ahLst/>
              <a:cxnLst>
                <a:cxn ang="0">
                  <a:pos x="T0" y="T1"/>
                </a:cxn>
                <a:cxn ang="0">
                  <a:pos x="T2" y="T3"/>
                </a:cxn>
                <a:cxn ang="0">
                  <a:pos x="T4" y="T5"/>
                </a:cxn>
              </a:cxnLst>
              <a:rect l="0" t="0" r="r" b="b"/>
              <a:pathLst>
                <a:path w="567" h="283">
                  <a:moveTo>
                    <a:pt x="567" y="283"/>
                  </a:moveTo>
                  <a:cubicBezTo>
                    <a:pt x="567" y="126"/>
                    <a:pt x="440" y="0"/>
                    <a:pt x="283" y="0"/>
                  </a:cubicBezTo>
                  <a:cubicBezTo>
                    <a:pt x="126" y="0"/>
                    <a:pt x="0" y="126"/>
                    <a:pt x="0" y="283"/>
                  </a:cubicBezTo>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8" name="Freeform 12"/>
            <p:cNvSpPr/>
            <p:nvPr>
              <p:custDataLst>
                <p:tags r:id="rId10"/>
              </p:custDataLst>
            </p:nvPr>
          </p:nvSpPr>
          <p:spPr bwMode="auto">
            <a:xfrm>
              <a:off x="4414" y="1080"/>
              <a:ext cx="917" cy="1080"/>
            </a:xfrm>
            <a:custGeom>
              <a:avLst/>
              <a:gdLst>
                <a:gd name="T0" fmla="*/ 1339 w 1339"/>
                <a:gd name="T1" fmla="*/ 283 h 1574"/>
                <a:gd name="T2" fmla="*/ 1339 w 1339"/>
                <a:gd name="T3" fmla="*/ 1291 h 1574"/>
                <a:gd name="T4" fmla="*/ 812 w 1339"/>
                <a:gd name="T5" fmla="*/ 1574 h 1574"/>
                <a:gd name="T6" fmla="*/ 284 w 1339"/>
                <a:gd name="T7" fmla="*/ 1291 h 1574"/>
                <a:gd name="T8" fmla="*/ 284 w 1339"/>
                <a:gd name="T9" fmla="*/ 283 h 1574"/>
                <a:gd name="T10" fmla="*/ 0 w 1339"/>
                <a:gd name="T11" fmla="*/ 0 h 1574"/>
                <a:gd name="T12" fmla="*/ 1056 w 1339"/>
                <a:gd name="T13" fmla="*/ 0 h 1574"/>
                <a:gd name="T14" fmla="*/ 1339 w 1339"/>
                <a:gd name="T15" fmla="*/ 283 h 1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9" h="1574">
                  <a:moveTo>
                    <a:pt x="1339" y="283"/>
                  </a:moveTo>
                  <a:cubicBezTo>
                    <a:pt x="1339" y="1291"/>
                    <a:pt x="1339" y="1291"/>
                    <a:pt x="1339" y="1291"/>
                  </a:cubicBezTo>
                  <a:cubicBezTo>
                    <a:pt x="812" y="1574"/>
                    <a:pt x="812" y="1574"/>
                    <a:pt x="812" y="1574"/>
                  </a:cubicBezTo>
                  <a:cubicBezTo>
                    <a:pt x="284" y="1291"/>
                    <a:pt x="284" y="1291"/>
                    <a:pt x="284" y="1291"/>
                  </a:cubicBezTo>
                  <a:cubicBezTo>
                    <a:pt x="284" y="283"/>
                    <a:pt x="284" y="283"/>
                    <a:pt x="284" y="283"/>
                  </a:cubicBezTo>
                  <a:cubicBezTo>
                    <a:pt x="283" y="126"/>
                    <a:pt x="157" y="0"/>
                    <a:pt x="0" y="0"/>
                  </a:cubicBezTo>
                  <a:cubicBezTo>
                    <a:pt x="1056" y="0"/>
                    <a:pt x="1056" y="0"/>
                    <a:pt x="1056" y="0"/>
                  </a:cubicBezTo>
                  <a:cubicBezTo>
                    <a:pt x="1213" y="0"/>
                    <a:pt x="1339" y="126"/>
                    <a:pt x="1339" y="283"/>
                  </a:cubicBezTo>
                  <a:close/>
                </a:path>
              </a:pathLst>
            </a:custGeom>
            <a:solidFill>
              <a:srgbClr val="557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9" name="Freeform 13"/>
            <p:cNvSpPr/>
            <p:nvPr>
              <p:custDataLst>
                <p:tags r:id="rId11"/>
              </p:custDataLst>
            </p:nvPr>
          </p:nvSpPr>
          <p:spPr bwMode="auto">
            <a:xfrm>
              <a:off x="4220" y="1080"/>
              <a:ext cx="388" cy="194"/>
            </a:xfrm>
            <a:custGeom>
              <a:avLst/>
              <a:gdLst>
                <a:gd name="T0" fmla="*/ 567 w 567"/>
                <a:gd name="T1" fmla="*/ 283 h 283"/>
                <a:gd name="T2" fmla="*/ 283 w 567"/>
                <a:gd name="T3" fmla="*/ 0 h 283"/>
                <a:gd name="T4" fmla="*/ 0 w 567"/>
                <a:gd name="T5" fmla="*/ 283 h 283"/>
              </a:gdLst>
              <a:ahLst/>
              <a:cxnLst>
                <a:cxn ang="0">
                  <a:pos x="T0" y="T1"/>
                </a:cxn>
                <a:cxn ang="0">
                  <a:pos x="T2" y="T3"/>
                </a:cxn>
                <a:cxn ang="0">
                  <a:pos x="T4" y="T5"/>
                </a:cxn>
              </a:cxnLst>
              <a:rect l="0" t="0" r="r" b="b"/>
              <a:pathLst>
                <a:path w="567" h="283">
                  <a:moveTo>
                    <a:pt x="567" y="283"/>
                  </a:moveTo>
                  <a:cubicBezTo>
                    <a:pt x="567" y="126"/>
                    <a:pt x="440" y="0"/>
                    <a:pt x="283" y="0"/>
                  </a:cubicBezTo>
                  <a:cubicBezTo>
                    <a:pt x="127" y="0"/>
                    <a:pt x="0" y="126"/>
                    <a:pt x="0" y="283"/>
                  </a:cubicBezTo>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grpSp>
      <p:sp>
        <p:nvSpPr>
          <p:cNvPr id="174" name="文本框 173"/>
          <p:cNvSpPr txBox="1"/>
          <p:nvPr/>
        </p:nvSpPr>
        <p:spPr>
          <a:xfrm>
            <a:off x="5503052" y="3839101"/>
            <a:ext cx="634644" cy="338554"/>
          </a:xfrm>
          <a:prstGeom prst="rect">
            <a:avLst/>
          </a:prstGeom>
          <a:noFill/>
        </p:spPr>
        <p:txBody>
          <a:bodyPr wrap="square" rtlCol="0">
            <a:spAutoFit/>
          </a:bodyPr>
          <a:p>
            <a:pPr algn="ctr"/>
            <a:r>
              <a:rPr lang="en-US" altLang="zh-CN" sz="1600" dirty="0">
                <a:solidFill>
                  <a:schemeClr val="bg1"/>
                </a:solidFill>
                <a:latin typeface="微软雅黑" panose="020B0503020204020204" pitchFamily="34" charset="-122"/>
                <a:ea typeface="微软雅黑" panose="020B0503020204020204" pitchFamily="34" charset="-122"/>
              </a:rPr>
              <a:t>01</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5" name="文本框 174"/>
          <p:cNvSpPr txBox="1"/>
          <p:nvPr/>
        </p:nvSpPr>
        <p:spPr>
          <a:xfrm>
            <a:off x="5532296" y="4574090"/>
            <a:ext cx="634644" cy="338554"/>
          </a:xfrm>
          <a:prstGeom prst="rect">
            <a:avLst/>
          </a:prstGeom>
          <a:noFill/>
        </p:spPr>
        <p:txBody>
          <a:bodyPr wrap="square" rtlCol="0">
            <a:spAutoFit/>
          </a:bodyPr>
          <a:p>
            <a:pPr algn="ctr"/>
            <a:r>
              <a:rPr lang="en-US" altLang="zh-CN" sz="1600" dirty="0">
                <a:solidFill>
                  <a:schemeClr val="bg1"/>
                </a:solidFill>
                <a:latin typeface="微软雅黑" panose="020B0503020204020204" pitchFamily="34" charset="-122"/>
                <a:ea typeface="微软雅黑" panose="020B0503020204020204" pitchFamily="34" charset="-122"/>
              </a:rPr>
              <a:t>02</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6" name="文本框 175"/>
          <p:cNvSpPr txBox="1"/>
          <p:nvPr/>
        </p:nvSpPr>
        <p:spPr>
          <a:xfrm>
            <a:off x="5540972" y="5323695"/>
            <a:ext cx="634644" cy="338554"/>
          </a:xfrm>
          <a:prstGeom prst="rect">
            <a:avLst/>
          </a:prstGeom>
          <a:noFill/>
        </p:spPr>
        <p:txBody>
          <a:bodyPr wrap="square" rtlCol="0">
            <a:spAutoFit/>
          </a:bodyPr>
          <a:p>
            <a:pPr algn="ctr"/>
            <a:r>
              <a:rPr lang="en-US" altLang="zh-CN" sz="1600" dirty="0">
                <a:solidFill>
                  <a:schemeClr val="bg1"/>
                </a:solidFill>
                <a:latin typeface="微软雅黑" panose="020B0503020204020204" pitchFamily="34" charset="-122"/>
                <a:ea typeface="微软雅黑" panose="020B0503020204020204" pitchFamily="34" charset="-122"/>
              </a:rPr>
              <a:t>03</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7" name="文本框 176"/>
          <p:cNvSpPr txBox="1"/>
          <p:nvPr/>
        </p:nvSpPr>
        <p:spPr>
          <a:xfrm>
            <a:off x="5532120" y="6073775"/>
            <a:ext cx="666115" cy="399415"/>
          </a:xfrm>
          <a:prstGeom prst="rect">
            <a:avLst/>
          </a:prstGeom>
          <a:noFill/>
        </p:spPr>
        <p:txBody>
          <a:bodyPr wrap="square" rtlCol="0">
            <a:noAutofit/>
          </a:bodyPr>
          <a:p>
            <a:pPr algn="ctr"/>
            <a:r>
              <a:rPr lang="en-US" altLang="zh-CN" sz="1600" dirty="0">
                <a:solidFill>
                  <a:schemeClr val="bg1"/>
                </a:solidFill>
                <a:latin typeface="微软雅黑" panose="020B0503020204020204" pitchFamily="34" charset="-122"/>
                <a:ea typeface="微软雅黑" panose="020B0503020204020204" pitchFamily="34" charset="-122"/>
              </a:rPr>
              <a:t>04</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8" name="文本框 177"/>
          <p:cNvSpPr txBox="1"/>
          <p:nvPr/>
        </p:nvSpPr>
        <p:spPr>
          <a:xfrm>
            <a:off x="6377569" y="3689499"/>
            <a:ext cx="4183313" cy="581698"/>
          </a:xfrm>
          <a:prstGeom prst="rect">
            <a:avLst/>
          </a:prstGeom>
          <a:noFill/>
        </p:spPr>
        <p:txBody>
          <a:bodyPr wrap="square" rtlCol="0">
            <a:spAutoFit/>
          </a:bodyPr>
          <a:p>
            <a:pPr>
              <a:lnSpc>
                <a:spcPct val="125000"/>
              </a:lnSpc>
            </a:pPr>
            <a:r>
              <a:rPr lang="zh-CN" altLang="en-US" sz="2400" dirty="0">
                <a:solidFill>
                  <a:srgbClr val="595959"/>
                </a:solidFill>
                <a:latin typeface="微软雅黑" panose="020B0503020204020204" pitchFamily="34" charset="-122"/>
                <a:ea typeface="微软雅黑" panose="020B0503020204020204" pitchFamily="34" charset="-122"/>
              </a:rPr>
              <a:t>直接同</a:t>
            </a:r>
            <a:r>
              <a:rPr lang="zh-CN" altLang="en-US" sz="2800" b="1" dirty="0">
                <a:solidFill>
                  <a:srgbClr val="FF0000"/>
                </a:solidFill>
                <a:latin typeface="微软雅黑" panose="020B0503020204020204" pitchFamily="34" charset="-122"/>
                <a:ea typeface="微软雅黑" panose="020B0503020204020204" pitchFamily="34" charset="-122"/>
              </a:rPr>
              <a:t>建设单位</a:t>
            </a:r>
            <a:r>
              <a:rPr lang="zh-CN" altLang="en-US" sz="2400" dirty="0">
                <a:solidFill>
                  <a:srgbClr val="595959"/>
                </a:solidFill>
                <a:latin typeface="微软雅黑" panose="020B0503020204020204" pitchFamily="34" charset="-122"/>
                <a:ea typeface="微软雅黑" panose="020B0503020204020204" pitchFamily="34" charset="-122"/>
              </a:rPr>
              <a:t>签订合同</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179" name="文本框 20"/>
          <p:cNvSpPr txBox="1">
            <a:spLocks noChangeArrowheads="1"/>
          </p:cNvSpPr>
          <p:nvPr/>
        </p:nvSpPr>
        <p:spPr bwMode="auto">
          <a:xfrm>
            <a:off x="6377569" y="4481223"/>
            <a:ext cx="4668014" cy="461665"/>
          </a:xfrm>
          <a:prstGeom prst="rect">
            <a:avLst/>
          </a:prstGeom>
          <a:noFill/>
          <a:ln w="9525">
            <a:noFill/>
            <a:miter lim="800000"/>
          </a:ln>
        </p:spPr>
        <p:txBody>
          <a:bodyPr wrap="square">
            <a:spAutoFit/>
          </a:bodyPr>
          <a:p>
            <a:r>
              <a:rPr lang="zh-CN" altLang="en-US" sz="2400" dirty="0">
                <a:solidFill>
                  <a:srgbClr val="595959"/>
                </a:solidFill>
                <a:latin typeface="微软雅黑" panose="020B0503020204020204" pitchFamily="34" charset="-122"/>
                <a:ea typeface="微软雅黑" panose="020B0503020204020204" pitchFamily="34" charset="-122"/>
              </a:rPr>
              <a:t>签订的合同额只含建筑施工合同</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180" name="文本框 18"/>
          <p:cNvSpPr txBox="1">
            <a:spLocks noChangeArrowheads="1"/>
          </p:cNvSpPr>
          <p:nvPr/>
        </p:nvSpPr>
        <p:spPr bwMode="auto">
          <a:xfrm>
            <a:off x="6377569" y="5238155"/>
            <a:ext cx="4437751" cy="461665"/>
          </a:xfrm>
          <a:prstGeom prst="rect">
            <a:avLst/>
          </a:prstGeom>
          <a:noFill/>
          <a:ln w="9525">
            <a:noFill/>
            <a:miter lim="800000"/>
          </a:ln>
        </p:spPr>
        <p:txBody>
          <a:bodyPr wrap="square">
            <a:spAutoFit/>
          </a:bodyPr>
          <a:p>
            <a:r>
              <a:rPr lang="zh-CN" altLang="en-US" sz="2400" dirty="0">
                <a:solidFill>
                  <a:srgbClr val="595959"/>
                </a:solidFill>
                <a:latin typeface="微软雅黑" panose="020B0503020204020204" pitchFamily="34" charset="-122"/>
                <a:ea typeface="微软雅黑" panose="020B0503020204020204" pitchFamily="34" charset="-122"/>
              </a:rPr>
              <a:t>不含境外合同</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181" name="文本框 21"/>
          <p:cNvSpPr txBox="1">
            <a:spLocks noChangeArrowheads="1"/>
          </p:cNvSpPr>
          <p:nvPr/>
        </p:nvSpPr>
        <p:spPr bwMode="auto">
          <a:xfrm>
            <a:off x="6377305" y="5833745"/>
            <a:ext cx="5563235" cy="829945"/>
          </a:xfrm>
          <a:prstGeom prst="rect">
            <a:avLst/>
          </a:prstGeom>
          <a:noFill/>
          <a:ln w="9525">
            <a:noFill/>
            <a:miter lim="800000"/>
          </a:ln>
        </p:spPr>
        <p:txBody>
          <a:bodyPr wrap="square">
            <a:spAutoFit/>
          </a:bodyPr>
          <a:p>
            <a:r>
              <a:rPr lang="zh-CN" altLang="en-US" sz="2400" dirty="0">
                <a:solidFill>
                  <a:srgbClr val="595959"/>
                </a:solidFill>
                <a:latin typeface="微软雅黑" panose="020B0503020204020204" pitchFamily="34" charset="-122"/>
                <a:ea typeface="微软雅黑" panose="020B0503020204020204" pitchFamily="34" charset="-122"/>
              </a:rPr>
              <a:t>合同额如果有两个（含税及不含税），请填写</a:t>
            </a:r>
            <a:r>
              <a:rPr lang="zh-CN" altLang="en-US" sz="2400" b="1" dirty="0">
                <a:solidFill>
                  <a:srgbClr val="FF0000"/>
                </a:solidFill>
                <a:latin typeface="微软雅黑" panose="020B0503020204020204" pitchFamily="34" charset="-122"/>
                <a:ea typeface="微软雅黑" panose="020B0503020204020204" pitchFamily="34" charset="-122"/>
              </a:rPr>
              <a:t>含税合同额</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83" name="圆角矩形 182"/>
          <p:cNvSpPr/>
          <p:nvPr/>
        </p:nvSpPr>
        <p:spPr>
          <a:xfrm>
            <a:off x="748999" y="4554011"/>
            <a:ext cx="3463006" cy="707256"/>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557199"/>
              </a:solidFill>
            </a:endParaRPr>
          </a:p>
        </p:txBody>
      </p:sp>
      <p:sp>
        <p:nvSpPr>
          <p:cNvPr id="182" name="矩形 2"/>
          <p:cNvSpPr>
            <a:spLocks noChangeArrowheads="1"/>
          </p:cNvSpPr>
          <p:nvPr/>
        </p:nvSpPr>
        <p:spPr bwMode="auto">
          <a:xfrm>
            <a:off x="696349" y="4535125"/>
            <a:ext cx="4033535" cy="587853"/>
          </a:xfrm>
          <a:prstGeom prst="rect">
            <a:avLst/>
          </a:prstGeom>
          <a:noFill/>
          <a:ln w="9525">
            <a:noFill/>
            <a:miter lim="800000"/>
          </a:ln>
        </p:spPr>
        <p:txBody>
          <a:bodyPr wrap="square">
            <a:spAutoFit/>
          </a:bodyPr>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01</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02</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03</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 </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一、建筑业合同情况</a:t>
            </a:r>
            <a:endParaRPr lang="zh-CN" altLang="en-US" sz="2800">
              <a:solidFill>
                <a:srgbClr val="4B649F"/>
              </a:solidFill>
              <a:sym typeface="+mn-ea"/>
            </a:endParaRPr>
          </a:p>
        </p:txBody>
      </p:sp>
      <p:sp>
        <p:nvSpPr>
          <p:cNvPr id="158" name="学论网-矩形 1"/>
          <p:cNvSpPr/>
          <p:nvPr/>
        </p:nvSpPr>
        <p:spPr>
          <a:xfrm>
            <a:off x="749300" y="1006475"/>
            <a:ext cx="10825480" cy="250952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59" name="学论网-www.xuelun.me"/>
          <p:cNvSpPr txBox="1"/>
          <p:nvPr/>
        </p:nvSpPr>
        <p:spPr>
          <a:xfrm>
            <a:off x="997585" y="1006475"/>
            <a:ext cx="10062845" cy="332359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上年结转合同额</a:t>
            </a:r>
            <a:r>
              <a:rPr lang="en-US" altLang="zh-CN" sz="2400" b="1" dirty="0">
                <a:solidFill>
                  <a:srgbClr val="595959"/>
                </a:solidFill>
                <a:latin typeface="微软雅黑" panose="020B0503020204020204" pitchFamily="34" charset="-122"/>
                <a:ea typeface="微软雅黑" panose="020B0503020204020204" pitchFamily="34" charset="-122"/>
              </a:rPr>
              <a:t>(02)</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指</a:t>
            </a:r>
            <a:r>
              <a:rPr lang="zh-CN" altLang="en-US" sz="2000" b="1" dirty="0">
                <a:solidFill>
                  <a:srgbClr val="FF0000"/>
                </a:solidFill>
                <a:latin typeface="微软雅黑" panose="020B0503020204020204" pitchFamily="34" charset="-122"/>
                <a:ea typeface="微软雅黑" panose="020B0503020204020204" pitchFamily="34" charset="-122"/>
              </a:rPr>
              <a:t>以前年度</a:t>
            </a:r>
            <a:r>
              <a:rPr lang="zh-CN" altLang="en-US" sz="2000" dirty="0">
                <a:latin typeface="微软雅黑" panose="020B0503020204020204" pitchFamily="34" charset="-122"/>
                <a:ea typeface="微软雅黑" panose="020B0503020204020204" pitchFamily="34" charset="-122"/>
              </a:rPr>
              <a:t>同建设单位签订合同的未完工程跨入本年度继续施工工程合同的总价款余额。</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2000" dirty="0">
                <a:latin typeface="微软雅黑" panose="020B0503020204020204" pitchFamily="34" charset="-122"/>
                <a:ea typeface="微软雅黑" panose="020B0503020204020204" pitchFamily="34" charset="-122"/>
              </a:rPr>
              <a:t>如果</a:t>
            </a:r>
            <a:r>
              <a:rPr lang="en-US" altLang="zh-CN" sz="2000" dirty="0">
                <a:latin typeface="微软雅黑" panose="020B0503020204020204" pitchFamily="34" charset="-122"/>
                <a:ea typeface="微软雅黑" panose="020B0503020204020204" pitchFamily="34" charset="-122"/>
              </a:rPr>
              <a:t>上年结转合同额为“0”</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2000">
                <a:sym typeface="+mn-ea"/>
              </a:rPr>
              <a:t>上年实际完成工作量超过了合同总价款，并且在本年度尚有施工任务</a:t>
            </a:r>
            <a:endParaRPr lang="zh-CN" altLang="en-US" sz="2000">
              <a:sym typeface="+mn-ea"/>
            </a:endParaRPr>
          </a:p>
          <a:p>
            <a:pPr marL="342900" indent="-342900">
              <a:lnSpc>
                <a:spcPct val="150000"/>
              </a:lnSpc>
              <a:buFont typeface="Wingdings" panose="05000000000000000000" charset="0"/>
              <a:buChar char="Ø"/>
            </a:pPr>
            <a:r>
              <a:rPr lang="zh-CN" altLang="en-US" sz="2000">
                <a:sym typeface="+mn-ea"/>
              </a:rPr>
              <a:t>以前年度签订的合同在本年度前全部完成</a:t>
            </a:r>
            <a:endParaRPr lang="zh-CN" altLang="en-US" sz="2000"/>
          </a:p>
          <a:p>
            <a:pPr>
              <a:lnSpc>
                <a:spcPct val="150000"/>
              </a:lnSpc>
              <a:buFont typeface="Wingdings" panose="05000000000000000000" pitchFamily="2" charset="2"/>
            </a:pPr>
            <a:endParaRPr lang="zh-CN" altLang="en-US" sz="2000">
              <a:latin typeface="Times New Roman" panose="02020603050405020304" pitchFamily="18" charset="0"/>
            </a:endParaRPr>
          </a:p>
          <a:p>
            <a:pPr>
              <a:lnSpc>
                <a:spcPct val="150000"/>
              </a:lnSpc>
              <a:buFont typeface="Wingdings" panose="05000000000000000000" pitchFamily="2" charset="2"/>
            </a:pPr>
            <a:endParaRPr lang="en-US" altLang="zh-CN" sz="2000" dirty="0">
              <a:latin typeface="微软雅黑" panose="020B0503020204020204" pitchFamily="34" charset="-122"/>
              <a:ea typeface="微软雅黑" panose="020B0503020204020204" pitchFamily="34" charset="-122"/>
            </a:endParaRPr>
          </a:p>
        </p:txBody>
      </p:sp>
      <p:sp>
        <p:nvSpPr>
          <p:cNvPr id="16" name="学论网-矩形 1"/>
          <p:cNvSpPr/>
          <p:nvPr/>
        </p:nvSpPr>
        <p:spPr>
          <a:xfrm>
            <a:off x="749300" y="3742690"/>
            <a:ext cx="10825480" cy="224536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5" name="学论网-www.xuelun.me"/>
          <p:cNvSpPr txBox="1"/>
          <p:nvPr/>
        </p:nvSpPr>
        <p:spPr>
          <a:xfrm>
            <a:off x="1057910" y="3921760"/>
            <a:ext cx="10062845" cy="147701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本年新签合同额</a:t>
            </a:r>
            <a:r>
              <a:rPr lang="en-US" altLang="zh-CN" sz="2400" b="1" dirty="0">
                <a:solidFill>
                  <a:srgbClr val="595959"/>
                </a:solidFill>
                <a:latin typeface="微软雅黑" panose="020B0503020204020204" pitchFamily="34" charset="-122"/>
                <a:ea typeface="微软雅黑" panose="020B0503020204020204" pitchFamily="34" charset="-122"/>
              </a:rPr>
              <a:t>(03)</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指建筑业企业在报告期内同建设单位直接新签订的各种国内工程合同的总价款。</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不包括与其他</a:t>
            </a:r>
            <a:r>
              <a:rPr lang="zh-CN" altLang="en-US" sz="2000" dirty="0">
                <a:solidFill>
                  <a:srgbClr val="FF0000"/>
                </a:solidFill>
                <a:latin typeface="微软雅黑" panose="020B0503020204020204" pitchFamily="34" charset="-122"/>
                <a:ea typeface="微软雅黑" panose="020B0503020204020204" pitchFamily="34" charset="-122"/>
              </a:rPr>
              <a:t>建筑业企业</a:t>
            </a:r>
            <a:r>
              <a:rPr lang="zh-CN" altLang="en-US" sz="2000" dirty="0">
                <a:latin typeface="微软雅黑" panose="020B0503020204020204" pitchFamily="34" charset="-122"/>
                <a:ea typeface="微软雅黑" panose="020B0503020204020204" pitchFamily="34" charset="-122"/>
              </a:rPr>
              <a:t>新签的</a:t>
            </a:r>
            <a:r>
              <a:rPr lang="zh-CN" altLang="en-US" sz="2000" b="1" dirty="0">
                <a:solidFill>
                  <a:srgbClr val="FF0000"/>
                </a:solidFill>
                <a:latin typeface="微软雅黑" panose="020B0503020204020204" pitchFamily="34" charset="-122"/>
                <a:ea typeface="微软雅黑" panose="020B0503020204020204" pitchFamily="34" charset="-122"/>
              </a:rPr>
              <a:t>分包合同额</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一、建筑业合同情况</a:t>
            </a:r>
            <a:endParaRPr lang="zh-CN" altLang="en-US" sz="2800">
              <a:solidFill>
                <a:srgbClr val="4B649F"/>
              </a:solidFill>
              <a:sym typeface="+mn-ea"/>
            </a:endParaRPr>
          </a:p>
        </p:txBody>
      </p:sp>
      <p:sp>
        <p:nvSpPr>
          <p:cNvPr id="18" name="矩形 17"/>
          <p:cNvSpPr/>
          <p:nvPr/>
        </p:nvSpPr>
        <p:spPr>
          <a:xfrm>
            <a:off x="1533176" y="1662431"/>
            <a:ext cx="1763713" cy="4528950"/>
          </a:xfrm>
          <a:prstGeom prst="rect">
            <a:avLst/>
          </a:prstGeom>
          <a:solidFill>
            <a:srgbClr val="9FAC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9" name="矩形 18"/>
          <p:cNvSpPr/>
          <p:nvPr/>
        </p:nvSpPr>
        <p:spPr>
          <a:xfrm>
            <a:off x="3296888" y="1662430"/>
            <a:ext cx="1800225" cy="4528950"/>
          </a:xfrm>
          <a:prstGeom prst="rect">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20" name="矩形 19"/>
          <p:cNvSpPr/>
          <p:nvPr/>
        </p:nvSpPr>
        <p:spPr>
          <a:xfrm>
            <a:off x="5097114" y="1662430"/>
            <a:ext cx="1871662" cy="4528950"/>
          </a:xfrm>
          <a:prstGeom prst="rect">
            <a:avLst/>
          </a:prstGeom>
          <a:solidFill>
            <a:srgbClr val="9FAC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21" name="矩形 20"/>
          <p:cNvSpPr/>
          <p:nvPr/>
        </p:nvSpPr>
        <p:spPr>
          <a:xfrm>
            <a:off x="6968776" y="1662430"/>
            <a:ext cx="1873250" cy="4528950"/>
          </a:xfrm>
          <a:prstGeom prst="rect">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nvGrpSpPr>
          <p:cNvPr id="32" name="组合 46"/>
          <p:cNvGrpSpPr/>
          <p:nvPr/>
        </p:nvGrpSpPr>
        <p:grpSpPr bwMode="auto">
          <a:xfrm>
            <a:off x="1677639" y="2156225"/>
            <a:ext cx="1403350" cy="4098525"/>
            <a:chOff x="185150" y="2233832"/>
            <a:chExt cx="1871531" cy="5424794"/>
          </a:xfrm>
        </p:grpSpPr>
        <p:sp>
          <p:nvSpPr>
            <p:cNvPr id="33" name="椭圆 32"/>
            <p:cNvSpPr/>
            <p:nvPr/>
          </p:nvSpPr>
          <p:spPr>
            <a:xfrm>
              <a:off x="248662" y="2233832"/>
              <a:ext cx="1742386" cy="174190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en-US" altLang="zh-CN" sz="6600" b="1" dirty="0">
                  <a:solidFill>
                    <a:schemeClr val="bg1"/>
                  </a:solidFill>
                  <a:latin typeface="微软雅黑" panose="020B0503020204020204" pitchFamily="34" charset="-122"/>
                  <a:ea typeface="微软雅黑" panose="020B0503020204020204" pitchFamily="34" charset="-122"/>
                </a:rPr>
                <a:t>1</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185150" y="4227350"/>
              <a:ext cx="1871531" cy="34312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fontAlgn="b">
                <a:lnSpc>
                  <a:spcPct val="150000"/>
                </a:lnSpc>
                <a:defRPr/>
              </a:pPr>
              <a:r>
                <a:rPr lang="zh-CN" altLang="en-US" sz="2400" b="1" dirty="0">
                  <a:solidFill>
                    <a:srgbClr val="FF0000"/>
                  </a:solidFill>
                  <a:latin typeface="微软雅黑" panose="020B0503020204020204" pitchFamily="34" charset="-122"/>
                  <a:ea typeface="微软雅黑" panose="020B0503020204020204" pitchFamily="34" charset="-122"/>
                  <a:hlinkClick r:id="rId3" action="ppaction://hlinksldjump"/>
                </a:rPr>
                <a:t>多报</a:t>
              </a:r>
              <a:r>
                <a:rPr lang="zh-CN" altLang="en-US" sz="2400" b="1" dirty="0">
                  <a:solidFill>
                    <a:schemeClr val="tx1"/>
                  </a:solidFill>
                  <a:latin typeface="微软雅黑" panose="020B0503020204020204" pitchFamily="34" charset="-122"/>
                  <a:ea typeface="微软雅黑" panose="020B0503020204020204" pitchFamily="34" charset="-122"/>
                </a:rPr>
                <a:t>维修保养、设计勘探等合同</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grpSp>
        <p:nvGrpSpPr>
          <p:cNvPr id="37" name="组合 47"/>
          <p:cNvGrpSpPr/>
          <p:nvPr/>
        </p:nvGrpSpPr>
        <p:grpSpPr bwMode="auto">
          <a:xfrm>
            <a:off x="3441351" y="2159404"/>
            <a:ext cx="1439863" cy="3374625"/>
            <a:chOff x="600861" y="3282544"/>
            <a:chExt cx="1920213" cy="4370146"/>
          </a:xfrm>
        </p:grpSpPr>
        <p:sp>
          <p:nvSpPr>
            <p:cNvPr id="38" name="椭圆 37"/>
            <p:cNvSpPr/>
            <p:nvPr/>
          </p:nvSpPr>
          <p:spPr>
            <a:xfrm>
              <a:off x="713068" y="3282544"/>
              <a:ext cx="1742375" cy="1741275"/>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en-US" altLang="zh-CN" sz="6600" b="1" dirty="0">
                  <a:solidFill>
                    <a:schemeClr val="bg1"/>
                  </a:solidFill>
                  <a:latin typeface="微软雅黑" panose="020B0503020204020204" pitchFamily="34" charset="-122"/>
                  <a:ea typeface="微软雅黑" panose="020B0503020204020204" pitchFamily="34" charset="-122"/>
                </a:rPr>
                <a:t>2</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600861" y="6160168"/>
              <a:ext cx="1920213" cy="14925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nSpc>
                  <a:spcPct val="150000"/>
                </a:lnSpc>
                <a:defRPr/>
              </a:pPr>
              <a:r>
                <a:rPr lang="zh-CN" altLang="en-US" sz="2400" b="1" dirty="0">
                  <a:solidFill>
                    <a:srgbClr val="FF0000"/>
                  </a:solidFill>
                  <a:latin typeface="微软雅黑" panose="020B0503020204020204" pitchFamily="34" charset="-122"/>
                  <a:ea typeface="微软雅黑" panose="020B0503020204020204" pitchFamily="34" charset="-122"/>
                  <a:hlinkClick r:id="rId3" action="ppaction://hlinksldjump"/>
                </a:rPr>
                <a:t>多报</a:t>
              </a:r>
              <a:r>
                <a:rPr lang="zh-CN" altLang="en-US" sz="2400" b="1" dirty="0">
                  <a:solidFill>
                    <a:schemeClr val="bg1"/>
                  </a:solidFill>
                  <a:latin typeface="微软雅黑" panose="020B0503020204020204" pitchFamily="34" charset="-122"/>
                  <a:ea typeface="微软雅黑" panose="020B0503020204020204" pitchFamily="34" charset="-122"/>
                </a:rPr>
                <a:t>从其他建筑企业分包合同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50"/>
          <p:cNvGrpSpPr/>
          <p:nvPr/>
        </p:nvGrpSpPr>
        <p:grpSpPr bwMode="auto">
          <a:xfrm>
            <a:off x="5374737" y="2135590"/>
            <a:ext cx="1600387" cy="2522138"/>
            <a:chOff x="490363" y="3229017"/>
            <a:chExt cx="2133642" cy="3164126"/>
          </a:xfrm>
        </p:grpSpPr>
        <p:sp>
          <p:nvSpPr>
            <p:cNvPr id="41" name="椭圆 40"/>
            <p:cNvSpPr/>
            <p:nvPr/>
          </p:nvSpPr>
          <p:spPr>
            <a:xfrm>
              <a:off x="490363" y="3229017"/>
              <a:ext cx="1741848" cy="1716745"/>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en-US" altLang="zh-CN" sz="6600" b="1" dirty="0">
                  <a:solidFill>
                    <a:schemeClr val="bg1"/>
                  </a:solidFill>
                  <a:latin typeface="微软雅黑" panose="020B0503020204020204" pitchFamily="34" charset="-122"/>
                  <a:ea typeface="微软雅黑" panose="020B0503020204020204" pitchFamily="34" charset="-122"/>
                </a:rPr>
                <a:t>3</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511777" y="5678164"/>
              <a:ext cx="2112228" cy="714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nSpc>
                  <a:spcPct val="150000"/>
                </a:lnSpc>
                <a:defRPr/>
              </a:pPr>
              <a:r>
                <a:rPr lang="zh-CN" altLang="en-US" sz="2400" b="1" dirty="0">
                  <a:solidFill>
                    <a:srgbClr val="FF0000"/>
                  </a:solidFill>
                  <a:latin typeface="微软雅黑" panose="020B0503020204020204" pitchFamily="34" charset="-122"/>
                  <a:ea typeface="微软雅黑" panose="020B0503020204020204" pitchFamily="34" charset="-122"/>
                  <a:hlinkClick r:id="rId3" action="ppaction://hlinksldjump"/>
                </a:rPr>
                <a:t>多报</a:t>
              </a:r>
              <a:r>
                <a:rPr lang="zh-CN" altLang="en-US" sz="2400" b="1" dirty="0">
                  <a:solidFill>
                    <a:schemeClr val="tx1"/>
                  </a:solidFill>
                  <a:latin typeface="微软雅黑" panose="020B0503020204020204" pitchFamily="34" charset="-122"/>
                  <a:ea typeface="微软雅黑" panose="020B0503020204020204" pitchFamily="34" charset="-122"/>
                </a:rPr>
                <a:t>境外合同</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grpSp>
        <p:nvGrpSpPr>
          <p:cNvPr id="43" name="组合 53"/>
          <p:cNvGrpSpPr/>
          <p:nvPr/>
        </p:nvGrpSpPr>
        <p:grpSpPr bwMode="auto">
          <a:xfrm>
            <a:off x="7041799" y="2130030"/>
            <a:ext cx="1733550" cy="3548461"/>
            <a:chOff x="216818" y="3200489"/>
            <a:chExt cx="2312588" cy="4313958"/>
          </a:xfrm>
        </p:grpSpPr>
        <p:sp>
          <p:nvSpPr>
            <p:cNvPr id="44" name="椭圆 43"/>
            <p:cNvSpPr/>
            <p:nvPr/>
          </p:nvSpPr>
          <p:spPr>
            <a:xfrm>
              <a:off x="502969" y="3200489"/>
              <a:ext cx="1740794" cy="166363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en-US" altLang="zh-CN" sz="6600" b="1" dirty="0">
                  <a:solidFill>
                    <a:schemeClr val="bg1"/>
                  </a:solidFill>
                  <a:latin typeface="微软雅黑" panose="020B0503020204020204" pitchFamily="34" charset="-122"/>
                  <a:ea typeface="微软雅黑" panose="020B0503020204020204" pitchFamily="34" charset="-122"/>
                </a:rPr>
                <a:t>4</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216818" y="5588341"/>
              <a:ext cx="2312588" cy="1926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nSpc>
                  <a:spcPct val="150000"/>
                </a:lnSpc>
                <a:defRPr/>
              </a:pPr>
              <a:r>
                <a:rPr lang="zh-CN" altLang="en-US" sz="2400" b="1" dirty="0">
                  <a:solidFill>
                    <a:schemeClr val="bg1"/>
                  </a:solidFill>
                  <a:latin typeface="微软雅黑" panose="020B0503020204020204" pitchFamily="34" charset="-122"/>
                  <a:ea typeface="微软雅黑" panose="020B0503020204020204" pitchFamily="34" charset="-122"/>
                </a:rPr>
                <a:t>本年新签合同额中包含以前年度签订合同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8827737" y="1662430"/>
            <a:ext cx="1871662" cy="4528950"/>
          </a:xfrm>
          <a:prstGeom prst="rect">
            <a:avLst/>
          </a:prstGeom>
          <a:solidFill>
            <a:srgbClr val="9FAC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nvGrpSpPr>
          <p:cNvPr id="47" name="组合 50"/>
          <p:cNvGrpSpPr/>
          <p:nvPr/>
        </p:nvGrpSpPr>
        <p:grpSpPr bwMode="auto">
          <a:xfrm>
            <a:off x="8896001" y="2092721"/>
            <a:ext cx="1806575" cy="2571358"/>
            <a:chOff x="346849" y="3175234"/>
            <a:chExt cx="2408599" cy="3225869"/>
          </a:xfrm>
        </p:grpSpPr>
        <p:sp>
          <p:nvSpPr>
            <p:cNvPr id="48" name="椭圆 47"/>
            <p:cNvSpPr/>
            <p:nvPr/>
          </p:nvSpPr>
          <p:spPr>
            <a:xfrm>
              <a:off x="643670" y="3175234"/>
              <a:ext cx="1739779" cy="1716743"/>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en-US" altLang="zh-CN" sz="6600" b="1" dirty="0">
                  <a:solidFill>
                    <a:schemeClr val="bg1"/>
                  </a:solidFill>
                  <a:latin typeface="微软雅黑" panose="020B0503020204020204" pitchFamily="34" charset="-122"/>
                  <a:ea typeface="微软雅黑" panose="020B0503020204020204" pitchFamily="34" charset="-122"/>
                </a:rPr>
                <a:t>5</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346849" y="5686125"/>
              <a:ext cx="2408599" cy="714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nSpc>
                  <a:spcPct val="150000"/>
                </a:lnSpc>
                <a:defRPr/>
              </a:pPr>
              <a:r>
                <a:rPr lang="zh-CN" altLang="en-US" sz="2400" b="1" dirty="0">
                  <a:solidFill>
                    <a:srgbClr val="FF0000"/>
                  </a:solidFill>
                  <a:latin typeface="微软雅黑" panose="020B0503020204020204" pitchFamily="34" charset="-122"/>
                  <a:ea typeface="微软雅黑" panose="020B0503020204020204" pitchFamily="34" charset="-122"/>
                  <a:hlinkClick r:id="rId3" action="ppaction://hlinksldjump"/>
                </a:rPr>
                <a:t>漏报</a:t>
              </a:r>
              <a:r>
                <a:rPr lang="zh-CN" altLang="en-US" sz="2400" b="1" dirty="0">
                  <a:solidFill>
                    <a:schemeClr val="tx1"/>
                  </a:solidFill>
                  <a:latin typeface="微软雅黑" panose="020B0503020204020204" pitchFamily="34" charset="-122"/>
                  <a:ea typeface="微软雅黑" panose="020B0503020204020204" pitchFamily="34" charset="-122"/>
                </a:rPr>
                <a:t>上年结转合同额</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sp>
        <p:nvSpPr>
          <p:cNvPr id="51" name="Freeform 24"/>
          <p:cNvSpPr>
            <a:spLocks noChangeArrowheads="1"/>
          </p:cNvSpPr>
          <p:nvPr/>
        </p:nvSpPr>
        <p:spPr bwMode="auto">
          <a:xfrm>
            <a:off x="4208527" y="727058"/>
            <a:ext cx="3460376" cy="726037"/>
          </a:xfrm>
          <a:custGeom>
            <a:avLst/>
            <a:gdLst>
              <a:gd name="T0" fmla="*/ 5259 w 5260"/>
              <a:gd name="T1" fmla="*/ 1352 h 1353"/>
              <a:gd name="T2" fmla="*/ 0 w 5260"/>
              <a:gd name="T3" fmla="*/ 1352 h 1353"/>
              <a:gd name="T4" fmla="*/ 0 w 5260"/>
              <a:gd name="T5" fmla="*/ 0 h 1353"/>
              <a:gd name="T6" fmla="*/ 5259 w 5260"/>
              <a:gd name="T7" fmla="*/ 0 h 1353"/>
              <a:gd name="T8" fmla="*/ 5259 w 5260"/>
              <a:gd name="T9" fmla="*/ 1352 h 1353"/>
            </a:gdLst>
            <a:ahLst/>
            <a:cxnLst>
              <a:cxn ang="0">
                <a:pos x="T0" y="T1"/>
              </a:cxn>
              <a:cxn ang="0">
                <a:pos x="T2" y="T3"/>
              </a:cxn>
              <a:cxn ang="0">
                <a:pos x="T4" y="T5"/>
              </a:cxn>
              <a:cxn ang="0">
                <a:pos x="T6" y="T7"/>
              </a:cxn>
              <a:cxn ang="0">
                <a:pos x="T8" y="T9"/>
              </a:cxn>
            </a:cxnLst>
            <a:rect l="0" t="0" r="r" b="b"/>
            <a:pathLst>
              <a:path w="5260" h="1353">
                <a:moveTo>
                  <a:pt x="5259" y="1352"/>
                </a:moveTo>
                <a:lnTo>
                  <a:pt x="0" y="1352"/>
                </a:lnTo>
                <a:lnTo>
                  <a:pt x="0" y="0"/>
                </a:lnTo>
                <a:lnTo>
                  <a:pt x="5259" y="0"/>
                </a:lnTo>
                <a:lnTo>
                  <a:pt x="5259" y="1352"/>
                </a:lnTo>
              </a:path>
            </a:pathLst>
          </a:custGeom>
          <a:solidFill>
            <a:srgbClr val="9FACC3"/>
          </a:solidFill>
          <a:ln>
            <a:noFill/>
          </a:ln>
          <a:effectLst/>
        </p:spPr>
        <p:txBody>
          <a:bodyPr wrap="none" anchor="ctr"/>
          <a:p>
            <a:pPr algn="ctr"/>
            <a:r>
              <a:rPr lang="en-US" sz="4000" b="1" dirty="0">
                <a:solidFill>
                  <a:schemeClr val="bg1">
                    <a:lumMod val="95000"/>
                  </a:schemeClr>
                </a:solidFill>
                <a:latin typeface="微软雅黑" panose="020B0503020204020204" pitchFamily="34" charset="-122"/>
                <a:ea typeface="微软雅黑" panose="020B0503020204020204" pitchFamily="34" charset="-122"/>
              </a:rPr>
              <a:t>常见错误</a:t>
            </a:r>
            <a:endParaRPr lang="en-US" sz="4000" b="1"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一、建筑业合同情况</a:t>
            </a:r>
            <a:endParaRPr lang="zh-CN" altLang="en-US" sz="2800">
              <a:solidFill>
                <a:srgbClr val="4B649F"/>
              </a:solidFill>
              <a:sym typeface="+mn-ea"/>
            </a:endParaRPr>
          </a:p>
        </p:txBody>
      </p:sp>
      <p:grpSp>
        <p:nvGrpSpPr>
          <p:cNvPr id="43" name="组合 53"/>
          <p:cNvGrpSpPr/>
          <p:nvPr/>
        </p:nvGrpSpPr>
        <p:grpSpPr bwMode="auto">
          <a:xfrm>
            <a:off x="7041799" y="2130030"/>
            <a:ext cx="1733550" cy="3548461"/>
            <a:chOff x="216818" y="3200489"/>
            <a:chExt cx="2312588" cy="4313958"/>
          </a:xfrm>
        </p:grpSpPr>
        <p:sp>
          <p:nvSpPr>
            <p:cNvPr id="44" name="椭圆 43"/>
            <p:cNvSpPr/>
            <p:nvPr/>
          </p:nvSpPr>
          <p:spPr>
            <a:xfrm>
              <a:off x="502969" y="3200489"/>
              <a:ext cx="1740794" cy="166363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en-US" altLang="zh-CN" sz="6600" b="1" dirty="0">
                  <a:solidFill>
                    <a:schemeClr val="bg1"/>
                  </a:solidFill>
                  <a:latin typeface="微软雅黑" panose="020B0503020204020204" pitchFamily="34" charset="-122"/>
                  <a:ea typeface="微软雅黑" panose="020B0503020204020204" pitchFamily="34" charset="-122"/>
                </a:rPr>
                <a:t>4</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216818" y="5588341"/>
              <a:ext cx="2312588" cy="1926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nSpc>
                  <a:spcPct val="150000"/>
                </a:lnSpc>
                <a:defRPr/>
              </a:pPr>
              <a:r>
                <a:rPr lang="zh-CN" altLang="en-US" sz="2400" b="1" dirty="0">
                  <a:solidFill>
                    <a:schemeClr val="bg1"/>
                  </a:solidFill>
                  <a:latin typeface="微软雅黑" panose="020B0503020204020204" pitchFamily="34" charset="-122"/>
                  <a:ea typeface="微软雅黑" panose="020B0503020204020204" pitchFamily="34" charset="-122"/>
                </a:rPr>
                <a:t>本年新签合同额中包含以前年度签订合同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51" name="Freeform 24"/>
          <p:cNvSpPr>
            <a:spLocks noChangeArrowheads="1"/>
          </p:cNvSpPr>
          <p:nvPr/>
        </p:nvSpPr>
        <p:spPr bwMode="auto">
          <a:xfrm>
            <a:off x="4208527" y="727058"/>
            <a:ext cx="3460376" cy="726037"/>
          </a:xfrm>
          <a:custGeom>
            <a:avLst/>
            <a:gdLst>
              <a:gd name="T0" fmla="*/ 5259 w 5260"/>
              <a:gd name="T1" fmla="*/ 1352 h 1353"/>
              <a:gd name="T2" fmla="*/ 0 w 5260"/>
              <a:gd name="T3" fmla="*/ 1352 h 1353"/>
              <a:gd name="T4" fmla="*/ 0 w 5260"/>
              <a:gd name="T5" fmla="*/ 0 h 1353"/>
              <a:gd name="T6" fmla="*/ 5259 w 5260"/>
              <a:gd name="T7" fmla="*/ 0 h 1353"/>
              <a:gd name="T8" fmla="*/ 5259 w 5260"/>
              <a:gd name="T9" fmla="*/ 1352 h 1353"/>
            </a:gdLst>
            <a:ahLst/>
            <a:cxnLst>
              <a:cxn ang="0">
                <a:pos x="T0" y="T1"/>
              </a:cxn>
              <a:cxn ang="0">
                <a:pos x="T2" y="T3"/>
              </a:cxn>
              <a:cxn ang="0">
                <a:pos x="T4" y="T5"/>
              </a:cxn>
              <a:cxn ang="0">
                <a:pos x="T6" y="T7"/>
              </a:cxn>
              <a:cxn ang="0">
                <a:pos x="T8" y="T9"/>
              </a:cxn>
            </a:cxnLst>
            <a:rect l="0" t="0" r="r" b="b"/>
            <a:pathLst>
              <a:path w="5260" h="1353">
                <a:moveTo>
                  <a:pt x="5259" y="1352"/>
                </a:moveTo>
                <a:lnTo>
                  <a:pt x="0" y="1352"/>
                </a:lnTo>
                <a:lnTo>
                  <a:pt x="0" y="0"/>
                </a:lnTo>
                <a:lnTo>
                  <a:pt x="5259" y="0"/>
                </a:lnTo>
                <a:lnTo>
                  <a:pt x="5259" y="1352"/>
                </a:lnTo>
              </a:path>
            </a:pathLst>
          </a:custGeom>
          <a:solidFill>
            <a:srgbClr val="9FACC3"/>
          </a:solidFill>
          <a:ln>
            <a:noFill/>
          </a:ln>
          <a:effectLst/>
        </p:spPr>
        <p:txBody>
          <a:bodyPr wrap="none" anchor="ctr"/>
          <a:p>
            <a:pPr algn="ctr"/>
            <a:r>
              <a:rPr lang="en-US" sz="4000" b="1" dirty="0">
                <a:solidFill>
                  <a:schemeClr val="bg1">
                    <a:lumMod val="95000"/>
                  </a:schemeClr>
                </a:solidFill>
                <a:latin typeface="微软雅黑" panose="020B0503020204020204" pitchFamily="34" charset="-122"/>
                <a:ea typeface="微软雅黑" panose="020B0503020204020204" pitchFamily="34" charset="-122"/>
              </a:rPr>
              <a:t>常见错误</a:t>
            </a:r>
            <a:endParaRPr lang="en-US" sz="4000" b="1" dirty="0">
              <a:solidFill>
                <a:schemeClr val="bg1">
                  <a:lumMod val="95000"/>
                </a:schemeClr>
              </a:solidFill>
              <a:latin typeface="微软雅黑" panose="020B0503020204020204" pitchFamily="34" charset="-122"/>
              <a:ea typeface="微软雅黑" panose="020B0503020204020204" pitchFamily="34" charset="-122"/>
            </a:endParaRPr>
          </a:p>
        </p:txBody>
      </p:sp>
      <p:pic>
        <p:nvPicPr>
          <p:cNvPr id="15" name="Picture 2" descr="C:\Users\tjj\AppData\Roaming\feiq\RichOle\1982308468.bmp"/>
          <p:cNvPicPr>
            <a:picLocks noChangeAspect="1" noChangeArrowheads="1"/>
          </p:cNvPicPr>
          <p:nvPr/>
        </p:nvPicPr>
        <p:blipFill>
          <a:blip r:embed="rId3"/>
          <a:srcRect/>
          <a:stretch>
            <a:fillRect/>
          </a:stretch>
        </p:blipFill>
        <p:spPr bwMode="auto">
          <a:xfrm>
            <a:off x="1280795" y="1976120"/>
            <a:ext cx="5479415" cy="3538855"/>
          </a:xfrm>
          <a:prstGeom prst="rect">
            <a:avLst/>
          </a:prstGeom>
          <a:noFill/>
        </p:spPr>
      </p:pic>
      <p:sp>
        <p:nvSpPr>
          <p:cNvPr id="16" name="矩形 15"/>
          <p:cNvSpPr/>
          <p:nvPr/>
        </p:nvSpPr>
        <p:spPr>
          <a:xfrm>
            <a:off x="1398270" y="2348230"/>
            <a:ext cx="836930" cy="245110"/>
          </a:xfrm>
          <a:prstGeom prst="rect">
            <a:avLst/>
          </a:prstGeom>
          <a:noFill/>
          <a:ln w="38100">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5293360" y="2801620"/>
            <a:ext cx="887730" cy="274955"/>
          </a:xfrm>
          <a:prstGeom prst="rect">
            <a:avLst/>
          </a:prstGeom>
          <a:noFill/>
          <a:ln w="38100">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5024120" y="3365500"/>
            <a:ext cx="887730" cy="274955"/>
          </a:xfrm>
          <a:prstGeom prst="rect">
            <a:avLst/>
          </a:prstGeom>
          <a:noFill/>
          <a:ln w="38100">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4804410" y="4585335"/>
            <a:ext cx="887730" cy="274955"/>
          </a:xfrm>
          <a:prstGeom prst="rect">
            <a:avLst/>
          </a:prstGeom>
          <a:noFill/>
          <a:ln w="38100">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4385310" y="5141595"/>
            <a:ext cx="908050" cy="274955"/>
          </a:xfrm>
          <a:prstGeom prst="rect">
            <a:avLst/>
          </a:prstGeom>
          <a:noFill/>
          <a:ln w="38100">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一、建筑业合同情况</a:t>
            </a:r>
            <a:endParaRPr lang="zh-CN" altLang="en-US" sz="2800">
              <a:solidFill>
                <a:srgbClr val="4B649F"/>
              </a:solidFill>
              <a:sym typeface="+mn-ea"/>
            </a:endParaRPr>
          </a:p>
        </p:txBody>
      </p:sp>
      <p:sp>
        <p:nvSpPr>
          <p:cNvPr id="21" name="矩形 20"/>
          <p:cNvSpPr/>
          <p:nvPr/>
        </p:nvSpPr>
        <p:spPr>
          <a:xfrm>
            <a:off x="1295400" y="1159510"/>
            <a:ext cx="9601200" cy="453834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斜纹 31"/>
          <p:cNvSpPr/>
          <p:nvPr/>
        </p:nvSpPr>
        <p:spPr>
          <a:xfrm>
            <a:off x="1267280" y="1137491"/>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3" name="斜纹 32"/>
          <p:cNvSpPr/>
          <p:nvPr/>
        </p:nvSpPr>
        <p:spPr>
          <a:xfrm rot="10800000">
            <a:off x="10537326" y="5337783"/>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6" name="矩形 35"/>
          <p:cNvSpPr/>
          <p:nvPr/>
        </p:nvSpPr>
        <p:spPr>
          <a:xfrm>
            <a:off x="1609090" y="1306830"/>
            <a:ext cx="8928100" cy="4379595"/>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R="0" lvl="0" indent="0" algn="just" defTabSz="914400" rtl="0" eaLnBrk="1"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不包含其与建筑业法人单位签订的合同数据，也不包含其从上级建筑业法人单位或集团内部其他建筑业法人单位签订的合同数据。</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R="0" lvl="0" indent="0" algn="just" defTabSz="914400" rtl="0" eaLnBrk="1"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2.</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上年末结转合同额应扣除往年已经完成的部分，也应扣除往年签订的但不会再开工的项目。</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R="0" lvl="0" indent="0" algn="just" defTabSz="914400" rtl="0" eaLnBrk="1"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3.</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本年新签订合同金额已填报，但确定后续不会再开工，本年度可及时调整（核减）相关指标。</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R="0" lvl="0" indent="0" algn="just" defTabSz="914400" rtl="0" eaLnBrk="1"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4.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合同要件齐全才可以填报（包含甲方签字、时间、金额等）。</a:t>
            </a:r>
            <a:endParaRPr kumimoji="0" lang="zh-CN" altLang="en-US"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algn="just">
              <a:lnSpc>
                <a:spcPct val="150000"/>
              </a:lnSpc>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一、建筑业合同情况</a:t>
            </a:r>
            <a:endParaRPr lang="zh-CN" altLang="en-US" sz="2800">
              <a:solidFill>
                <a:srgbClr val="4B649F"/>
              </a:solidFill>
              <a:sym typeface="+mn-ea"/>
            </a:endParaRPr>
          </a:p>
        </p:txBody>
      </p:sp>
      <p:sp>
        <p:nvSpPr>
          <p:cNvPr id="21" name="矩形 20"/>
          <p:cNvSpPr/>
          <p:nvPr/>
        </p:nvSpPr>
        <p:spPr>
          <a:xfrm>
            <a:off x="1295400" y="1160145"/>
            <a:ext cx="9601200" cy="453834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斜纹 31"/>
          <p:cNvSpPr/>
          <p:nvPr/>
        </p:nvSpPr>
        <p:spPr>
          <a:xfrm>
            <a:off x="1267280" y="113812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3" name="斜纹 32"/>
          <p:cNvSpPr/>
          <p:nvPr/>
        </p:nvSpPr>
        <p:spPr>
          <a:xfrm rot="10800000">
            <a:off x="10537326" y="5338418"/>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6" name="矩形 35"/>
          <p:cNvSpPr/>
          <p:nvPr/>
        </p:nvSpPr>
        <p:spPr>
          <a:xfrm>
            <a:off x="1609090" y="1307465"/>
            <a:ext cx="8928100" cy="427736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257175" marR="0" lvl="0" indent="-257175" algn="just" defTabSz="914400" rtl="0" eaLnBrk="1" latinLnBrk="0" hangingPunct="1">
              <a:lnSpc>
                <a:spcPct val="150000"/>
              </a:lnSpc>
              <a:spcBef>
                <a:spcPts val="0"/>
              </a:spcBef>
              <a:spcAft>
                <a:spcPct val="0"/>
              </a:spcAft>
              <a:buClrTx/>
              <a:buSzTx/>
              <a:buFontTx/>
              <a:buChar char="•"/>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子公司以母公司资质承揽工程：以法人口径填报，</a:t>
            </a:r>
            <a:r>
              <a:rPr lang="zh-CN" altLang="en-US" sz="2000" b="1" dirty="0">
                <a:solidFill>
                  <a:srgbClr val="FF0000"/>
                </a:solidFill>
                <a:latin typeface="微软雅黑" panose="020B0503020204020204" pitchFamily="34" charset="-122"/>
                <a:ea typeface="微软雅黑" panose="020B0503020204020204" pitchFamily="34" charset="-122"/>
                <a:sym typeface="+mn-ea"/>
              </a:rPr>
              <a:t>谁签订谁填报</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R="0" lvl="0" indent="0" algn="just" defTabSz="914400" rtl="0" eaLnBrk="1" latinLnBrk="0"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母公司签订但未施工的工程，母公司填报。</a:t>
            </a:r>
            <a:endParaRPr kumimoji="0" lang="zh-CN" altLang="en-US"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marL="0" marR="0" lvl="0" indent="0" algn="just" defTabSz="914400" rtl="0" eaLnBrk="1" latinLnBrk="0" hangingPunct="1">
              <a:lnSpc>
                <a:spcPct val="150000"/>
              </a:lnSpc>
              <a:spcBef>
                <a:spcPts val="0"/>
              </a:spcBef>
              <a:spcAft>
                <a:spcPts val="2000"/>
              </a:spcAft>
              <a:buClrTx/>
              <a:buSzTx/>
              <a:buFontTx/>
              <a:buNone/>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  子公司以母公司资质承接施工，但母公司签订的合同，子公司不填报。</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57175" marR="0" lvl="0" indent="-257175" algn="just" defTabSz="914400" rtl="0" eaLnBrk="1" latinLnBrk="0" hangingPunct="1">
              <a:lnSpc>
                <a:spcPct val="150000"/>
              </a:lnSpc>
              <a:spcBef>
                <a:spcPts val="0"/>
              </a:spcBef>
              <a:spcAft>
                <a:spcPct val="0"/>
              </a:spcAft>
              <a:buClrTx/>
              <a:buSzTx/>
              <a:buFontTx/>
              <a:buChar char="•"/>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联合体中标：仅填报本单位负责的标段。</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L="0" marR="0" lvl="0" indent="0" algn="just" defTabSz="914400" rtl="0" eaLnBrk="1" latinLnBrk="0" hangingPunct="1">
              <a:lnSpc>
                <a:spcPct val="150000"/>
              </a:lnSpc>
              <a:spcBef>
                <a:spcPts val="0"/>
              </a:spcBef>
              <a:spcAft>
                <a:spcPct val="0"/>
              </a:spcAft>
              <a:buClrTx/>
              <a:buSzTx/>
              <a:buFontTx/>
              <a:buNone/>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明确标段的合同按标段进行填报。</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L="0" marR="0" lvl="0" indent="0" algn="just" defTabSz="914400" rtl="0" eaLnBrk="1" latinLnBrk="0" hangingPunct="1">
              <a:lnSpc>
                <a:spcPct val="150000"/>
              </a:lnSpc>
              <a:spcBef>
                <a:spcPts val="0"/>
              </a:spcBef>
              <a:spcAft>
                <a:spcPct val="0"/>
              </a:spcAft>
              <a:buClrTx/>
              <a:buSzTx/>
              <a:buFontTx/>
              <a:buNone/>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未明确标段的合同由母公司统一填报。</a:t>
            </a:r>
            <a:endParaRPr kumimoji="0" lang="zh-CN" altLang="en-US"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marR="0" lvl="0" indent="0" algn="just" defTabSz="914400" rtl="0" eaLnBrk="1" hangingPunct="1">
              <a:lnSpc>
                <a:spcPct val="150000"/>
              </a:lnSpc>
              <a:spcBef>
                <a:spcPts val="0"/>
              </a:spcBef>
              <a:spcAft>
                <a:spcPct val="0"/>
              </a:spcAft>
              <a:buClrTx/>
              <a:buSzTx/>
              <a:buFontTx/>
              <a:buNone/>
              <a:defRPr/>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zh-CN" altLang="en-US" sz="2800">
                <a:solidFill>
                  <a:srgbClr val="4B649F"/>
                </a:solidFill>
                <a:sym typeface="+mn-ea"/>
              </a:rPr>
              <a:t>二、</a:t>
            </a:r>
            <a:r>
              <a:rPr lang="en-US" altLang="zh-CN" sz="2800">
                <a:solidFill>
                  <a:srgbClr val="4B649F"/>
                </a:solidFill>
                <a:sym typeface="+mn-ea"/>
              </a:rPr>
              <a:t> </a:t>
            </a:r>
            <a:r>
              <a:rPr lang="zh-CN" altLang="en-US" sz="2800">
                <a:solidFill>
                  <a:srgbClr val="4B649F"/>
                </a:solidFill>
                <a:sym typeface="+mn-ea"/>
              </a:rPr>
              <a:t>承包工程完成情况</a:t>
            </a:r>
            <a:endParaRPr lang="zh-CN" altLang="en-US" sz="2800">
              <a:solidFill>
                <a:srgbClr val="4B649F"/>
              </a:solidFill>
              <a:sym typeface="+mn-ea"/>
            </a:endParaRPr>
          </a:p>
        </p:txBody>
      </p:sp>
      <p:sp>
        <p:nvSpPr>
          <p:cNvPr id="18" name="圆角矩形 17"/>
          <p:cNvSpPr/>
          <p:nvPr/>
        </p:nvSpPr>
        <p:spPr>
          <a:xfrm>
            <a:off x="2670387" y="4663590"/>
            <a:ext cx="3927708" cy="406400"/>
          </a:xfrm>
          <a:prstGeom prst="roundRect">
            <a:avLst/>
          </a:prstGeom>
          <a:noFill/>
          <a:ln w="41275">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p>
        </p:txBody>
      </p:sp>
      <p:graphicFrame>
        <p:nvGraphicFramePr>
          <p:cNvPr id="2" name="表格 1"/>
          <p:cNvGraphicFramePr>
            <a:graphicFrameLocks noGrp="1"/>
          </p:cNvGraphicFramePr>
          <p:nvPr/>
        </p:nvGraphicFramePr>
        <p:xfrm>
          <a:off x="2341509" y="1916358"/>
          <a:ext cx="6766894" cy="3224200"/>
        </p:xfrm>
        <a:graphic>
          <a:graphicData uri="http://schemas.openxmlformats.org/drawingml/2006/table">
            <a:tbl>
              <a:tblPr/>
              <a:tblGrid>
                <a:gridCol w="4249638"/>
                <a:gridCol w="848513"/>
                <a:gridCol w="763662"/>
                <a:gridCol w="905081"/>
              </a:tblGrid>
              <a:tr h="67014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260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二、承包工程完成情况</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2312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直接从建设单位承揽工程完成的产值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04</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0260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自行完成施工产值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05</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0260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分包出去工程的产值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06</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2312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从建设单位以外承揽工程完成的产值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07</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 name="圆角矩形 18"/>
          <p:cNvSpPr/>
          <p:nvPr/>
        </p:nvSpPr>
        <p:spPr>
          <a:xfrm>
            <a:off x="2686333" y="3132832"/>
            <a:ext cx="3895817" cy="406400"/>
          </a:xfrm>
          <a:prstGeom prst="roundRect">
            <a:avLst/>
          </a:prstGeom>
          <a:noFill/>
          <a:ln w="41275">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p>
        </p:txBody>
      </p:sp>
      <p:sp>
        <p:nvSpPr>
          <p:cNvPr id="20" name="圆角矩形 19"/>
          <p:cNvSpPr/>
          <p:nvPr/>
        </p:nvSpPr>
        <p:spPr>
          <a:xfrm>
            <a:off x="2788721" y="3670300"/>
            <a:ext cx="2306329" cy="88900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cxnSp>
        <p:nvCxnSpPr>
          <p:cNvPr id="41" name="肘形连接符 40"/>
          <p:cNvCxnSpPr/>
          <p:nvPr/>
        </p:nvCxnSpPr>
        <p:spPr>
          <a:xfrm rot="16200000" flipH="1">
            <a:off x="7839803" y="3754865"/>
            <a:ext cx="1588646" cy="656751"/>
          </a:xfrm>
          <a:prstGeom prst="bentConnector3">
            <a:avLst>
              <a:gd name="adj1" fmla="val 436"/>
            </a:avLst>
          </a:prstGeom>
          <a:ln w="38100">
            <a:solidFill>
              <a:srgbClr val="557199"/>
            </a:solidFill>
          </a:ln>
        </p:spPr>
        <p:style>
          <a:lnRef idx="1">
            <a:schemeClr val="accent1"/>
          </a:lnRef>
          <a:fillRef idx="0">
            <a:schemeClr val="accent1"/>
          </a:fillRef>
          <a:effectRef idx="0">
            <a:schemeClr val="accent1"/>
          </a:effectRef>
          <a:fontRef idx="minor">
            <a:schemeClr val="tx1"/>
          </a:fontRef>
        </p:style>
      </p:cxnSp>
      <p:cxnSp>
        <p:nvCxnSpPr>
          <p:cNvPr id="46" name="直线连接符 45"/>
          <p:cNvCxnSpPr/>
          <p:nvPr/>
        </p:nvCxnSpPr>
        <p:spPr>
          <a:xfrm>
            <a:off x="8305750" y="4877564"/>
            <a:ext cx="656752" cy="0"/>
          </a:xfrm>
          <a:prstGeom prst="line">
            <a:avLst/>
          </a:prstGeom>
          <a:ln w="38100">
            <a:solidFill>
              <a:srgbClr val="557199"/>
            </a:solidFill>
          </a:ln>
        </p:spPr>
        <p:style>
          <a:lnRef idx="1">
            <a:schemeClr val="accent1"/>
          </a:lnRef>
          <a:fillRef idx="0">
            <a:schemeClr val="accent1"/>
          </a:fillRef>
          <a:effectRef idx="0">
            <a:schemeClr val="accent1"/>
          </a:effectRef>
          <a:fontRef idx="minor">
            <a:schemeClr val="tx1"/>
          </a:fontRef>
        </p:style>
      </p:cxnSp>
      <p:sp>
        <p:nvSpPr>
          <p:cNvPr id="47" name="右箭头 46"/>
          <p:cNvSpPr/>
          <p:nvPr/>
        </p:nvSpPr>
        <p:spPr>
          <a:xfrm>
            <a:off x="8962502" y="3797302"/>
            <a:ext cx="656752" cy="558798"/>
          </a:xfrm>
          <a:prstGeom prst="rightArrow">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48" name="圆角矩形 47"/>
          <p:cNvSpPr/>
          <p:nvPr/>
        </p:nvSpPr>
        <p:spPr>
          <a:xfrm>
            <a:off x="9631448" y="3503166"/>
            <a:ext cx="2311588" cy="1207264"/>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97155" indent="-97155" algn="just" fontAlgn="t" hangingPunct="0">
              <a:defRPr/>
            </a:pPr>
            <a:r>
              <a:rPr lang="zh-CN" altLang="en-US" sz="2400" dirty="0">
                <a:latin typeface="微软雅黑" panose="020B0503020204020204" pitchFamily="34" charset="-122"/>
                <a:ea typeface="微软雅黑" panose="020B0503020204020204" pitchFamily="34" charset="-122"/>
              </a:rPr>
              <a:t>反映承包施工工程项目来源</a:t>
            </a:r>
            <a:endParaRPr lang="ko-KR" altLang="en-US" sz="2400" dirty="0">
              <a:latin typeface="微软雅黑" panose="020B0503020204020204" pitchFamily="34" charset="-122"/>
              <a:ea typeface="Malgun Gothic" panose="020B0503020000020004" charset="-122"/>
            </a:endParaRPr>
          </a:p>
        </p:txBody>
      </p:sp>
      <p:sp>
        <p:nvSpPr>
          <p:cNvPr id="49" name="圆角矩形 48"/>
          <p:cNvSpPr/>
          <p:nvPr/>
        </p:nvSpPr>
        <p:spPr>
          <a:xfrm>
            <a:off x="54287" y="3503166"/>
            <a:ext cx="2195285" cy="1135132"/>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97155" indent="-97155" fontAlgn="t" hangingPunct="0">
              <a:defRPr/>
            </a:pPr>
            <a:r>
              <a:rPr lang="zh-CN" altLang="en-US" sz="2400" dirty="0">
                <a:latin typeface="微软雅黑" panose="020B0503020204020204" pitchFamily="34" charset="-122"/>
                <a:ea typeface="微软雅黑" panose="020B0503020204020204" pitchFamily="34" charset="-122"/>
              </a:rPr>
              <a:t>反映工程项目具体施工者</a:t>
            </a:r>
            <a:endParaRPr lang="ko-KR" altLang="en-US" sz="2400" dirty="0">
              <a:latin typeface="微软雅黑" panose="020B0503020204020204" pitchFamily="34" charset="-122"/>
            </a:endParaRPr>
          </a:p>
        </p:txBody>
      </p:sp>
      <p:sp>
        <p:nvSpPr>
          <p:cNvPr id="50" name="左箭头 49"/>
          <p:cNvSpPr/>
          <p:nvPr/>
        </p:nvSpPr>
        <p:spPr>
          <a:xfrm>
            <a:off x="2287425" y="3886389"/>
            <a:ext cx="488160" cy="469703"/>
          </a:xfrm>
          <a:prstGeom prst="leftArrow">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p>
        </p:txBody>
      </p:sp>
      <p:sp>
        <p:nvSpPr>
          <p:cNvPr id="51" name="圆角矩形 50"/>
          <p:cNvSpPr/>
          <p:nvPr/>
        </p:nvSpPr>
        <p:spPr>
          <a:xfrm>
            <a:off x="4264313" y="5694432"/>
            <a:ext cx="3463006" cy="707256"/>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557199"/>
              </a:solidFill>
            </a:endParaRPr>
          </a:p>
        </p:txBody>
      </p:sp>
      <p:sp>
        <p:nvSpPr>
          <p:cNvPr id="52" name="矩形 2"/>
          <p:cNvSpPr>
            <a:spLocks noChangeArrowheads="1"/>
          </p:cNvSpPr>
          <p:nvPr/>
        </p:nvSpPr>
        <p:spPr bwMode="auto">
          <a:xfrm>
            <a:off x="4211663" y="5675546"/>
            <a:ext cx="4033535" cy="587853"/>
          </a:xfrm>
          <a:prstGeom prst="rect">
            <a:avLst/>
          </a:prstGeom>
          <a:noFill/>
          <a:ln w="9525">
            <a:noFill/>
            <a:miter lim="800000"/>
          </a:ln>
        </p:spPr>
        <p:txBody>
          <a:bodyPr wrap="square">
            <a:spAutoFit/>
          </a:bodyPr>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04</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05</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06</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 </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4211955" y="673100"/>
            <a:ext cx="5419725" cy="1198880"/>
          </a:xfrm>
          <a:prstGeom prst="rect">
            <a:avLst/>
          </a:prstGeom>
          <a:noFill/>
        </p:spPr>
        <p:txBody>
          <a:bodyPr wrap="square">
            <a:spAutoFit/>
          </a:bodyPr>
          <a:p>
            <a:r>
              <a:rPr lang="zh-CN" altLang="en-US" sz="24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产值相关指标摘抄工程报量单金额，一般应为</a:t>
            </a:r>
            <a:r>
              <a:rPr lang="zh-CN" altLang="en-US" sz="24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含税</a:t>
            </a:r>
            <a:r>
              <a:rPr lang="zh-CN" altLang="en-US" sz="24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金额，若报量单上仅有不含税价，产值才可不含税。</a:t>
            </a:r>
            <a:endParaRPr lang="zh-CN" altLang="en-US" sz="24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5" name="圆角矩形 54"/>
          <p:cNvSpPr/>
          <p:nvPr/>
        </p:nvSpPr>
        <p:spPr>
          <a:xfrm>
            <a:off x="4062095" y="628015"/>
            <a:ext cx="5840730" cy="121793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3" name="文本框 12"/>
          <p:cNvSpPr txBox="1"/>
          <p:nvPr/>
        </p:nvSpPr>
        <p:spPr>
          <a:xfrm>
            <a:off x="5860415" y="259080"/>
            <a:ext cx="1866900" cy="368300"/>
          </a:xfrm>
          <a:prstGeom prst="rect">
            <a:avLst/>
          </a:prstGeom>
          <a:noFill/>
          <a:ln w="19050">
            <a:solidFill>
              <a:srgbClr val="FF0000"/>
            </a:solidFill>
            <a:prstDash val="sysDot"/>
          </a:ln>
        </p:spPr>
        <p:txBody>
          <a:bodyPr wrap="square" rtlCol="0">
            <a:spAutoFit/>
          </a:bodyPr>
          <a:p>
            <a:pPr algn="ctr"/>
            <a:r>
              <a:rPr lang="zh-CN" altLang="en-US" b="1">
                <a:solidFill>
                  <a:srgbClr val="FF0000"/>
                </a:solidFill>
              </a:rPr>
              <a:t>数据核查重点！</a:t>
            </a:r>
            <a:endParaRPr lang="zh-CN" altLang="en-US" b="1">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二、承包工程完成情况</a:t>
            </a:r>
            <a:endParaRPr lang="zh-CN" altLang="en-US" sz="2800">
              <a:solidFill>
                <a:srgbClr val="4B649F"/>
              </a:solidFill>
              <a:sym typeface="+mn-ea"/>
            </a:endParaRPr>
          </a:p>
        </p:txBody>
      </p:sp>
      <p:sp>
        <p:nvSpPr>
          <p:cNvPr id="5" name="学论网-矩形 1"/>
          <p:cNvSpPr/>
          <p:nvPr/>
        </p:nvSpPr>
        <p:spPr>
          <a:xfrm>
            <a:off x="577081" y="1222660"/>
            <a:ext cx="5530984" cy="5048126"/>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6" name="学论网-www.xuelun.me"/>
          <p:cNvSpPr txBox="1"/>
          <p:nvPr/>
        </p:nvSpPr>
        <p:spPr>
          <a:xfrm>
            <a:off x="974090" y="1197610"/>
            <a:ext cx="4800600" cy="3829685"/>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直接从建设单位承揽工程</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完成的产值</a:t>
            </a:r>
            <a:r>
              <a:rPr lang="en-US" altLang="zh-CN" sz="2400" b="1" dirty="0">
                <a:solidFill>
                  <a:srgbClr val="595959"/>
                </a:solidFill>
                <a:latin typeface="微软雅黑" panose="020B0503020204020204" pitchFamily="34" charset="-122"/>
                <a:ea typeface="微软雅黑" panose="020B0503020204020204" pitchFamily="34" charset="-122"/>
              </a:rPr>
              <a:t>(04)</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指总承包企业或专业承包企业</a:t>
            </a:r>
            <a:r>
              <a:rPr lang="zh-CN" altLang="en-US" sz="2400" b="1" dirty="0">
                <a:solidFill>
                  <a:srgbClr val="FF0000"/>
                </a:solidFill>
                <a:latin typeface="微软雅黑" panose="020B0503020204020204" pitchFamily="34" charset="-122"/>
                <a:ea typeface="微软雅黑" panose="020B0503020204020204" pitchFamily="34" charset="-122"/>
              </a:rPr>
              <a:t>直接与建设单位（业主）签订</a:t>
            </a:r>
            <a:r>
              <a:rPr lang="zh-CN" altLang="en-US" sz="2000" dirty="0">
                <a:latin typeface="微软雅黑" panose="020B0503020204020204" pitchFamily="34" charset="-122"/>
                <a:ea typeface="微软雅黑" panose="020B0503020204020204" pitchFamily="34" charset="-122"/>
              </a:rPr>
              <a:t>的承包合同（包括报告期及以往年度签订的合同，不包括无效合同和中途解除的合同）在报告期内完成的工程总值。</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endParaRPr lang="en-US" altLang="zh-CN" sz="2000" dirty="0">
              <a:latin typeface="微软雅黑" panose="020B0503020204020204" pitchFamily="34" charset="-122"/>
              <a:ea typeface="微软雅黑" panose="020B0503020204020204" pitchFamily="34" charset="-122"/>
            </a:endParaRPr>
          </a:p>
        </p:txBody>
      </p:sp>
      <p:sp>
        <p:nvSpPr>
          <p:cNvPr id="21" name="任意多边形 6"/>
          <p:cNvSpPr/>
          <p:nvPr/>
        </p:nvSpPr>
        <p:spPr>
          <a:xfrm rot="16200000">
            <a:off x="8061565" y="1859971"/>
            <a:ext cx="3448050" cy="3181350"/>
          </a:xfrm>
          <a:custGeom>
            <a:avLst/>
            <a:gdLst>
              <a:gd name="connsiteX0" fmla="*/ 4055164 w 4551680"/>
              <a:gd name="connsiteY0" fmla="*/ 856878 h 4551680"/>
              <a:gd name="connsiteX1" fmla="*/ 4494620 w 4551680"/>
              <a:gd name="connsiteY1" fmla="*/ 2782262 h 4551680"/>
              <a:gd name="connsiteX2" fmla="*/ 2275840 w 4551680"/>
              <a:gd name="connsiteY2" fmla="*/ 2275840 h 4551680"/>
              <a:gd name="connsiteX3" fmla="*/ 4055164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055164" y="856878"/>
                </a:moveTo>
                <a:cubicBezTo>
                  <a:pt x="4486989" y="1398370"/>
                  <a:pt x="4648736" y="2107033"/>
                  <a:pt x="4494620" y="2782262"/>
                </a:cubicBezTo>
                <a:lnTo>
                  <a:pt x="2275840" y="2275840"/>
                </a:lnTo>
                <a:lnTo>
                  <a:pt x="4055164"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79233" tIns="1689100" rIns="177293" bIns="2149687" spcCol="1270" anchor="ctr"/>
          <a:p>
            <a:pPr defTabSz="2222500">
              <a:lnSpc>
                <a:spcPct val="90000"/>
              </a:lnSpc>
              <a:spcAft>
                <a:spcPct val="35000"/>
              </a:spcAft>
              <a:defRPr/>
            </a:pPr>
            <a:endParaRPr lang="zh-CN" altLang="en-US" sz="5000"/>
          </a:p>
        </p:txBody>
      </p:sp>
      <p:grpSp>
        <p:nvGrpSpPr>
          <p:cNvPr id="32" name="组合 13"/>
          <p:cNvGrpSpPr/>
          <p:nvPr/>
        </p:nvGrpSpPr>
        <p:grpSpPr>
          <a:xfrm rot="16200000">
            <a:off x="8108973" y="1965461"/>
            <a:ext cx="3483217" cy="3193419"/>
            <a:chOff x="2161167" y="1378850"/>
            <a:chExt cx="4597400" cy="4569830"/>
          </a:xfrm>
          <a:solidFill>
            <a:srgbClr val="0F2B37"/>
          </a:solidFill>
        </p:grpSpPr>
        <p:grpSp>
          <p:nvGrpSpPr>
            <p:cNvPr id="33" name="组合 12"/>
            <p:cNvGrpSpPr/>
            <p:nvPr/>
          </p:nvGrpSpPr>
          <p:grpSpPr>
            <a:xfrm>
              <a:off x="2161167" y="1378850"/>
              <a:ext cx="4560139" cy="4569830"/>
              <a:chOff x="2161167" y="1378850"/>
              <a:chExt cx="4560139" cy="4569830"/>
            </a:xfrm>
            <a:grpFill/>
          </p:grpSpPr>
          <p:sp>
            <p:nvSpPr>
              <p:cNvPr id="37" name="任意多边形 7"/>
              <p:cNvSpPr/>
              <p:nvPr/>
            </p:nvSpPr>
            <p:spPr>
              <a:xfrm>
                <a:off x="2161167" y="1397000"/>
                <a:ext cx="4551680" cy="4551680"/>
              </a:xfrm>
              <a:custGeom>
                <a:avLst/>
                <a:gdLst>
                  <a:gd name="connsiteX0" fmla="*/ 4494620 w 4551680"/>
                  <a:gd name="connsiteY0" fmla="*/ 2782262 h 4551680"/>
                  <a:gd name="connsiteX1" fmla="*/ 3263290 w 4551680"/>
                  <a:gd name="connsiteY1" fmla="*/ 4326301 h 4551680"/>
                  <a:gd name="connsiteX2" fmla="*/ 2275840 w 4551680"/>
                  <a:gd name="connsiteY2" fmla="*/ 2275840 h 4551680"/>
                  <a:gd name="connsiteX3" fmla="*/ 4494620 w 4551680"/>
                  <a:gd name="connsiteY3" fmla="*/ 2782262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494620" y="2782262"/>
                    </a:moveTo>
                    <a:cubicBezTo>
                      <a:pt x="4340503" y="3457492"/>
                      <a:pt x="3887296" y="4025796"/>
                      <a:pt x="3263290" y="4326301"/>
                    </a:cubicBezTo>
                    <a:lnTo>
                      <a:pt x="2275840" y="2275840"/>
                    </a:lnTo>
                    <a:lnTo>
                      <a:pt x="4494620" y="2782262"/>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992120" tIns="2775373" rIns="499534" bIns="1041401" spcCol="1270" anchor="ctr"/>
              <a:p>
                <a:pPr defTabSz="2311400">
                  <a:lnSpc>
                    <a:spcPct val="90000"/>
                  </a:lnSpc>
                  <a:spcAft>
                    <a:spcPct val="35000"/>
                  </a:spcAft>
                  <a:defRPr/>
                </a:pPr>
                <a:endParaRPr lang="zh-CN" altLang="en-US" sz="5200" dirty="0"/>
              </a:p>
            </p:txBody>
          </p:sp>
          <p:sp>
            <p:nvSpPr>
              <p:cNvPr id="38" name="任意多边形 8"/>
              <p:cNvSpPr/>
              <p:nvPr/>
            </p:nvSpPr>
            <p:spPr>
              <a:xfrm>
                <a:off x="2169625" y="1378850"/>
                <a:ext cx="4551681" cy="4551680"/>
              </a:xfrm>
              <a:custGeom>
                <a:avLst/>
                <a:gdLst>
                  <a:gd name="connsiteX0" fmla="*/ 3263240 w 4551680"/>
                  <a:gd name="connsiteY0" fmla="*/ 4326325 h 4551680"/>
                  <a:gd name="connsiteX1" fmla="*/ 1288389 w 4551680"/>
                  <a:gd name="connsiteY1" fmla="*/ 4326301 h 4551680"/>
                  <a:gd name="connsiteX2" fmla="*/ 2275840 w 4551680"/>
                  <a:gd name="connsiteY2" fmla="*/ 2275840 h 4551680"/>
                  <a:gd name="connsiteX3" fmla="*/ 3263240 w 4551680"/>
                  <a:gd name="connsiteY3" fmla="*/ 4326325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3263240" y="4326325"/>
                    </a:moveTo>
                    <a:cubicBezTo>
                      <a:pt x="2639244" y="4626807"/>
                      <a:pt x="1912378" y="4626798"/>
                      <a:pt x="1288389" y="4326301"/>
                    </a:cubicBezTo>
                    <a:lnTo>
                      <a:pt x="2275840" y="2275840"/>
                    </a:lnTo>
                    <a:lnTo>
                      <a:pt x="3263240" y="4326325"/>
                    </a:lnTo>
                    <a:close/>
                  </a:path>
                </a:pathLst>
              </a:custGeom>
              <a:solidFill>
                <a:srgbClr val="9BBC5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732280" tIns="3642360" rIns="1732280" bIns="174414" spcCol="1270" anchor="ctr"/>
              <a:p>
                <a:pPr defTabSz="2311400">
                  <a:lnSpc>
                    <a:spcPct val="90000"/>
                  </a:lnSpc>
                  <a:spcAft>
                    <a:spcPct val="35000"/>
                  </a:spcAft>
                  <a:defRPr/>
                </a:pPr>
                <a:endParaRPr lang="zh-CN" altLang="en-US" sz="5200"/>
              </a:p>
            </p:txBody>
          </p:sp>
        </p:grpSp>
        <p:sp>
          <p:nvSpPr>
            <p:cNvPr id="36" name="任意多边形 9"/>
            <p:cNvSpPr/>
            <p:nvPr/>
          </p:nvSpPr>
          <p:spPr>
            <a:xfrm>
              <a:off x="2206887" y="1397000"/>
              <a:ext cx="4551680" cy="4551680"/>
            </a:xfrm>
            <a:custGeom>
              <a:avLst/>
              <a:gdLst>
                <a:gd name="connsiteX0" fmla="*/ 1288390 w 4551680"/>
                <a:gd name="connsiteY0" fmla="*/ 4326301 h 4551680"/>
                <a:gd name="connsiteX1" fmla="*/ 57060 w 4551680"/>
                <a:gd name="connsiteY1" fmla="*/ 2782261 h 4551680"/>
                <a:gd name="connsiteX2" fmla="*/ 2275840 w 4551680"/>
                <a:gd name="connsiteY2" fmla="*/ 2275840 h 4551680"/>
                <a:gd name="connsiteX3" fmla="*/ 1288390 w 4551680"/>
                <a:gd name="connsiteY3" fmla="*/ 4326301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1288390" y="4326301"/>
                  </a:moveTo>
                  <a:cubicBezTo>
                    <a:pt x="664384" y="4025795"/>
                    <a:pt x="211176" y="3457491"/>
                    <a:pt x="57060" y="2782261"/>
                  </a:cubicBezTo>
                  <a:lnTo>
                    <a:pt x="2275840" y="2275840"/>
                  </a:lnTo>
                  <a:lnTo>
                    <a:pt x="1288390" y="4326301"/>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99533" tIns="2775373" rIns="2992121" bIns="1041401" spcCol="1270" anchor="ctr"/>
            <a:p>
              <a:pPr defTabSz="2311400">
                <a:lnSpc>
                  <a:spcPct val="90000"/>
                </a:lnSpc>
                <a:spcAft>
                  <a:spcPct val="35000"/>
                </a:spcAft>
                <a:defRPr/>
              </a:pPr>
              <a:endParaRPr lang="zh-CN" altLang="en-US" sz="5200" dirty="0"/>
            </a:p>
          </p:txBody>
        </p:sp>
      </p:grpSp>
      <p:sp>
        <p:nvSpPr>
          <p:cNvPr id="39" name="任意多边形 10"/>
          <p:cNvSpPr/>
          <p:nvPr/>
        </p:nvSpPr>
        <p:spPr>
          <a:xfrm rot="16200000">
            <a:off x="8149259" y="1934710"/>
            <a:ext cx="3444875" cy="3201987"/>
          </a:xfrm>
          <a:custGeom>
            <a:avLst/>
            <a:gdLst>
              <a:gd name="connsiteX0" fmla="*/ 57060 w 4551680"/>
              <a:gd name="connsiteY0" fmla="*/ 2782260 h 4551680"/>
              <a:gd name="connsiteX1" fmla="*/ 496516 w 4551680"/>
              <a:gd name="connsiteY1" fmla="*/ 856877 h 4551680"/>
              <a:gd name="connsiteX2" fmla="*/ 2275840 w 4551680"/>
              <a:gd name="connsiteY2" fmla="*/ 2275840 h 4551680"/>
              <a:gd name="connsiteX3" fmla="*/ 57060 w 4551680"/>
              <a:gd name="connsiteY3" fmla="*/ 278226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57060" y="2782260"/>
                </a:moveTo>
                <a:cubicBezTo>
                  <a:pt x="-97056" y="2107031"/>
                  <a:pt x="64692" y="1398369"/>
                  <a:pt x="496516" y="856877"/>
                </a:cubicBezTo>
                <a:lnTo>
                  <a:pt x="2275840" y="2275840"/>
                </a:lnTo>
                <a:lnTo>
                  <a:pt x="57060" y="2782260"/>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5862" tIns="1677670" rIns="3167804" bIns="2138257" spcCol="1270" anchor="ctr"/>
          <a:p>
            <a:pPr defTabSz="1822450">
              <a:lnSpc>
                <a:spcPct val="90000"/>
              </a:lnSpc>
              <a:spcAft>
                <a:spcPct val="35000"/>
              </a:spcAft>
              <a:defRPr/>
            </a:pPr>
            <a:endParaRPr lang="zh-CN" altLang="en-US" sz="4100" dirty="0"/>
          </a:p>
        </p:txBody>
      </p:sp>
      <p:grpSp>
        <p:nvGrpSpPr>
          <p:cNvPr id="40" name="组合 17"/>
          <p:cNvGrpSpPr/>
          <p:nvPr/>
        </p:nvGrpSpPr>
        <p:grpSpPr bwMode="auto">
          <a:xfrm>
            <a:off x="8111965" y="1826471"/>
            <a:ext cx="3186113" cy="3451225"/>
            <a:chOff x="6130200" y="1611678"/>
            <a:chExt cx="4080169" cy="4076558"/>
          </a:xfrm>
        </p:grpSpPr>
        <p:sp>
          <p:nvSpPr>
            <p:cNvPr id="7" name="任意多边形 5"/>
            <p:cNvSpPr/>
            <p:nvPr/>
          </p:nvSpPr>
          <p:spPr>
            <a:xfrm rot="16200000">
              <a:off x="6135992" y="1611985"/>
              <a:ext cx="4074682" cy="4074069"/>
            </a:xfrm>
            <a:custGeom>
              <a:avLst/>
              <a:gdLst>
                <a:gd name="connsiteX0" fmla="*/ 2275840 w 4551680"/>
                <a:gd name="connsiteY0" fmla="*/ 0 h 4551680"/>
                <a:gd name="connsiteX1" fmla="*/ 4055164 w 4551680"/>
                <a:gd name="connsiteY1" fmla="*/ 856878 h 4551680"/>
                <a:gd name="connsiteX2" fmla="*/ 2275840 w 4551680"/>
                <a:gd name="connsiteY2" fmla="*/ 2275840 h 4551680"/>
                <a:gd name="connsiteX3" fmla="*/ 2275840 w 4551680"/>
                <a:gd name="connsiteY3" fmla="*/ 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0"/>
                  </a:moveTo>
                  <a:cubicBezTo>
                    <a:pt x="2968435" y="0"/>
                    <a:pt x="3623339" y="315385"/>
                    <a:pt x="4055164" y="856878"/>
                  </a:cubicBezTo>
                  <a:lnTo>
                    <a:pt x="2275840" y="2275840"/>
                  </a:lnTo>
                  <a:lnTo>
                    <a:pt x="2275840" y="0"/>
                  </a:lnTo>
                  <a:close/>
                </a:path>
              </a:pathLst>
            </a:custGeom>
            <a:solidFill>
              <a:srgbClr val="557199"/>
            </a:solidFill>
            <a:ln>
              <a:solidFill>
                <a:srgbClr val="55719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70345" tIns="483023" rIns="1034102" bIns="3382011" spcCol="1270" anchor="ctr"/>
            <a:p>
              <a:pPr defTabSz="1733550">
                <a:lnSpc>
                  <a:spcPct val="90000"/>
                </a:lnSpc>
                <a:spcAft>
                  <a:spcPct val="35000"/>
                </a:spcAft>
                <a:defRPr/>
              </a:pPr>
              <a:endParaRPr lang="zh-CN" altLang="en-US" sz="3900"/>
            </a:p>
          </p:txBody>
        </p:sp>
        <p:sp>
          <p:nvSpPr>
            <p:cNvPr id="42" name="任意多边形 11"/>
            <p:cNvSpPr/>
            <p:nvPr/>
          </p:nvSpPr>
          <p:spPr>
            <a:xfrm rot="16200000">
              <a:off x="6129893" y="1613860"/>
              <a:ext cx="4074683" cy="4074069"/>
            </a:xfrm>
            <a:custGeom>
              <a:avLst/>
              <a:gdLst>
                <a:gd name="connsiteX0" fmla="*/ 496516 w 4551680"/>
                <a:gd name="connsiteY0" fmla="*/ 856878 h 4551680"/>
                <a:gd name="connsiteX1" fmla="*/ 2275840 w 4551680"/>
                <a:gd name="connsiteY1" fmla="*/ 0 h 4551680"/>
                <a:gd name="connsiteX2" fmla="*/ 2275840 w 4551680"/>
                <a:gd name="connsiteY2" fmla="*/ 2275840 h 4551680"/>
                <a:gd name="connsiteX3" fmla="*/ 496516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96516" y="856878"/>
                  </a:moveTo>
                  <a:cubicBezTo>
                    <a:pt x="928341" y="315386"/>
                    <a:pt x="1583245" y="0"/>
                    <a:pt x="2275840" y="0"/>
                  </a:cubicBezTo>
                  <a:lnTo>
                    <a:pt x="2275840" y="2275840"/>
                  </a:lnTo>
                  <a:lnTo>
                    <a:pt x="496516"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35727" tIns="483023" rIns="2368720" bIns="3382011" spcCol="1270" anchor="ctr"/>
            <a:p>
              <a:pPr defTabSz="1733550">
                <a:lnSpc>
                  <a:spcPct val="90000"/>
                </a:lnSpc>
                <a:spcAft>
                  <a:spcPct val="35000"/>
                </a:spcAft>
                <a:defRPr/>
              </a:pPr>
              <a:endParaRPr lang="zh-CN" altLang="en-US" sz="3900"/>
            </a:p>
          </p:txBody>
        </p:sp>
      </p:grpSp>
      <p:sp>
        <p:nvSpPr>
          <p:cNvPr id="43" name="文本框 12"/>
          <p:cNvSpPr txBox="1">
            <a:spLocks noChangeArrowheads="1"/>
          </p:cNvSpPr>
          <p:nvPr/>
        </p:nvSpPr>
        <p:spPr bwMode="auto">
          <a:xfrm>
            <a:off x="8641277" y="875095"/>
            <a:ext cx="2087562" cy="830263"/>
          </a:xfrm>
          <a:prstGeom prst="rect">
            <a:avLst/>
          </a:prstGeom>
          <a:noFill/>
          <a:ln w="9525">
            <a:noFill/>
            <a:miter lim="800000"/>
          </a:ln>
        </p:spPr>
        <p:txBody>
          <a:bodyPr>
            <a:spAutoFit/>
          </a:bodyPr>
          <a:p>
            <a:r>
              <a:rPr lang="zh-CN" altLang="en-US" sz="2400" b="1" dirty="0">
                <a:solidFill>
                  <a:srgbClr val="595959"/>
                </a:solidFill>
                <a:latin typeface="微软雅黑" panose="020B0503020204020204" pitchFamily="34" charset="-122"/>
                <a:ea typeface="微软雅黑" panose="020B0503020204020204" pitchFamily="34" charset="-122"/>
              </a:rPr>
              <a:t>分包企业缴纳的</a:t>
            </a:r>
            <a:r>
              <a:rPr lang="zh-CN" altLang="en-US" sz="2400" b="1" dirty="0">
                <a:solidFill>
                  <a:srgbClr val="FF0000"/>
                </a:solidFill>
                <a:latin typeface="微软雅黑" panose="020B0503020204020204" pitchFamily="34" charset="-122"/>
                <a:ea typeface="微软雅黑" panose="020B0503020204020204" pitchFamily="34" charset="-122"/>
              </a:rPr>
              <a:t>管理费</a:t>
            </a:r>
            <a:endParaRPr lang="zh-CN" altLang="en-US" sz="2400" b="1" dirty="0">
              <a:latin typeface="微软雅黑" panose="020B0503020204020204" pitchFamily="34" charset="-122"/>
              <a:ea typeface="微软雅黑" panose="020B0503020204020204" pitchFamily="34" charset="-122"/>
            </a:endParaRPr>
          </a:p>
        </p:txBody>
      </p:sp>
      <p:sp>
        <p:nvSpPr>
          <p:cNvPr id="44" name="文本框 13"/>
          <p:cNvSpPr txBox="1">
            <a:spLocks noChangeArrowheads="1"/>
          </p:cNvSpPr>
          <p:nvPr/>
        </p:nvSpPr>
        <p:spPr bwMode="auto">
          <a:xfrm>
            <a:off x="6667322" y="2915726"/>
            <a:ext cx="1993900" cy="830997"/>
          </a:xfrm>
          <a:prstGeom prst="rect">
            <a:avLst/>
          </a:prstGeom>
          <a:noFill/>
          <a:ln w="9525">
            <a:noFill/>
            <a:miter lim="800000"/>
          </a:ln>
        </p:spPr>
        <p:txBody>
          <a:bodyPr>
            <a:spAutoFit/>
          </a:bodyPr>
          <a:p>
            <a:r>
              <a:rPr lang="zh-CN" altLang="en-US" sz="2400" b="1" dirty="0">
                <a:solidFill>
                  <a:srgbClr val="FF0000"/>
                </a:solidFill>
                <a:latin typeface="微软雅黑" panose="020B0503020204020204" pitchFamily="34" charset="-122"/>
                <a:ea typeface="微软雅黑" panose="020B0503020204020204" pitchFamily="34" charset="-122"/>
              </a:rPr>
              <a:t>自行施工</a:t>
            </a:r>
            <a:endParaRPr lang="en-US" altLang="zh-CN" sz="2400" b="1" dirty="0">
              <a:solidFill>
                <a:srgbClr val="FF0000"/>
              </a:solidFill>
              <a:latin typeface="微软雅黑" panose="020B0503020204020204" pitchFamily="34" charset="-122"/>
              <a:ea typeface="微软雅黑" panose="020B0503020204020204" pitchFamily="34" charset="-122"/>
            </a:endParaRPr>
          </a:p>
          <a:p>
            <a:r>
              <a:rPr lang="zh-CN" altLang="en-US" sz="2400" b="1" dirty="0">
                <a:solidFill>
                  <a:srgbClr val="595959"/>
                </a:solidFill>
                <a:latin typeface="微软雅黑" panose="020B0503020204020204" pitchFamily="34" charset="-122"/>
                <a:ea typeface="微软雅黑" panose="020B0503020204020204" pitchFamily="34" charset="-122"/>
              </a:rPr>
              <a:t>的工程量</a:t>
            </a:r>
            <a:endParaRPr lang="zh-CN" altLang="en-US" sz="2400" b="1" dirty="0">
              <a:solidFill>
                <a:srgbClr val="595959"/>
              </a:solidFill>
              <a:latin typeface="微软雅黑" panose="020B0503020204020204" pitchFamily="34" charset="-122"/>
              <a:ea typeface="微软雅黑" panose="020B0503020204020204" pitchFamily="34" charset="-122"/>
            </a:endParaRPr>
          </a:p>
        </p:txBody>
      </p:sp>
      <p:sp>
        <p:nvSpPr>
          <p:cNvPr id="45" name="矩形 16"/>
          <p:cNvSpPr>
            <a:spLocks noChangeArrowheads="1"/>
          </p:cNvSpPr>
          <p:nvPr/>
        </p:nvSpPr>
        <p:spPr bwMode="auto">
          <a:xfrm>
            <a:off x="9685058" y="5027286"/>
            <a:ext cx="2458575" cy="1200329"/>
          </a:xfrm>
          <a:prstGeom prst="rect">
            <a:avLst/>
          </a:prstGeom>
          <a:noFill/>
          <a:ln w="9525">
            <a:noFill/>
            <a:miter lim="800000"/>
          </a:ln>
        </p:spPr>
        <p:txBody>
          <a:bodyPr wrap="square">
            <a:spAutoFit/>
          </a:bodyPr>
          <a:p>
            <a:r>
              <a:rPr lang="zh-CN" altLang="en-US" sz="2400" b="1" dirty="0">
                <a:solidFill>
                  <a:srgbClr val="595959"/>
                </a:solidFill>
                <a:latin typeface="微软雅黑" panose="020B0503020204020204" pitchFamily="34" charset="-122"/>
                <a:ea typeface="微软雅黑" panose="020B0503020204020204" pitchFamily="34" charset="-122"/>
              </a:rPr>
              <a:t>向其他企业</a:t>
            </a:r>
            <a:r>
              <a:rPr lang="zh-CN" altLang="en-US" sz="2400" b="1" dirty="0">
                <a:solidFill>
                  <a:srgbClr val="FF0000"/>
                </a:solidFill>
                <a:latin typeface="微软雅黑" panose="020B0503020204020204" pitchFamily="34" charset="-122"/>
                <a:ea typeface="微软雅黑" panose="020B0503020204020204" pitchFamily="34" charset="-122"/>
              </a:rPr>
              <a:t>分包出去的工程所完成产值</a:t>
            </a:r>
            <a:endParaRPr lang="zh-CN" altLang="en-US" sz="2400" b="1" dirty="0">
              <a:latin typeface="微软雅黑" panose="020B0503020204020204" pitchFamily="34" charset="-122"/>
              <a:ea typeface="微软雅黑" panose="020B0503020204020204" pitchFamily="34" charset="-122"/>
            </a:endParaRPr>
          </a:p>
        </p:txBody>
      </p:sp>
      <p:sp>
        <p:nvSpPr>
          <p:cNvPr id="12" name="学论网-www.xuelun.me"/>
          <p:cNvSpPr txBox="1"/>
          <p:nvPr/>
        </p:nvSpPr>
        <p:spPr>
          <a:xfrm>
            <a:off x="974340" y="4794631"/>
            <a:ext cx="4800350" cy="1792222"/>
          </a:xfrm>
          <a:prstGeom prst="rect">
            <a:avLst/>
          </a:prstGeom>
          <a:noFill/>
          <a:ln>
            <a:noFill/>
          </a:ln>
        </p:spPr>
        <p:txBody>
          <a:bodyPr wrap="square" lIns="0" tIns="0" rIns="0" bIns="0" rtlCol="0">
            <a:spAutoFit/>
          </a:bodyPr>
          <a:p>
            <a:pPr marL="342900" indent="-342900" algn="just">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包括企业向其他专业承包企业或劳务分包企业</a:t>
            </a:r>
            <a:r>
              <a:rPr lang="zh-CN" altLang="en-US" sz="2000" b="1" dirty="0">
                <a:solidFill>
                  <a:srgbClr val="FF0000"/>
                </a:solidFill>
                <a:latin typeface="微软雅黑" panose="020B0503020204020204" pitchFamily="34" charset="-122"/>
                <a:ea typeface="微软雅黑" panose="020B0503020204020204" pitchFamily="34" charset="-122"/>
              </a:rPr>
              <a:t>分包出去的工程所完成产值</a:t>
            </a:r>
            <a:endParaRPr lang="en-US" altLang="zh-CN" sz="2000" b="1" dirty="0">
              <a:solidFill>
                <a:srgbClr val="FF0000"/>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还包括分包企业缴纳的</a:t>
            </a:r>
            <a:r>
              <a:rPr lang="zh-CN" altLang="en-US" sz="2000" b="1" dirty="0">
                <a:solidFill>
                  <a:srgbClr val="FF0000"/>
                </a:solidFill>
                <a:latin typeface="微软雅黑" panose="020B0503020204020204" pitchFamily="34" charset="-122"/>
                <a:ea typeface="微软雅黑" panose="020B0503020204020204" pitchFamily="34" charset="-122"/>
              </a:rPr>
              <a:t>管理费</a:t>
            </a:r>
            <a:endParaRPr lang="zh-CN" altLang="en-US" sz="2000" b="1" dirty="0">
              <a:solidFill>
                <a:srgbClr val="FF0000"/>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endParaRPr lang="en-US" altLang="zh-CN" sz="2000"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二、承包工程完成情况</a:t>
            </a:r>
            <a:endParaRPr lang="zh-CN" altLang="en-US" sz="2800">
              <a:solidFill>
                <a:srgbClr val="4B649F"/>
              </a:solidFill>
              <a:sym typeface="+mn-ea"/>
            </a:endParaRPr>
          </a:p>
        </p:txBody>
      </p:sp>
      <p:sp>
        <p:nvSpPr>
          <p:cNvPr id="19" name="学论网-矩形 1"/>
          <p:cNvSpPr/>
          <p:nvPr/>
        </p:nvSpPr>
        <p:spPr>
          <a:xfrm>
            <a:off x="555491" y="1424590"/>
            <a:ext cx="5393899" cy="400947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0" name="学论网-www.xuelun.me"/>
          <p:cNvSpPr txBox="1"/>
          <p:nvPr/>
        </p:nvSpPr>
        <p:spPr>
          <a:xfrm>
            <a:off x="884815" y="1728857"/>
            <a:ext cx="4800350" cy="240030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自行完成施工产值</a:t>
            </a:r>
            <a:r>
              <a:rPr lang="en-US" altLang="zh-CN" sz="2400" b="1" dirty="0">
                <a:solidFill>
                  <a:srgbClr val="595959"/>
                </a:solidFill>
                <a:latin typeface="微软雅黑" panose="020B0503020204020204" pitchFamily="34" charset="-122"/>
                <a:ea typeface="微软雅黑" panose="020B0503020204020204" pitchFamily="34" charset="-122"/>
              </a:rPr>
              <a:t>(05)</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指总承包企业或专业承包企业直接与建设单位（业主）签订的总承包合同或专业承包合同中，自行完成的工程总值</a:t>
            </a:r>
            <a:r>
              <a:rPr lang="zh-CN" altLang="en-US" sz="2000" dirty="0"/>
              <a:t>。</a:t>
            </a:r>
            <a:endParaRPr lang="en-US" altLang="zh-CN" sz="2000" dirty="0"/>
          </a:p>
          <a:p>
            <a:pPr>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2" name="任意多边形 6"/>
          <p:cNvSpPr/>
          <p:nvPr/>
        </p:nvSpPr>
        <p:spPr>
          <a:xfrm rot="16200000">
            <a:off x="8039975" y="2061901"/>
            <a:ext cx="3448050" cy="3181350"/>
          </a:xfrm>
          <a:custGeom>
            <a:avLst/>
            <a:gdLst>
              <a:gd name="connsiteX0" fmla="*/ 4055164 w 4551680"/>
              <a:gd name="connsiteY0" fmla="*/ 856878 h 4551680"/>
              <a:gd name="connsiteX1" fmla="*/ 4494620 w 4551680"/>
              <a:gd name="connsiteY1" fmla="*/ 2782262 h 4551680"/>
              <a:gd name="connsiteX2" fmla="*/ 2275840 w 4551680"/>
              <a:gd name="connsiteY2" fmla="*/ 2275840 h 4551680"/>
              <a:gd name="connsiteX3" fmla="*/ 4055164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055164" y="856878"/>
                </a:moveTo>
                <a:cubicBezTo>
                  <a:pt x="4486989" y="1398370"/>
                  <a:pt x="4648736" y="2107033"/>
                  <a:pt x="4494620" y="2782262"/>
                </a:cubicBezTo>
                <a:lnTo>
                  <a:pt x="2275840" y="2275840"/>
                </a:lnTo>
                <a:lnTo>
                  <a:pt x="4055164"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79233" tIns="1689100" rIns="177293" bIns="2149687" spcCol="1270" anchor="ctr"/>
          <a:p>
            <a:pPr defTabSz="2222500">
              <a:lnSpc>
                <a:spcPct val="90000"/>
              </a:lnSpc>
              <a:spcAft>
                <a:spcPct val="35000"/>
              </a:spcAft>
              <a:defRPr/>
            </a:pPr>
            <a:endParaRPr lang="zh-CN" altLang="en-US" sz="5000"/>
          </a:p>
        </p:txBody>
      </p:sp>
      <p:grpSp>
        <p:nvGrpSpPr>
          <p:cNvPr id="4" name="组合 13"/>
          <p:cNvGrpSpPr/>
          <p:nvPr/>
        </p:nvGrpSpPr>
        <p:grpSpPr>
          <a:xfrm rot="16200000">
            <a:off x="8087383" y="2167391"/>
            <a:ext cx="3483217" cy="3193419"/>
            <a:chOff x="2161167" y="1378850"/>
            <a:chExt cx="4597400" cy="4569830"/>
          </a:xfrm>
          <a:solidFill>
            <a:srgbClr val="0F2B37"/>
          </a:solidFill>
        </p:grpSpPr>
        <p:grpSp>
          <p:nvGrpSpPr>
            <p:cNvPr id="8" name="组合 12"/>
            <p:cNvGrpSpPr/>
            <p:nvPr/>
          </p:nvGrpSpPr>
          <p:grpSpPr>
            <a:xfrm>
              <a:off x="2161167" y="1378850"/>
              <a:ext cx="4560139" cy="4569830"/>
              <a:chOff x="2161167" y="1378850"/>
              <a:chExt cx="4560139" cy="4569830"/>
            </a:xfrm>
            <a:grpFill/>
          </p:grpSpPr>
          <p:sp>
            <p:nvSpPr>
              <p:cNvPr id="9" name="任意多边形 7"/>
              <p:cNvSpPr/>
              <p:nvPr/>
            </p:nvSpPr>
            <p:spPr>
              <a:xfrm>
                <a:off x="2161167" y="1397000"/>
                <a:ext cx="4551680" cy="4551680"/>
              </a:xfrm>
              <a:custGeom>
                <a:avLst/>
                <a:gdLst>
                  <a:gd name="connsiteX0" fmla="*/ 4494620 w 4551680"/>
                  <a:gd name="connsiteY0" fmla="*/ 2782262 h 4551680"/>
                  <a:gd name="connsiteX1" fmla="*/ 3263290 w 4551680"/>
                  <a:gd name="connsiteY1" fmla="*/ 4326301 h 4551680"/>
                  <a:gd name="connsiteX2" fmla="*/ 2275840 w 4551680"/>
                  <a:gd name="connsiteY2" fmla="*/ 2275840 h 4551680"/>
                  <a:gd name="connsiteX3" fmla="*/ 4494620 w 4551680"/>
                  <a:gd name="connsiteY3" fmla="*/ 2782262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494620" y="2782262"/>
                    </a:moveTo>
                    <a:cubicBezTo>
                      <a:pt x="4340503" y="3457492"/>
                      <a:pt x="3887296" y="4025796"/>
                      <a:pt x="3263290" y="4326301"/>
                    </a:cubicBezTo>
                    <a:lnTo>
                      <a:pt x="2275840" y="2275840"/>
                    </a:lnTo>
                    <a:lnTo>
                      <a:pt x="4494620" y="2782262"/>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992120" tIns="2775373" rIns="499534" bIns="1041401" spcCol="1270" anchor="ctr"/>
              <a:p>
                <a:pPr defTabSz="2311400">
                  <a:lnSpc>
                    <a:spcPct val="90000"/>
                  </a:lnSpc>
                  <a:spcAft>
                    <a:spcPct val="35000"/>
                  </a:spcAft>
                  <a:defRPr/>
                </a:pPr>
                <a:endParaRPr lang="zh-CN" altLang="en-US" sz="5200" dirty="0"/>
              </a:p>
            </p:txBody>
          </p:sp>
          <p:sp>
            <p:nvSpPr>
              <p:cNvPr id="10" name="任意多边形 8"/>
              <p:cNvSpPr/>
              <p:nvPr/>
            </p:nvSpPr>
            <p:spPr>
              <a:xfrm>
                <a:off x="2169625" y="1378850"/>
                <a:ext cx="4551681" cy="4551680"/>
              </a:xfrm>
              <a:custGeom>
                <a:avLst/>
                <a:gdLst>
                  <a:gd name="connsiteX0" fmla="*/ 3263240 w 4551680"/>
                  <a:gd name="connsiteY0" fmla="*/ 4326325 h 4551680"/>
                  <a:gd name="connsiteX1" fmla="*/ 1288389 w 4551680"/>
                  <a:gd name="connsiteY1" fmla="*/ 4326301 h 4551680"/>
                  <a:gd name="connsiteX2" fmla="*/ 2275840 w 4551680"/>
                  <a:gd name="connsiteY2" fmla="*/ 2275840 h 4551680"/>
                  <a:gd name="connsiteX3" fmla="*/ 3263240 w 4551680"/>
                  <a:gd name="connsiteY3" fmla="*/ 4326325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3263240" y="4326325"/>
                    </a:moveTo>
                    <a:cubicBezTo>
                      <a:pt x="2639244" y="4626807"/>
                      <a:pt x="1912378" y="4626798"/>
                      <a:pt x="1288389" y="4326301"/>
                    </a:cubicBezTo>
                    <a:lnTo>
                      <a:pt x="2275840" y="2275840"/>
                    </a:lnTo>
                    <a:lnTo>
                      <a:pt x="3263240" y="4326325"/>
                    </a:lnTo>
                    <a:close/>
                  </a:path>
                </a:pathLst>
              </a:custGeom>
              <a:solidFill>
                <a:srgbClr val="9BBC5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732280" tIns="3642360" rIns="1732280" bIns="174414" spcCol="1270" anchor="ctr"/>
              <a:p>
                <a:pPr defTabSz="2311400">
                  <a:lnSpc>
                    <a:spcPct val="90000"/>
                  </a:lnSpc>
                  <a:spcAft>
                    <a:spcPct val="35000"/>
                  </a:spcAft>
                  <a:defRPr/>
                </a:pPr>
                <a:endParaRPr lang="zh-CN" altLang="en-US" sz="5200"/>
              </a:p>
            </p:txBody>
          </p:sp>
        </p:grpSp>
        <p:sp>
          <p:nvSpPr>
            <p:cNvPr id="11" name="任意多边形 9"/>
            <p:cNvSpPr/>
            <p:nvPr/>
          </p:nvSpPr>
          <p:spPr>
            <a:xfrm>
              <a:off x="2206887" y="1397000"/>
              <a:ext cx="4551680" cy="4551680"/>
            </a:xfrm>
            <a:custGeom>
              <a:avLst/>
              <a:gdLst>
                <a:gd name="connsiteX0" fmla="*/ 1288390 w 4551680"/>
                <a:gd name="connsiteY0" fmla="*/ 4326301 h 4551680"/>
                <a:gd name="connsiteX1" fmla="*/ 57060 w 4551680"/>
                <a:gd name="connsiteY1" fmla="*/ 2782261 h 4551680"/>
                <a:gd name="connsiteX2" fmla="*/ 2275840 w 4551680"/>
                <a:gd name="connsiteY2" fmla="*/ 2275840 h 4551680"/>
                <a:gd name="connsiteX3" fmla="*/ 1288390 w 4551680"/>
                <a:gd name="connsiteY3" fmla="*/ 4326301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1288390" y="4326301"/>
                  </a:moveTo>
                  <a:cubicBezTo>
                    <a:pt x="664384" y="4025795"/>
                    <a:pt x="211176" y="3457491"/>
                    <a:pt x="57060" y="2782261"/>
                  </a:cubicBezTo>
                  <a:lnTo>
                    <a:pt x="2275840" y="2275840"/>
                  </a:lnTo>
                  <a:lnTo>
                    <a:pt x="1288390" y="4326301"/>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99533" tIns="2775373" rIns="2992121" bIns="1041401" spcCol="1270" anchor="ctr"/>
            <a:p>
              <a:pPr defTabSz="2311400">
                <a:lnSpc>
                  <a:spcPct val="90000"/>
                </a:lnSpc>
                <a:spcAft>
                  <a:spcPct val="35000"/>
                </a:spcAft>
                <a:defRPr/>
              </a:pPr>
              <a:endParaRPr lang="zh-CN" altLang="en-US" sz="5200" dirty="0"/>
            </a:p>
          </p:txBody>
        </p:sp>
      </p:grpSp>
      <p:sp>
        <p:nvSpPr>
          <p:cNvPr id="13" name="任意多边形 10"/>
          <p:cNvSpPr/>
          <p:nvPr/>
        </p:nvSpPr>
        <p:spPr>
          <a:xfrm rot="16200000">
            <a:off x="8127669" y="2136640"/>
            <a:ext cx="3444875" cy="3201987"/>
          </a:xfrm>
          <a:custGeom>
            <a:avLst/>
            <a:gdLst>
              <a:gd name="connsiteX0" fmla="*/ 57060 w 4551680"/>
              <a:gd name="connsiteY0" fmla="*/ 2782260 h 4551680"/>
              <a:gd name="connsiteX1" fmla="*/ 496516 w 4551680"/>
              <a:gd name="connsiteY1" fmla="*/ 856877 h 4551680"/>
              <a:gd name="connsiteX2" fmla="*/ 2275840 w 4551680"/>
              <a:gd name="connsiteY2" fmla="*/ 2275840 h 4551680"/>
              <a:gd name="connsiteX3" fmla="*/ 57060 w 4551680"/>
              <a:gd name="connsiteY3" fmla="*/ 278226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57060" y="2782260"/>
                </a:moveTo>
                <a:cubicBezTo>
                  <a:pt x="-97056" y="2107031"/>
                  <a:pt x="64692" y="1398369"/>
                  <a:pt x="496516" y="856877"/>
                </a:cubicBezTo>
                <a:lnTo>
                  <a:pt x="2275840" y="2275840"/>
                </a:lnTo>
                <a:lnTo>
                  <a:pt x="57060" y="2782260"/>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5862" tIns="1677670" rIns="3167804" bIns="2138257" spcCol="1270" anchor="ctr"/>
          <a:p>
            <a:pPr defTabSz="1822450">
              <a:lnSpc>
                <a:spcPct val="90000"/>
              </a:lnSpc>
              <a:spcAft>
                <a:spcPct val="35000"/>
              </a:spcAft>
              <a:defRPr/>
            </a:pPr>
            <a:endParaRPr lang="zh-CN" altLang="en-US" sz="4100" dirty="0"/>
          </a:p>
        </p:txBody>
      </p:sp>
      <p:grpSp>
        <p:nvGrpSpPr>
          <p:cNvPr id="14" name="组合 17"/>
          <p:cNvGrpSpPr/>
          <p:nvPr/>
        </p:nvGrpSpPr>
        <p:grpSpPr bwMode="auto">
          <a:xfrm>
            <a:off x="8090375" y="2028401"/>
            <a:ext cx="3186113" cy="3451225"/>
            <a:chOff x="6130200" y="1611678"/>
            <a:chExt cx="4080169" cy="4076558"/>
          </a:xfrm>
        </p:grpSpPr>
        <p:sp>
          <p:nvSpPr>
            <p:cNvPr id="41" name="任意多边形 5"/>
            <p:cNvSpPr/>
            <p:nvPr/>
          </p:nvSpPr>
          <p:spPr>
            <a:xfrm rot="16200000">
              <a:off x="6135992" y="1611985"/>
              <a:ext cx="4074682" cy="4074069"/>
            </a:xfrm>
            <a:custGeom>
              <a:avLst/>
              <a:gdLst>
                <a:gd name="connsiteX0" fmla="*/ 2275840 w 4551680"/>
                <a:gd name="connsiteY0" fmla="*/ 0 h 4551680"/>
                <a:gd name="connsiteX1" fmla="*/ 4055164 w 4551680"/>
                <a:gd name="connsiteY1" fmla="*/ 856878 h 4551680"/>
                <a:gd name="connsiteX2" fmla="*/ 2275840 w 4551680"/>
                <a:gd name="connsiteY2" fmla="*/ 2275840 h 4551680"/>
                <a:gd name="connsiteX3" fmla="*/ 2275840 w 4551680"/>
                <a:gd name="connsiteY3" fmla="*/ 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0"/>
                  </a:moveTo>
                  <a:cubicBezTo>
                    <a:pt x="2968435" y="0"/>
                    <a:pt x="3623339" y="315385"/>
                    <a:pt x="4055164" y="856878"/>
                  </a:cubicBezTo>
                  <a:lnTo>
                    <a:pt x="2275840" y="2275840"/>
                  </a:lnTo>
                  <a:lnTo>
                    <a:pt x="2275840" y="0"/>
                  </a:lnTo>
                  <a:close/>
                </a:path>
              </a:pathLst>
            </a:custGeom>
            <a:solidFill>
              <a:srgbClr val="557199"/>
            </a:solidFill>
            <a:ln>
              <a:solidFill>
                <a:srgbClr val="55719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70345" tIns="483023" rIns="1034102" bIns="3382011" spcCol="1270" anchor="ctr"/>
            <a:p>
              <a:pPr defTabSz="1733550">
                <a:lnSpc>
                  <a:spcPct val="90000"/>
                </a:lnSpc>
                <a:spcAft>
                  <a:spcPct val="35000"/>
                </a:spcAft>
                <a:defRPr/>
              </a:pPr>
              <a:endParaRPr lang="zh-CN" altLang="en-US" sz="3900"/>
            </a:p>
          </p:txBody>
        </p:sp>
        <p:sp>
          <p:nvSpPr>
            <p:cNvPr id="15" name="任意多边形 11"/>
            <p:cNvSpPr/>
            <p:nvPr/>
          </p:nvSpPr>
          <p:spPr>
            <a:xfrm rot="16200000">
              <a:off x="6129893" y="1613860"/>
              <a:ext cx="4074683" cy="4074069"/>
            </a:xfrm>
            <a:custGeom>
              <a:avLst/>
              <a:gdLst>
                <a:gd name="connsiteX0" fmla="*/ 496516 w 4551680"/>
                <a:gd name="connsiteY0" fmla="*/ 856878 h 4551680"/>
                <a:gd name="connsiteX1" fmla="*/ 2275840 w 4551680"/>
                <a:gd name="connsiteY1" fmla="*/ 0 h 4551680"/>
                <a:gd name="connsiteX2" fmla="*/ 2275840 w 4551680"/>
                <a:gd name="connsiteY2" fmla="*/ 2275840 h 4551680"/>
                <a:gd name="connsiteX3" fmla="*/ 496516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96516" y="856878"/>
                  </a:moveTo>
                  <a:cubicBezTo>
                    <a:pt x="928341" y="315386"/>
                    <a:pt x="1583245" y="0"/>
                    <a:pt x="2275840" y="0"/>
                  </a:cubicBezTo>
                  <a:lnTo>
                    <a:pt x="2275840" y="2275840"/>
                  </a:lnTo>
                  <a:lnTo>
                    <a:pt x="496516"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35727" tIns="483023" rIns="2368720" bIns="3382011" spcCol="1270" anchor="ctr"/>
            <a:p>
              <a:pPr defTabSz="1733550">
                <a:lnSpc>
                  <a:spcPct val="90000"/>
                </a:lnSpc>
                <a:spcAft>
                  <a:spcPct val="35000"/>
                </a:spcAft>
                <a:defRPr/>
              </a:pPr>
              <a:endParaRPr lang="zh-CN" altLang="en-US" sz="3900"/>
            </a:p>
          </p:txBody>
        </p:sp>
      </p:grpSp>
      <p:sp>
        <p:nvSpPr>
          <p:cNvPr id="16" name="文本框 12"/>
          <p:cNvSpPr txBox="1">
            <a:spLocks noChangeArrowheads="1"/>
          </p:cNvSpPr>
          <p:nvPr/>
        </p:nvSpPr>
        <p:spPr bwMode="auto">
          <a:xfrm>
            <a:off x="8619687" y="1077025"/>
            <a:ext cx="2087562" cy="830263"/>
          </a:xfrm>
          <a:prstGeom prst="rect">
            <a:avLst/>
          </a:prstGeom>
          <a:noFill/>
          <a:ln w="9525">
            <a:noFill/>
            <a:miter lim="800000"/>
          </a:ln>
        </p:spPr>
        <p:txBody>
          <a:bodyPr>
            <a:spAutoFit/>
          </a:bodyPr>
          <a:p>
            <a:r>
              <a:rPr lang="zh-CN" altLang="en-US" sz="2400" b="1" dirty="0">
                <a:solidFill>
                  <a:srgbClr val="595959"/>
                </a:solidFill>
                <a:latin typeface="微软雅黑" panose="020B0503020204020204" pitchFamily="34" charset="-122"/>
                <a:ea typeface="微软雅黑" panose="020B0503020204020204" pitchFamily="34" charset="-122"/>
              </a:rPr>
              <a:t>分包企业缴纳的</a:t>
            </a:r>
            <a:r>
              <a:rPr lang="zh-CN" altLang="en-US" sz="2400" b="1" dirty="0">
                <a:solidFill>
                  <a:srgbClr val="FF0000"/>
                </a:solidFill>
                <a:latin typeface="微软雅黑" panose="020B0503020204020204" pitchFamily="34" charset="-122"/>
                <a:ea typeface="微软雅黑" panose="020B0503020204020204" pitchFamily="34" charset="-122"/>
              </a:rPr>
              <a:t>管理费</a:t>
            </a:r>
            <a:endParaRPr lang="zh-CN" altLang="en-US" sz="2400" b="1" dirty="0">
              <a:latin typeface="微软雅黑" panose="020B0503020204020204" pitchFamily="34" charset="-122"/>
              <a:ea typeface="微软雅黑" panose="020B0503020204020204" pitchFamily="34" charset="-122"/>
            </a:endParaRPr>
          </a:p>
        </p:txBody>
      </p:sp>
      <p:sp>
        <p:nvSpPr>
          <p:cNvPr id="18" name="文本框 13"/>
          <p:cNvSpPr txBox="1">
            <a:spLocks noChangeArrowheads="1"/>
          </p:cNvSpPr>
          <p:nvPr/>
        </p:nvSpPr>
        <p:spPr bwMode="auto">
          <a:xfrm>
            <a:off x="6645732" y="3117656"/>
            <a:ext cx="1993900" cy="830997"/>
          </a:xfrm>
          <a:prstGeom prst="rect">
            <a:avLst/>
          </a:prstGeom>
          <a:noFill/>
          <a:ln w="9525">
            <a:noFill/>
            <a:miter lim="800000"/>
          </a:ln>
        </p:spPr>
        <p:txBody>
          <a:bodyPr>
            <a:spAutoFit/>
          </a:bodyPr>
          <a:p>
            <a:r>
              <a:rPr lang="zh-CN" altLang="en-US" sz="2400" b="1" dirty="0">
                <a:solidFill>
                  <a:srgbClr val="FF0000"/>
                </a:solidFill>
                <a:latin typeface="微软雅黑" panose="020B0503020204020204" pitchFamily="34" charset="-122"/>
                <a:ea typeface="微软雅黑" panose="020B0503020204020204" pitchFamily="34" charset="-122"/>
              </a:rPr>
              <a:t>自行施工</a:t>
            </a:r>
            <a:endParaRPr lang="en-US" altLang="zh-CN" sz="2400" b="1" dirty="0">
              <a:solidFill>
                <a:srgbClr val="FF0000"/>
              </a:solidFill>
              <a:latin typeface="微软雅黑" panose="020B0503020204020204" pitchFamily="34" charset="-122"/>
              <a:ea typeface="微软雅黑" panose="020B0503020204020204" pitchFamily="34" charset="-122"/>
            </a:endParaRPr>
          </a:p>
          <a:p>
            <a:r>
              <a:rPr lang="zh-CN" altLang="en-US" sz="2400" b="1" dirty="0">
                <a:solidFill>
                  <a:srgbClr val="595959"/>
                </a:solidFill>
                <a:latin typeface="微软雅黑" panose="020B0503020204020204" pitchFamily="34" charset="-122"/>
                <a:ea typeface="微软雅黑" panose="020B0503020204020204" pitchFamily="34" charset="-122"/>
              </a:rPr>
              <a:t>的工程量</a:t>
            </a:r>
            <a:endParaRPr lang="zh-CN" altLang="en-US" sz="2400" b="1" dirty="0">
              <a:solidFill>
                <a:srgbClr val="595959"/>
              </a:solidFill>
              <a:latin typeface="微软雅黑" panose="020B0503020204020204" pitchFamily="34" charset="-122"/>
              <a:ea typeface="微软雅黑" panose="020B0503020204020204" pitchFamily="34" charset="-122"/>
            </a:endParaRPr>
          </a:p>
        </p:txBody>
      </p:sp>
      <p:sp>
        <p:nvSpPr>
          <p:cNvPr id="22" name="学论网-www.xuelun.me"/>
          <p:cNvSpPr txBox="1"/>
          <p:nvPr/>
        </p:nvSpPr>
        <p:spPr>
          <a:xfrm>
            <a:off x="872130" y="3737633"/>
            <a:ext cx="4800350" cy="1976888"/>
          </a:xfrm>
          <a:prstGeom prst="rect">
            <a:avLst/>
          </a:prstGeom>
          <a:noFill/>
          <a:ln>
            <a:noFill/>
          </a:ln>
        </p:spPr>
        <p:txBody>
          <a:bodyPr wrap="square" lIns="0" tIns="0" rIns="0" bIns="0" rtlCol="0">
            <a:spAutoFit/>
          </a:bodyPr>
          <a:p>
            <a:pPr>
              <a:lnSpc>
                <a:spcPct val="150000"/>
              </a:lnSpc>
            </a:pP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b="1" dirty="0">
                <a:solidFill>
                  <a:srgbClr val="FF0000"/>
                </a:solidFill>
                <a:latin typeface="微软雅黑" panose="020B0503020204020204" pitchFamily="34" charset="-122"/>
                <a:ea typeface="微软雅黑" panose="020B0503020204020204" pitchFamily="34" charset="-122"/>
              </a:rPr>
              <a:t>自行完成</a:t>
            </a:r>
            <a:r>
              <a:rPr lang="zh-CN" altLang="en-US" sz="2000" dirty="0">
                <a:latin typeface="微软雅黑" panose="020B0503020204020204" pitchFamily="34" charset="-122"/>
                <a:ea typeface="微软雅黑" panose="020B0503020204020204" pitchFamily="34" charset="-122"/>
              </a:rPr>
              <a:t>的工作量 </a:t>
            </a:r>
            <a:endParaRPr lang="zh-CN" altLang="en-US"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还包括分包企业缴纳的</a:t>
            </a:r>
            <a:r>
              <a:rPr lang="zh-CN" altLang="en-US" sz="2400" b="1" dirty="0">
                <a:solidFill>
                  <a:srgbClr val="FF0000"/>
                </a:solidFill>
                <a:latin typeface="微软雅黑" panose="020B0503020204020204" pitchFamily="34" charset="-122"/>
                <a:ea typeface="微软雅黑" panose="020B0503020204020204" pitchFamily="34" charset="-122"/>
              </a:rPr>
              <a:t>管理费</a:t>
            </a:r>
            <a:endParaRPr lang="zh-CN" altLang="en-US" sz="2000" b="1" dirty="0">
              <a:solidFill>
                <a:srgbClr val="FF0000"/>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endParaRPr lang="en-US" altLang="zh-CN" sz="2000" dirty="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5"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6866"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2" name="矩形 1"/>
          <p:cNvSpPr/>
          <p:nvPr/>
        </p:nvSpPr>
        <p:spPr>
          <a:xfrm>
            <a:off x="0" y="291782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椭圆 9"/>
          <p:cNvSpPr/>
          <p:nvPr/>
        </p:nvSpPr>
        <p:spPr>
          <a:xfrm>
            <a:off x="665163" y="2868613"/>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6869" name="图片 4"/>
          <p:cNvPicPr>
            <a:picLocks noChangeAspect="1"/>
          </p:cNvPicPr>
          <p:nvPr/>
        </p:nvPicPr>
        <p:blipFill>
          <a:blip r:embed="rId3"/>
          <a:stretch>
            <a:fillRect/>
          </a:stretch>
        </p:blipFill>
        <p:spPr>
          <a:xfrm>
            <a:off x="882650" y="3084513"/>
            <a:ext cx="900113" cy="903287"/>
          </a:xfrm>
          <a:prstGeom prst="rect">
            <a:avLst/>
          </a:prstGeom>
          <a:noFill/>
          <a:ln w="9525">
            <a:noFill/>
          </a:ln>
        </p:spPr>
      </p:pic>
      <p:sp>
        <p:nvSpPr>
          <p:cNvPr id="3" name="矩形 2"/>
          <p:cNvSpPr/>
          <p:nvPr/>
        </p:nvSpPr>
        <p:spPr>
          <a:xfrm>
            <a:off x="0" y="2946400"/>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665163" y="2898775"/>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6872" name="图片 5"/>
          <p:cNvPicPr>
            <a:picLocks noChangeAspect="1"/>
          </p:cNvPicPr>
          <p:nvPr/>
        </p:nvPicPr>
        <p:blipFill>
          <a:blip r:embed="rId3"/>
          <a:stretch>
            <a:fillRect/>
          </a:stretch>
        </p:blipFill>
        <p:spPr>
          <a:xfrm>
            <a:off x="882650" y="3113088"/>
            <a:ext cx="900113" cy="903287"/>
          </a:xfrm>
          <a:prstGeom prst="rect">
            <a:avLst/>
          </a:prstGeom>
          <a:noFill/>
          <a:ln w="9525">
            <a:noFill/>
          </a:ln>
        </p:spPr>
      </p:pic>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graphicFrame>
        <p:nvGraphicFramePr>
          <p:cNvPr id="7" name="图示 6"/>
          <p:cNvGraphicFramePr/>
          <p:nvPr/>
        </p:nvGraphicFramePr>
        <p:xfrm>
          <a:off x="3306587" y="1533237"/>
          <a:ext cx="7223186"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二、承包工程完成情况</a:t>
            </a:r>
            <a:endParaRPr lang="zh-CN" altLang="en-US" sz="2800">
              <a:solidFill>
                <a:srgbClr val="4B649F"/>
              </a:solidFill>
              <a:sym typeface="+mn-ea"/>
            </a:endParaRPr>
          </a:p>
        </p:txBody>
      </p:sp>
      <p:sp>
        <p:nvSpPr>
          <p:cNvPr id="21" name="任意多边形 6"/>
          <p:cNvSpPr/>
          <p:nvPr/>
        </p:nvSpPr>
        <p:spPr>
          <a:xfrm rot="16200000">
            <a:off x="8153005" y="1623116"/>
            <a:ext cx="3448050" cy="3181350"/>
          </a:xfrm>
          <a:custGeom>
            <a:avLst/>
            <a:gdLst>
              <a:gd name="connsiteX0" fmla="*/ 4055164 w 4551680"/>
              <a:gd name="connsiteY0" fmla="*/ 856878 h 4551680"/>
              <a:gd name="connsiteX1" fmla="*/ 4494620 w 4551680"/>
              <a:gd name="connsiteY1" fmla="*/ 2782262 h 4551680"/>
              <a:gd name="connsiteX2" fmla="*/ 2275840 w 4551680"/>
              <a:gd name="connsiteY2" fmla="*/ 2275840 h 4551680"/>
              <a:gd name="connsiteX3" fmla="*/ 4055164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055164" y="856878"/>
                </a:moveTo>
                <a:cubicBezTo>
                  <a:pt x="4486989" y="1398370"/>
                  <a:pt x="4648736" y="2107033"/>
                  <a:pt x="4494620" y="2782262"/>
                </a:cubicBezTo>
                <a:lnTo>
                  <a:pt x="2275840" y="2275840"/>
                </a:lnTo>
                <a:lnTo>
                  <a:pt x="4055164"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79233" tIns="1689100" rIns="177293" bIns="2149687" spcCol="1270" anchor="ctr"/>
          <a:p>
            <a:pPr defTabSz="2222500">
              <a:lnSpc>
                <a:spcPct val="90000"/>
              </a:lnSpc>
              <a:spcAft>
                <a:spcPct val="35000"/>
              </a:spcAft>
              <a:defRPr/>
            </a:pPr>
            <a:endParaRPr lang="zh-CN" altLang="en-US" sz="5000"/>
          </a:p>
        </p:txBody>
      </p:sp>
      <p:grpSp>
        <p:nvGrpSpPr>
          <p:cNvPr id="32" name="组合 13"/>
          <p:cNvGrpSpPr/>
          <p:nvPr/>
        </p:nvGrpSpPr>
        <p:grpSpPr>
          <a:xfrm rot="16200000">
            <a:off x="8200413" y="1728606"/>
            <a:ext cx="3483217" cy="3193419"/>
            <a:chOff x="2161167" y="1378850"/>
            <a:chExt cx="4597400" cy="4569830"/>
          </a:xfrm>
          <a:solidFill>
            <a:srgbClr val="0F2B37"/>
          </a:solidFill>
        </p:grpSpPr>
        <p:grpSp>
          <p:nvGrpSpPr>
            <p:cNvPr id="33" name="组合 12"/>
            <p:cNvGrpSpPr/>
            <p:nvPr/>
          </p:nvGrpSpPr>
          <p:grpSpPr>
            <a:xfrm>
              <a:off x="2161167" y="1378850"/>
              <a:ext cx="4560139" cy="4569830"/>
              <a:chOff x="2161167" y="1378850"/>
              <a:chExt cx="4560139" cy="4569830"/>
            </a:xfrm>
            <a:grpFill/>
          </p:grpSpPr>
          <p:sp>
            <p:nvSpPr>
              <p:cNvPr id="37" name="任意多边形 7"/>
              <p:cNvSpPr/>
              <p:nvPr/>
            </p:nvSpPr>
            <p:spPr>
              <a:xfrm>
                <a:off x="2161167" y="1397000"/>
                <a:ext cx="4551680" cy="4551680"/>
              </a:xfrm>
              <a:custGeom>
                <a:avLst/>
                <a:gdLst>
                  <a:gd name="connsiteX0" fmla="*/ 4494620 w 4551680"/>
                  <a:gd name="connsiteY0" fmla="*/ 2782262 h 4551680"/>
                  <a:gd name="connsiteX1" fmla="*/ 3263290 w 4551680"/>
                  <a:gd name="connsiteY1" fmla="*/ 4326301 h 4551680"/>
                  <a:gd name="connsiteX2" fmla="*/ 2275840 w 4551680"/>
                  <a:gd name="connsiteY2" fmla="*/ 2275840 h 4551680"/>
                  <a:gd name="connsiteX3" fmla="*/ 4494620 w 4551680"/>
                  <a:gd name="connsiteY3" fmla="*/ 2782262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494620" y="2782262"/>
                    </a:moveTo>
                    <a:cubicBezTo>
                      <a:pt x="4340503" y="3457492"/>
                      <a:pt x="3887296" y="4025796"/>
                      <a:pt x="3263290" y="4326301"/>
                    </a:cubicBezTo>
                    <a:lnTo>
                      <a:pt x="2275840" y="2275840"/>
                    </a:lnTo>
                    <a:lnTo>
                      <a:pt x="4494620" y="2782262"/>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992120" tIns="2775373" rIns="499534" bIns="1041401" spcCol="1270" anchor="ctr"/>
              <a:p>
                <a:pPr defTabSz="2311400">
                  <a:lnSpc>
                    <a:spcPct val="90000"/>
                  </a:lnSpc>
                  <a:spcAft>
                    <a:spcPct val="35000"/>
                  </a:spcAft>
                  <a:defRPr/>
                </a:pPr>
                <a:endParaRPr lang="zh-CN" altLang="en-US" sz="5200" dirty="0"/>
              </a:p>
            </p:txBody>
          </p:sp>
          <p:sp>
            <p:nvSpPr>
              <p:cNvPr id="38" name="任意多边形 8"/>
              <p:cNvSpPr/>
              <p:nvPr/>
            </p:nvSpPr>
            <p:spPr>
              <a:xfrm>
                <a:off x="2169625" y="1378850"/>
                <a:ext cx="4551681" cy="4551680"/>
              </a:xfrm>
              <a:custGeom>
                <a:avLst/>
                <a:gdLst>
                  <a:gd name="connsiteX0" fmla="*/ 3263240 w 4551680"/>
                  <a:gd name="connsiteY0" fmla="*/ 4326325 h 4551680"/>
                  <a:gd name="connsiteX1" fmla="*/ 1288389 w 4551680"/>
                  <a:gd name="connsiteY1" fmla="*/ 4326301 h 4551680"/>
                  <a:gd name="connsiteX2" fmla="*/ 2275840 w 4551680"/>
                  <a:gd name="connsiteY2" fmla="*/ 2275840 h 4551680"/>
                  <a:gd name="connsiteX3" fmla="*/ 3263240 w 4551680"/>
                  <a:gd name="connsiteY3" fmla="*/ 4326325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3263240" y="4326325"/>
                    </a:moveTo>
                    <a:cubicBezTo>
                      <a:pt x="2639244" y="4626807"/>
                      <a:pt x="1912378" y="4626798"/>
                      <a:pt x="1288389" y="4326301"/>
                    </a:cubicBezTo>
                    <a:lnTo>
                      <a:pt x="2275840" y="2275840"/>
                    </a:lnTo>
                    <a:lnTo>
                      <a:pt x="3263240" y="4326325"/>
                    </a:lnTo>
                    <a:close/>
                  </a:path>
                </a:pathLst>
              </a:custGeom>
              <a:solidFill>
                <a:srgbClr val="9BBC5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732280" tIns="3642360" rIns="1732280" bIns="174414" spcCol="1270" anchor="ctr"/>
              <a:p>
                <a:pPr defTabSz="2311400">
                  <a:lnSpc>
                    <a:spcPct val="90000"/>
                  </a:lnSpc>
                  <a:spcAft>
                    <a:spcPct val="35000"/>
                  </a:spcAft>
                  <a:defRPr/>
                </a:pPr>
                <a:endParaRPr lang="zh-CN" altLang="en-US" sz="5200"/>
              </a:p>
            </p:txBody>
          </p:sp>
        </p:grpSp>
        <p:sp>
          <p:nvSpPr>
            <p:cNvPr id="36" name="任意多边形 9"/>
            <p:cNvSpPr/>
            <p:nvPr/>
          </p:nvSpPr>
          <p:spPr>
            <a:xfrm>
              <a:off x="2206887" y="1397000"/>
              <a:ext cx="4551680" cy="4551680"/>
            </a:xfrm>
            <a:custGeom>
              <a:avLst/>
              <a:gdLst>
                <a:gd name="connsiteX0" fmla="*/ 1288390 w 4551680"/>
                <a:gd name="connsiteY0" fmla="*/ 4326301 h 4551680"/>
                <a:gd name="connsiteX1" fmla="*/ 57060 w 4551680"/>
                <a:gd name="connsiteY1" fmla="*/ 2782261 h 4551680"/>
                <a:gd name="connsiteX2" fmla="*/ 2275840 w 4551680"/>
                <a:gd name="connsiteY2" fmla="*/ 2275840 h 4551680"/>
                <a:gd name="connsiteX3" fmla="*/ 1288390 w 4551680"/>
                <a:gd name="connsiteY3" fmla="*/ 4326301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1288390" y="4326301"/>
                  </a:moveTo>
                  <a:cubicBezTo>
                    <a:pt x="664384" y="4025795"/>
                    <a:pt x="211176" y="3457491"/>
                    <a:pt x="57060" y="2782261"/>
                  </a:cubicBezTo>
                  <a:lnTo>
                    <a:pt x="2275840" y="2275840"/>
                  </a:lnTo>
                  <a:lnTo>
                    <a:pt x="1288390" y="4326301"/>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99533" tIns="2775373" rIns="2992121" bIns="1041401" spcCol="1270" anchor="ctr"/>
            <a:p>
              <a:pPr defTabSz="2311400">
                <a:lnSpc>
                  <a:spcPct val="90000"/>
                </a:lnSpc>
                <a:spcAft>
                  <a:spcPct val="35000"/>
                </a:spcAft>
                <a:defRPr/>
              </a:pPr>
              <a:endParaRPr lang="zh-CN" altLang="en-US" sz="5200" dirty="0"/>
            </a:p>
          </p:txBody>
        </p:sp>
      </p:grpSp>
      <p:sp>
        <p:nvSpPr>
          <p:cNvPr id="39" name="任意多边形 10"/>
          <p:cNvSpPr/>
          <p:nvPr/>
        </p:nvSpPr>
        <p:spPr>
          <a:xfrm rot="16200000">
            <a:off x="8240699" y="1697855"/>
            <a:ext cx="3444875" cy="3201987"/>
          </a:xfrm>
          <a:custGeom>
            <a:avLst/>
            <a:gdLst>
              <a:gd name="connsiteX0" fmla="*/ 57060 w 4551680"/>
              <a:gd name="connsiteY0" fmla="*/ 2782260 h 4551680"/>
              <a:gd name="connsiteX1" fmla="*/ 496516 w 4551680"/>
              <a:gd name="connsiteY1" fmla="*/ 856877 h 4551680"/>
              <a:gd name="connsiteX2" fmla="*/ 2275840 w 4551680"/>
              <a:gd name="connsiteY2" fmla="*/ 2275840 h 4551680"/>
              <a:gd name="connsiteX3" fmla="*/ 57060 w 4551680"/>
              <a:gd name="connsiteY3" fmla="*/ 278226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57060" y="2782260"/>
                </a:moveTo>
                <a:cubicBezTo>
                  <a:pt x="-97056" y="2107031"/>
                  <a:pt x="64692" y="1398369"/>
                  <a:pt x="496516" y="856877"/>
                </a:cubicBezTo>
                <a:lnTo>
                  <a:pt x="2275840" y="2275840"/>
                </a:lnTo>
                <a:lnTo>
                  <a:pt x="57060" y="2782260"/>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5862" tIns="1677670" rIns="3167804" bIns="2138257" spcCol="1270" anchor="ctr"/>
          <a:p>
            <a:pPr defTabSz="1822450">
              <a:lnSpc>
                <a:spcPct val="90000"/>
              </a:lnSpc>
              <a:spcAft>
                <a:spcPct val="35000"/>
              </a:spcAft>
              <a:defRPr/>
            </a:pPr>
            <a:endParaRPr lang="zh-CN" altLang="en-US" sz="4100" dirty="0"/>
          </a:p>
        </p:txBody>
      </p:sp>
      <p:grpSp>
        <p:nvGrpSpPr>
          <p:cNvPr id="40" name="组合 17"/>
          <p:cNvGrpSpPr/>
          <p:nvPr/>
        </p:nvGrpSpPr>
        <p:grpSpPr bwMode="auto">
          <a:xfrm>
            <a:off x="8203405" y="1589616"/>
            <a:ext cx="3186113" cy="3451225"/>
            <a:chOff x="6130200" y="1611678"/>
            <a:chExt cx="4080169" cy="4076558"/>
          </a:xfrm>
        </p:grpSpPr>
        <p:sp>
          <p:nvSpPr>
            <p:cNvPr id="41" name="任意多边形 5"/>
            <p:cNvSpPr/>
            <p:nvPr/>
          </p:nvSpPr>
          <p:spPr>
            <a:xfrm rot="16200000">
              <a:off x="6135992" y="1611985"/>
              <a:ext cx="4074682" cy="4074069"/>
            </a:xfrm>
            <a:custGeom>
              <a:avLst/>
              <a:gdLst>
                <a:gd name="connsiteX0" fmla="*/ 2275840 w 4551680"/>
                <a:gd name="connsiteY0" fmla="*/ 0 h 4551680"/>
                <a:gd name="connsiteX1" fmla="*/ 4055164 w 4551680"/>
                <a:gd name="connsiteY1" fmla="*/ 856878 h 4551680"/>
                <a:gd name="connsiteX2" fmla="*/ 2275840 w 4551680"/>
                <a:gd name="connsiteY2" fmla="*/ 2275840 h 4551680"/>
                <a:gd name="connsiteX3" fmla="*/ 2275840 w 4551680"/>
                <a:gd name="connsiteY3" fmla="*/ 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0"/>
                  </a:moveTo>
                  <a:cubicBezTo>
                    <a:pt x="2968435" y="0"/>
                    <a:pt x="3623339" y="315385"/>
                    <a:pt x="4055164" y="856878"/>
                  </a:cubicBezTo>
                  <a:lnTo>
                    <a:pt x="2275840" y="2275840"/>
                  </a:lnTo>
                  <a:lnTo>
                    <a:pt x="2275840" y="0"/>
                  </a:lnTo>
                  <a:close/>
                </a:path>
              </a:pathLst>
            </a:custGeom>
            <a:solidFill>
              <a:srgbClr val="557199"/>
            </a:solidFill>
            <a:ln>
              <a:solidFill>
                <a:srgbClr val="55719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70345" tIns="483023" rIns="1034102" bIns="3382011" spcCol="1270" anchor="ctr"/>
            <a:p>
              <a:pPr defTabSz="1733550">
                <a:lnSpc>
                  <a:spcPct val="90000"/>
                </a:lnSpc>
                <a:spcAft>
                  <a:spcPct val="35000"/>
                </a:spcAft>
                <a:defRPr/>
              </a:pPr>
              <a:endParaRPr lang="zh-CN" altLang="en-US" sz="3900"/>
            </a:p>
          </p:txBody>
        </p:sp>
        <p:sp>
          <p:nvSpPr>
            <p:cNvPr id="42" name="任意多边形 11"/>
            <p:cNvSpPr/>
            <p:nvPr/>
          </p:nvSpPr>
          <p:spPr>
            <a:xfrm rot="16200000">
              <a:off x="6129893" y="1613860"/>
              <a:ext cx="4074683" cy="4074069"/>
            </a:xfrm>
            <a:custGeom>
              <a:avLst/>
              <a:gdLst>
                <a:gd name="connsiteX0" fmla="*/ 496516 w 4551680"/>
                <a:gd name="connsiteY0" fmla="*/ 856878 h 4551680"/>
                <a:gd name="connsiteX1" fmla="*/ 2275840 w 4551680"/>
                <a:gd name="connsiteY1" fmla="*/ 0 h 4551680"/>
                <a:gd name="connsiteX2" fmla="*/ 2275840 w 4551680"/>
                <a:gd name="connsiteY2" fmla="*/ 2275840 h 4551680"/>
                <a:gd name="connsiteX3" fmla="*/ 496516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96516" y="856878"/>
                  </a:moveTo>
                  <a:cubicBezTo>
                    <a:pt x="928341" y="315386"/>
                    <a:pt x="1583245" y="0"/>
                    <a:pt x="2275840" y="0"/>
                  </a:cubicBezTo>
                  <a:lnTo>
                    <a:pt x="2275840" y="2275840"/>
                  </a:lnTo>
                  <a:lnTo>
                    <a:pt x="496516"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35727" tIns="483023" rIns="2368720" bIns="3382011" spcCol="1270" anchor="ctr"/>
            <a:p>
              <a:pPr defTabSz="1733550">
                <a:lnSpc>
                  <a:spcPct val="90000"/>
                </a:lnSpc>
                <a:spcAft>
                  <a:spcPct val="35000"/>
                </a:spcAft>
                <a:defRPr/>
              </a:pPr>
              <a:endParaRPr lang="zh-CN" altLang="en-US" sz="3900"/>
            </a:p>
          </p:txBody>
        </p:sp>
      </p:gr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5" name="矩形 16"/>
          <p:cNvSpPr>
            <a:spLocks noChangeArrowheads="1"/>
          </p:cNvSpPr>
          <p:nvPr/>
        </p:nvSpPr>
        <p:spPr bwMode="auto">
          <a:xfrm>
            <a:off x="9467253" y="4157336"/>
            <a:ext cx="2458575" cy="1200329"/>
          </a:xfrm>
          <a:prstGeom prst="rect">
            <a:avLst/>
          </a:prstGeom>
          <a:noFill/>
          <a:ln w="9525">
            <a:noFill/>
            <a:miter lim="800000"/>
          </a:ln>
        </p:spPr>
        <p:txBody>
          <a:bodyPr wrap="square">
            <a:spAutoFit/>
          </a:bodyPr>
          <a:p>
            <a:r>
              <a:rPr lang="zh-CN" altLang="en-US" sz="2400" b="1" dirty="0">
                <a:solidFill>
                  <a:srgbClr val="595959"/>
                </a:solidFill>
                <a:latin typeface="微软雅黑" panose="020B0503020204020204" pitchFamily="34" charset="-122"/>
                <a:ea typeface="微软雅黑" panose="020B0503020204020204" pitchFamily="34" charset="-122"/>
              </a:rPr>
              <a:t>向其他企业</a:t>
            </a:r>
            <a:r>
              <a:rPr lang="zh-CN" altLang="en-US" sz="2400" b="1" dirty="0">
                <a:solidFill>
                  <a:srgbClr val="FF0000"/>
                </a:solidFill>
                <a:latin typeface="微软雅黑" panose="020B0503020204020204" pitchFamily="34" charset="-122"/>
                <a:ea typeface="微软雅黑" panose="020B0503020204020204" pitchFamily="34" charset="-122"/>
              </a:rPr>
              <a:t>分包出去的工程所完成产值</a:t>
            </a:r>
            <a:endParaRPr lang="zh-CN" altLang="en-US" sz="2400" b="1" dirty="0">
              <a:latin typeface="微软雅黑" panose="020B0503020204020204" pitchFamily="34" charset="-122"/>
              <a:ea typeface="微软雅黑" panose="020B0503020204020204" pitchFamily="34" charset="-122"/>
            </a:endParaRPr>
          </a:p>
        </p:txBody>
      </p:sp>
      <p:sp>
        <p:nvSpPr>
          <p:cNvPr id="5" name="学论网-矩形 1"/>
          <p:cNvSpPr/>
          <p:nvPr/>
        </p:nvSpPr>
        <p:spPr>
          <a:xfrm>
            <a:off x="757555" y="779780"/>
            <a:ext cx="5540375" cy="196977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6" name="学论网-www.xuelun.me"/>
          <p:cNvSpPr txBox="1"/>
          <p:nvPr/>
        </p:nvSpPr>
        <p:spPr>
          <a:xfrm>
            <a:off x="833755" y="1084580"/>
            <a:ext cx="5253355" cy="147701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分包出去工程的产值</a:t>
            </a:r>
            <a:r>
              <a:rPr lang="en-US" altLang="zh-CN" sz="2400" b="1" dirty="0">
                <a:solidFill>
                  <a:srgbClr val="595959"/>
                </a:solidFill>
                <a:latin typeface="微软雅黑" panose="020B0503020204020204" pitchFamily="34" charset="-122"/>
                <a:ea typeface="微软雅黑" panose="020B0503020204020204" pitchFamily="34" charset="-122"/>
              </a:rPr>
              <a:t>(06)</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指专业承包企业与总承包企业或专业承包企业签订的专业承包合同中在报告期所完成的产值。</a:t>
            </a:r>
            <a:endParaRPr lang="en-US" altLang="zh-CN" sz="2000" dirty="0">
              <a:latin typeface="微软雅黑" panose="020B0503020204020204" pitchFamily="34" charset="-122"/>
              <a:ea typeface="微软雅黑" panose="020B0503020204020204" pitchFamily="34" charset="-122"/>
            </a:endParaRPr>
          </a:p>
        </p:txBody>
      </p:sp>
      <p:sp>
        <p:nvSpPr>
          <p:cNvPr id="70" name="学论网-矩形 1"/>
          <p:cNvSpPr/>
          <p:nvPr/>
        </p:nvSpPr>
        <p:spPr>
          <a:xfrm>
            <a:off x="749300" y="3118485"/>
            <a:ext cx="5549265" cy="140716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73" name="学论网-www.xuelun.me"/>
          <p:cNvSpPr txBox="1"/>
          <p:nvPr/>
        </p:nvSpPr>
        <p:spPr>
          <a:xfrm>
            <a:off x="831215" y="3138805"/>
            <a:ext cx="5467350" cy="553720"/>
          </a:xfrm>
          <a:prstGeom prst="rect">
            <a:avLst/>
          </a:prstGeom>
          <a:noFill/>
          <a:ln>
            <a:noFill/>
          </a:ln>
        </p:spPr>
        <p:txBody>
          <a:bodyPr wrap="square" lIns="0" tIns="0" rIns="0" bIns="0" rtlCol="0">
            <a:spAutoFit/>
          </a:bodyPr>
          <a:p>
            <a:pPr algn="l">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专业分包产值：</a:t>
            </a:r>
            <a:r>
              <a:rPr lang="zh-CN" altLang="en-US" sz="2000" dirty="0">
                <a:solidFill>
                  <a:srgbClr val="595959"/>
                </a:solidFill>
                <a:latin typeface="微软雅黑" panose="020B0503020204020204" pitchFamily="34" charset="-122"/>
                <a:ea typeface="微软雅黑" panose="020B0503020204020204" pitchFamily="34" charset="-122"/>
              </a:rPr>
              <a:t>由专业分包</a:t>
            </a:r>
            <a:r>
              <a:rPr lang="zh-CN" altLang="en-US" sz="2400" b="1" dirty="0">
                <a:solidFill>
                  <a:srgbClr val="FF0000"/>
                </a:solidFill>
                <a:latin typeface="微软雅黑" panose="020B0503020204020204" pitchFamily="34" charset="-122"/>
                <a:ea typeface="微软雅黑" panose="020B0503020204020204" pitchFamily="34" charset="-122"/>
              </a:rPr>
              <a:t>工程承包人</a:t>
            </a:r>
            <a:r>
              <a:rPr lang="zh-CN" altLang="en-US" sz="2000" dirty="0">
                <a:solidFill>
                  <a:srgbClr val="595959"/>
                </a:solidFill>
                <a:latin typeface="微软雅黑" panose="020B0503020204020204" pitchFamily="34" charset="-122"/>
                <a:ea typeface="微软雅黑" panose="020B0503020204020204" pitchFamily="34" charset="-122"/>
              </a:rPr>
              <a:t>统计</a:t>
            </a:r>
            <a:endParaRPr lang="en-US" altLang="zh-CN" sz="2000" dirty="0">
              <a:solidFill>
                <a:srgbClr val="595959"/>
              </a:solidFill>
              <a:latin typeface="微软雅黑" panose="020B0503020204020204" pitchFamily="34" charset="-122"/>
              <a:ea typeface="微软雅黑" panose="020B0503020204020204" pitchFamily="34" charset="-122"/>
            </a:endParaRPr>
          </a:p>
        </p:txBody>
      </p:sp>
      <p:sp>
        <p:nvSpPr>
          <p:cNvPr id="22" name="学论网-www.xuelun.me"/>
          <p:cNvSpPr txBox="1"/>
          <p:nvPr/>
        </p:nvSpPr>
        <p:spPr>
          <a:xfrm>
            <a:off x="831215" y="3908425"/>
            <a:ext cx="5467350" cy="553720"/>
          </a:xfrm>
          <a:prstGeom prst="rect">
            <a:avLst/>
          </a:prstGeom>
          <a:noFill/>
          <a:ln>
            <a:noFill/>
          </a:ln>
        </p:spPr>
        <p:txBody>
          <a:bodyPr wrap="square" lIns="0" tIns="0" rIns="0" bIns="0" rtlCol="0">
            <a:spAutoFit/>
          </a:bodyPr>
          <a:p>
            <a:pPr algn="l">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劳务分包产值：</a:t>
            </a:r>
            <a:r>
              <a:rPr lang="zh-CN" altLang="en-US" sz="2000" dirty="0">
                <a:solidFill>
                  <a:srgbClr val="595959"/>
                </a:solidFill>
                <a:latin typeface="微软雅黑" panose="020B0503020204020204" pitchFamily="34" charset="-122"/>
                <a:ea typeface="微软雅黑" panose="020B0503020204020204" pitchFamily="34" charset="-122"/>
              </a:rPr>
              <a:t>由施工的总包或专包单位统计</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 name="学论网-矩形 1"/>
          <p:cNvSpPr/>
          <p:nvPr/>
        </p:nvSpPr>
        <p:spPr>
          <a:xfrm>
            <a:off x="744220" y="4757420"/>
            <a:ext cx="6089650" cy="136525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4" name="文本框 3"/>
          <p:cNvSpPr txBox="1"/>
          <p:nvPr/>
        </p:nvSpPr>
        <p:spPr>
          <a:xfrm>
            <a:off x="803275" y="4726940"/>
            <a:ext cx="6120765" cy="1198880"/>
          </a:xfrm>
          <a:prstGeom prst="rect">
            <a:avLst/>
          </a:prstGeom>
          <a:noFill/>
        </p:spPr>
        <p:txBody>
          <a:bodyPr wrap="square" rtlCol="0">
            <a:spAutoFit/>
          </a:bodyPr>
          <a:p>
            <a:pPr>
              <a:lnSpc>
                <a:spcPct val="150000"/>
              </a:lnSpc>
            </a:pPr>
            <a:r>
              <a:rPr lang="zh-CN" altLang="en-US" sz="2400" b="1" dirty="0">
                <a:solidFill>
                  <a:srgbClr val="595959"/>
                </a:solidFill>
                <a:latin typeface="微软雅黑" panose="020B0503020204020204" pitchFamily="34" charset="-122"/>
                <a:sym typeface="+mn-ea"/>
              </a:rPr>
              <a:t>独立核算的经济实体：</a:t>
            </a:r>
            <a:r>
              <a:rPr lang="zh-CN" altLang="en-US" sz="2000" dirty="0">
                <a:solidFill>
                  <a:srgbClr val="595959"/>
                </a:solidFill>
                <a:latin typeface="微软雅黑" panose="020B0503020204020204" pitchFamily="34" charset="-122"/>
                <a:sym typeface="+mn-ea"/>
              </a:rPr>
              <a:t>06 分包出去工程的产值</a:t>
            </a:r>
            <a:endParaRPr lang="zh-CN" altLang="en-US">
              <a:sym typeface="+mn-ea"/>
            </a:endParaRPr>
          </a:p>
          <a:p>
            <a:pPr>
              <a:lnSpc>
                <a:spcPct val="150000"/>
              </a:lnSpc>
            </a:pPr>
            <a:r>
              <a:rPr lang="zh-CN" altLang="en-US" sz="2400" b="1" dirty="0">
                <a:solidFill>
                  <a:srgbClr val="595959"/>
                </a:solidFill>
                <a:latin typeface="微软雅黑" panose="020B0503020204020204" pitchFamily="34" charset="-122"/>
                <a:sym typeface="+mn-ea"/>
              </a:rPr>
              <a:t>零散的包工队：</a:t>
            </a:r>
            <a:r>
              <a:rPr lang="zh-CN" altLang="en-US" sz="2000" dirty="0">
                <a:solidFill>
                  <a:srgbClr val="595959"/>
                </a:solidFill>
                <a:latin typeface="微软雅黑" panose="020B0503020204020204" pitchFamily="34" charset="-122"/>
                <a:sym typeface="+mn-ea"/>
              </a:rPr>
              <a:t>05 自行完成施工产值</a:t>
            </a:r>
            <a:endParaRPr lang="zh-CN" altLang="en-US" sz="2000" dirty="0">
              <a:solidFill>
                <a:srgbClr val="595959"/>
              </a:solidFill>
              <a:latin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二、承包工程完成情况</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9" name="学论网www.xuelun.me-矩形 1"/>
          <p:cNvSpPr/>
          <p:nvPr/>
        </p:nvSpPr>
        <p:spPr>
          <a:xfrm>
            <a:off x="1214251" y="2539316"/>
            <a:ext cx="1260000" cy="1260000"/>
          </a:xfrm>
          <a:prstGeom prst="roundRect">
            <a:avLst/>
          </a:prstGeom>
          <a:solidFill>
            <a:srgbClr val="5571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lgn="ctr"/>
            <a:r>
              <a:rPr lang="zh-CN" altLang="en-US" kern="0" dirty="0">
                <a:gradFill>
                  <a:gsLst>
                    <a:gs pos="100000">
                      <a:schemeClr val="bg1"/>
                    </a:gs>
                    <a:gs pos="0">
                      <a:schemeClr val="bg1">
                        <a:lumMod val="95000"/>
                      </a:schemeClr>
                    </a:gs>
                  </a:gsLst>
                  <a:path path="circle">
                    <a:fillToRect l="100000" b="100000"/>
                  </a:path>
                </a:gradFill>
                <a:ea typeface="微软雅黑" panose="020B0503020204020204" pitchFamily="34" charset="-122"/>
              </a:rPr>
              <a:t>专业分包</a:t>
            </a:r>
            <a:endParaRPr lang="zh-CN" altLang="en-US"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0" name="学论网www.xuelun.me-矩形 4"/>
          <p:cNvSpPr/>
          <p:nvPr/>
        </p:nvSpPr>
        <p:spPr>
          <a:xfrm>
            <a:off x="2600503" y="2539316"/>
            <a:ext cx="8268057" cy="1260000"/>
          </a:xfrm>
          <a:prstGeom prst="round2DiagRect">
            <a:avLst/>
          </a:prstGeom>
          <a:noFill/>
          <a:ln w="19050">
            <a:solidFill>
              <a:srgbClr val="9FACC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000" b="1">
              <a:solidFill>
                <a:srgbClr val="FFFDFB"/>
              </a:solidFill>
            </a:endParaRPr>
          </a:p>
        </p:txBody>
      </p:sp>
      <p:sp>
        <p:nvSpPr>
          <p:cNvPr id="11" name="学论网www.xuelun.me-矩形 1"/>
          <p:cNvSpPr/>
          <p:nvPr/>
        </p:nvSpPr>
        <p:spPr>
          <a:xfrm>
            <a:off x="1214251" y="4092646"/>
            <a:ext cx="1260000" cy="1260000"/>
          </a:xfrm>
          <a:prstGeom prst="roundRect">
            <a:avLst/>
          </a:prstGeom>
          <a:solidFill>
            <a:srgbClr val="5571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lgn="ctr"/>
            <a:r>
              <a:rPr lang="zh-CN" altLang="en-US" kern="0" dirty="0">
                <a:gradFill>
                  <a:gsLst>
                    <a:gs pos="100000">
                      <a:schemeClr val="bg1"/>
                    </a:gs>
                    <a:gs pos="0">
                      <a:schemeClr val="bg1">
                        <a:lumMod val="95000"/>
                      </a:schemeClr>
                    </a:gs>
                  </a:gsLst>
                  <a:path path="circle">
                    <a:fillToRect l="100000" b="100000"/>
                  </a:path>
                </a:gradFill>
                <a:ea typeface="微软雅黑" panose="020B0503020204020204" pitchFamily="34" charset="-122"/>
              </a:rPr>
              <a:t>劳务分包</a:t>
            </a:r>
            <a:endParaRPr lang="zh-CN" altLang="en-US"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2" name="学论网www.xuelun.me-矩形 4"/>
          <p:cNvSpPr/>
          <p:nvPr/>
        </p:nvSpPr>
        <p:spPr>
          <a:xfrm>
            <a:off x="2600503" y="4012515"/>
            <a:ext cx="8268057" cy="1404969"/>
          </a:xfrm>
          <a:prstGeom prst="round2DiagRect">
            <a:avLst/>
          </a:prstGeom>
          <a:noFill/>
          <a:ln w="19050">
            <a:solidFill>
              <a:srgbClr val="9FACC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000" b="1">
              <a:solidFill>
                <a:srgbClr val="FFFDFB"/>
              </a:solidFill>
            </a:endParaRPr>
          </a:p>
        </p:txBody>
      </p:sp>
      <p:sp>
        <p:nvSpPr>
          <p:cNvPr id="13" name="文本框 12"/>
          <p:cNvSpPr txBox="1"/>
          <p:nvPr/>
        </p:nvSpPr>
        <p:spPr>
          <a:xfrm>
            <a:off x="2689404" y="2729068"/>
            <a:ext cx="8090258" cy="853503"/>
          </a:xfrm>
          <a:prstGeom prst="rect">
            <a:avLst/>
          </a:prstGeom>
          <a:noFill/>
        </p:spPr>
        <p:txBody>
          <a:bodyPr wrap="square" rtlCol="0">
            <a:spAutoFit/>
          </a:bodyPr>
          <a:p>
            <a:pPr>
              <a:lnSpc>
                <a:spcPct val="13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是指施工总承包企业将其</a:t>
            </a:r>
            <a:r>
              <a:rPr lang="zh-CN" altLang="en-US" sz="2000" b="1" dirty="0">
                <a:solidFill>
                  <a:srgbClr val="FF0000"/>
                </a:solidFill>
                <a:latin typeface="微软雅黑" panose="020B0503020204020204" pitchFamily="34" charset="-122"/>
                <a:ea typeface="微软雅黑" panose="020B0503020204020204" pitchFamily="34" charset="-122"/>
              </a:rPr>
              <a:t>所承包工程中的专业工程</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发包给具有相应资质的其他建筑业企业完成的活动</a:t>
            </a:r>
            <a:r>
              <a:rPr lang="zh-CN" altLang="en-US" sz="2000" dirty="0">
                <a:solidFill>
                  <a:srgbClr val="FF0000"/>
                </a:solidFill>
                <a:latin typeface="微软雅黑" panose="020B0503020204020204" pitchFamily="34" charset="-122"/>
                <a:ea typeface="微软雅黑" panose="020B0503020204020204" pitchFamily="34" charset="-122"/>
              </a:rPr>
              <a:t>（包工包料）</a:t>
            </a:r>
            <a:endParaRPr sz="2000" dirty="0">
              <a:solidFill>
                <a:srgbClr val="FF00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702305" y="4163872"/>
            <a:ext cx="8090258" cy="1253613"/>
          </a:xfrm>
          <a:prstGeom prst="rect">
            <a:avLst/>
          </a:prstGeom>
          <a:noFill/>
        </p:spPr>
        <p:txBody>
          <a:bodyPr wrap="square" rtlCol="0">
            <a:spAutoFit/>
          </a:bodyPr>
          <a:p>
            <a:pPr>
              <a:lnSpc>
                <a:spcPct val="13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是指施工总承包企业或者专业承包企业将其</a:t>
            </a:r>
            <a:r>
              <a:rPr lang="zh-CN" altLang="en-US" sz="2000" b="1" dirty="0">
                <a:solidFill>
                  <a:srgbClr val="FF0000"/>
                </a:solidFill>
                <a:latin typeface="微软雅黑" panose="020B0503020204020204" pitchFamily="34" charset="-122"/>
                <a:ea typeface="微软雅黑" panose="020B0503020204020204" pitchFamily="34" charset="-122"/>
              </a:rPr>
              <a:t>承包工程中的劳务作业</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发包给劳务分包企业完成的活动</a:t>
            </a:r>
            <a:r>
              <a:rPr lang="zh-CN" altLang="en-US" sz="2000" dirty="0">
                <a:solidFill>
                  <a:srgbClr val="FF0000"/>
                </a:solidFill>
                <a:latin typeface="微软雅黑" panose="020B0503020204020204" pitchFamily="34" charset="-122"/>
                <a:ea typeface="微软雅黑" panose="020B0503020204020204" pitchFamily="34" charset="-122"/>
              </a:rPr>
              <a:t>（只包工，允许采购少部分的材料或租赁小型工具）</a:t>
            </a:r>
            <a:endParaRPr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90752" y="1615986"/>
            <a:ext cx="9393649" cy="933332"/>
          </a:xfrm>
          <a:prstGeom prst="rect">
            <a:avLst/>
          </a:prstGeom>
          <a:noFill/>
        </p:spPr>
        <p:txBody>
          <a:bodyPr wrap="square">
            <a:spAutoFit/>
          </a:bodyPr>
          <a:p>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rPr>
              <a:t>根据</a:t>
            </a:r>
            <a:r>
              <a:rPr lang="en-US" altLang="zh-CN" sz="1865"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rPr>
              <a:t>房屋建筑和市政基础设施工程施工分包管理办法</a:t>
            </a:r>
            <a:r>
              <a:rPr lang="en-US" altLang="zh-CN" sz="1865"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rPr>
              <a:t>规定</a:t>
            </a:r>
            <a:endPar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endParaRPr>
          </a:p>
          <a:p>
            <a:br>
              <a:rPr lang="zh-CN" altLang="en-US" dirty="0"/>
            </a:b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二、承包工程完成情况</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15" name="表格 16"/>
          <p:cNvGraphicFramePr>
            <a:graphicFrameLocks noGrp="1"/>
          </p:cNvGraphicFramePr>
          <p:nvPr/>
        </p:nvGraphicFramePr>
        <p:xfrm>
          <a:off x="1096864" y="1791963"/>
          <a:ext cx="10079421" cy="3519273"/>
        </p:xfrm>
        <a:graphic>
          <a:graphicData uri="http://schemas.openxmlformats.org/drawingml/2006/table">
            <a:tbl>
              <a:tblPr firstRow="1" bandRow="1">
                <a:tableStyleId>{68D230F3-CF80-4859-8CE7-A43EE81993B5}</a:tableStyleId>
              </a:tblPr>
              <a:tblGrid>
                <a:gridCol w="4979741"/>
                <a:gridCol w="5099680"/>
              </a:tblGrid>
              <a:tr h="659765">
                <a:tc>
                  <a:txBody>
                    <a:bodyPr/>
                    <a:p>
                      <a:pPr algn="ctr"/>
                      <a:r>
                        <a:rPr lang="zh-CN" altLang="en-US" sz="2400" dirty="0">
                          <a:solidFill>
                            <a:schemeClr val="bg1"/>
                          </a:solidFill>
                        </a:rPr>
                        <a:t>专业分包</a:t>
                      </a:r>
                      <a:endParaRPr lang="zh-CN" altLang="en-US" sz="2400" dirty="0">
                        <a:solidFill>
                          <a:schemeClr val="bg1"/>
                        </a:solidFill>
                      </a:endParaRPr>
                    </a:p>
                  </a:txBody>
                  <a:tcPr anchor="ctr">
                    <a:lnR w="12700">
                      <a:solidFill>
                        <a:schemeClr val="bg1"/>
                      </a:solidFill>
                      <a:prstDash val="solid"/>
                    </a:lnR>
                    <a:lnT w="12700" cmpd="sng">
                      <a:solidFill>
                        <a:schemeClr val="tx1"/>
                      </a:solidFill>
                      <a:prstDash val="solid"/>
                    </a:lnT>
                    <a:lnB w="12700">
                      <a:solidFill>
                        <a:schemeClr val="bg1"/>
                      </a:solidFill>
                      <a:prstDash val="solid"/>
                    </a:lnB>
                    <a:solidFill>
                      <a:srgbClr val="557199"/>
                    </a:solidFill>
                  </a:tcPr>
                </a:tc>
                <a:tc>
                  <a:txBody>
                    <a:bodyPr/>
                    <a:p>
                      <a:pPr algn="ctr"/>
                      <a:r>
                        <a:rPr lang="zh-CN" altLang="en-US" sz="2400" dirty="0">
                          <a:solidFill>
                            <a:schemeClr val="bg1"/>
                          </a:solidFill>
                        </a:rPr>
                        <a:t>劳务分包</a:t>
                      </a:r>
                      <a:endParaRPr lang="zh-CN" altLang="en-US" sz="2400" dirty="0">
                        <a:solidFill>
                          <a:schemeClr val="bg1"/>
                        </a:solidFill>
                      </a:endParaRPr>
                    </a:p>
                  </a:txBody>
                  <a:tcPr anchor="ctr">
                    <a:lnL w="12700">
                      <a:solidFill>
                        <a:schemeClr val="bg1"/>
                      </a:solidFill>
                      <a:prstDash val="solid"/>
                    </a:lnL>
                    <a:lnT w="12700">
                      <a:solidFill>
                        <a:schemeClr val="tx1"/>
                      </a:solidFill>
                      <a:prstDash val="solid"/>
                    </a:lnT>
                    <a:lnB w="12700">
                      <a:solidFill>
                        <a:schemeClr val="bg1"/>
                      </a:solidFill>
                      <a:prstDash val="solid"/>
                    </a:lnB>
                    <a:solidFill>
                      <a:srgbClr val="557199"/>
                    </a:solidFill>
                  </a:tcPr>
                </a:tc>
              </a:tr>
              <a:tr h="659952">
                <a:tc gridSpan="2">
                  <a:txBody>
                    <a:bodyPr/>
                    <a:p>
                      <a:pPr algn="ctr"/>
                      <a:r>
                        <a:rPr lang="zh-CN" altLang="en-US" sz="2400" dirty="0">
                          <a:solidFill>
                            <a:schemeClr val="tx1"/>
                          </a:solidFill>
                        </a:rPr>
                        <a:t>相同点：应分包给有资质的分包单位</a:t>
                      </a:r>
                      <a:endParaRPr lang="zh-CN" altLang="en-US" sz="2400" dirty="0">
                        <a:solidFill>
                          <a:schemeClr val="tx1"/>
                        </a:solidFill>
                      </a:endParaRPr>
                    </a:p>
                  </a:txBody>
                  <a:tcPr anchor="ctr">
                    <a:lnT w="12700">
                      <a:solidFill>
                        <a:schemeClr val="bg1"/>
                      </a:solidFill>
                      <a:prstDash val="solid"/>
                    </a:lnT>
                    <a:lnB w="12700">
                      <a:solidFill>
                        <a:schemeClr val="bg1"/>
                      </a:solidFill>
                      <a:prstDash val="solid"/>
                    </a:lnB>
                    <a:solidFill>
                      <a:srgbClr val="E7E7E7"/>
                    </a:solidFill>
                  </a:tcPr>
                </a:tc>
                <a:tc hMerge="1">
                  <a:tcPr>
                    <a:lnT w="12700">
                      <a:solidFill>
                        <a:schemeClr val="bg1"/>
                      </a:solidFill>
                      <a:prstDash val="solid"/>
                    </a:lnT>
                    <a:lnB w="12700">
                      <a:solidFill>
                        <a:schemeClr val="bg1"/>
                      </a:solidFill>
                      <a:prstDash val="solid"/>
                    </a:lnB>
                  </a:tcPr>
                </a:tc>
              </a:tr>
              <a:tr h="659952">
                <a:tc>
                  <a:txBody>
                    <a:bodyPr/>
                    <a:p>
                      <a:r>
                        <a:rPr lang="zh-CN" altLang="en-US" sz="2400" dirty="0">
                          <a:solidFill>
                            <a:schemeClr val="tx1"/>
                          </a:solidFill>
                        </a:rPr>
                        <a:t>需要承包合同约定或建设单位认可</a:t>
                      </a:r>
                      <a:endParaRPr lang="zh-CN" altLang="en-US" sz="2400" dirty="0">
                        <a:solidFill>
                          <a:schemeClr val="tx1"/>
                        </a:solidFill>
                      </a:endParaRPr>
                    </a:p>
                  </a:txBody>
                  <a:tcPr anchor="ctr">
                    <a:lnR w="12700">
                      <a:solidFill>
                        <a:schemeClr val="bg1"/>
                      </a:solidFill>
                      <a:prstDash val="solid"/>
                    </a:lnR>
                    <a:lnT w="12700">
                      <a:solidFill>
                        <a:schemeClr val="bg1"/>
                      </a:solidFill>
                      <a:prstDash val="solid"/>
                    </a:lnT>
                    <a:lnB w="12700">
                      <a:solidFill>
                        <a:schemeClr val="bg1"/>
                      </a:solidFill>
                      <a:prstDash val="solid"/>
                    </a:lnB>
                    <a:solidFill>
                      <a:schemeClr val="bg1">
                        <a:lumMod val="85000"/>
                      </a:schemeClr>
                    </a:solidFill>
                  </a:tcPr>
                </a:tc>
                <a:tc>
                  <a:txBody>
                    <a:bodyPr/>
                    <a:p>
                      <a:r>
                        <a:rPr lang="zh-CN" altLang="en-US" sz="2400" dirty="0">
                          <a:solidFill>
                            <a:schemeClr val="tx1"/>
                          </a:solidFill>
                        </a:rPr>
                        <a:t>不需要建设单位认可</a:t>
                      </a:r>
                      <a:endParaRPr lang="zh-CN" altLang="en-US" sz="2400" dirty="0">
                        <a:solidFill>
                          <a:schemeClr val="tx1"/>
                        </a:solidFill>
                      </a:endParaRPr>
                    </a:p>
                  </a:txBody>
                  <a:tcPr anchor="ctr">
                    <a:lnL w="12700">
                      <a:solidFill>
                        <a:schemeClr val="bg1"/>
                      </a:solidFill>
                      <a:prstDash val="solid"/>
                    </a:lnL>
                    <a:lnT w="12700">
                      <a:solidFill>
                        <a:schemeClr val="bg1"/>
                      </a:solidFill>
                      <a:prstDash val="solid"/>
                    </a:lnT>
                    <a:lnB w="12700">
                      <a:solidFill>
                        <a:schemeClr val="bg1"/>
                      </a:solidFill>
                      <a:prstDash val="solid"/>
                    </a:lnB>
                    <a:solidFill>
                      <a:schemeClr val="bg1">
                        <a:lumMod val="85000"/>
                      </a:schemeClr>
                    </a:solidFill>
                  </a:tcPr>
                </a:tc>
              </a:tr>
              <a:tr h="659952">
                <a:tc>
                  <a:txBody>
                    <a:bodyPr/>
                    <a:p>
                      <a:r>
                        <a:rPr lang="zh-CN" altLang="en-US" sz="2400" dirty="0">
                          <a:solidFill>
                            <a:schemeClr val="tx1"/>
                          </a:solidFill>
                        </a:rPr>
                        <a:t>主体结构不得进行专业工程分包</a:t>
                      </a:r>
                      <a:endParaRPr lang="zh-CN" altLang="en-US" sz="2400" dirty="0">
                        <a:solidFill>
                          <a:schemeClr val="tx1"/>
                        </a:solidFill>
                      </a:endParaRPr>
                    </a:p>
                  </a:txBody>
                  <a:tcPr anchor="ctr">
                    <a:lnR w="12700">
                      <a:solidFill>
                        <a:schemeClr val="bg1"/>
                      </a:solidFill>
                      <a:prstDash val="solid"/>
                    </a:lnR>
                    <a:lnT w="12700">
                      <a:solidFill>
                        <a:schemeClr val="bg1"/>
                      </a:solidFill>
                      <a:prstDash val="solid"/>
                    </a:lnT>
                    <a:lnB w="12700">
                      <a:solidFill>
                        <a:schemeClr val="bg1"/>
                      </a:solidFill>
                      <a:prstDash val="solid"/>
                    </a:lnB>
                    <a:solidFill>
                      <a:schemeClr val="bg1">
                        <a:lumMod val="85000"/>
                      </a:schemeClr>
                    </a:solidFill>
                  </a:tcPr>
                </a:tc>
                <a:tc>
                  <a:txBody>
                    <a:bodyPr/>
                    <a:p>
                      <a:r>
                        <a:rPr lang="zh-CN" altLang="en-US" sz="2400" dirty="0">
                          <a:solidFill>
                            <a:schemeClr val="tx1"/>
                          </a:solidFill>
                        </a:rPr>
                        <a:t>主体结构中劳务作业可以全部分包</a:t>
                      </a:r>
                      <a:endParaRPr lang="zh-CN" altLang="en-US" sz="2400" dirty="0">
                        <a:solidFill>
                          <a:schemeClr val="tx1"/>
                        </a:solidFill>
                      </a:endParaRPr>
                    </a:p>
                  </a:txBody>
                  <a:tcPr anchor="ctr">
                    <a:lnL w="12700">
                      <a:solidFill>
                        <a:schemeClr val="bg1"/>
                      </a:solidFill>
                      <a:prstDash val="solid"/>
                    </a:lnL>
                    <a:lnT w="12700">
                      <a:solidFill>
                        <a:schemeClr val="bg1"/>
                      </a:solidFill>
                      <a:prstDash val="solid"/>
                    </a:lnT>
                    <a:lnB w="12700">
                      <a:solidFill>
                        <a:schemeClr val="bg1"/>
                      </a:solidFill>
                      <a:prstDash val="solid"/>
                    </a:lnB>
                    <a:solidFill>
                      <a:schemeClr val="bg1">
                        <a:lumMod val="85000"/>
                      </a:schemeClr>
                    </a:solidFill>
                  </a:tcPr>
                </a:tc>
              </a:tr>
              <a:tr h="879465">
                <a:tc>
                  <a:txBody>
                    <a:bodyPr/>
                    <a:p>
                      <a:r>
                        <a:rPr lang="zh-CN" altLang="en-US" sz="2400" dirty="0">
                          <a:solidFill>
                            <a:schemeClr val="tx1"/>
                          </a:solidFill>
                        </a:rPr>
                        <a:t>专业分包单位不得再进行专业工程分包</a:t>
                      </a:r>
                      <a:endParaRPr lang="zh-CN" altLang="en-US" sz="2400" dirty="0">
                        <a:solidFill>
                          <a:schemeClr val="tx1"/>
                        </a:solidFill>
                      </a:endParaRPr>
                    </a:p>
                  </a:txBody>
                  <a:tcPr anchor="ctr">
                    <a:lnR w="12700">
                      <a:solidFill>
                        <a:schemeClr val="bg1"/>
                      </a:solidFill>
                      <a:prstDash val="solid"/>
                    </a:lnR>
                    <a:lnT w="12700">
                      <a:solidFill>
                        <a:schemeClr val="bg1"/>
                      </a:solidFill>
                      <a:prstDash val="solid"/>
                    </a:lnT>
                    <a:lnB w="12700" cmpd="sng">
                      <a:solidFill>
                        <a:schemeClr val="tx1"/>
                      </a:solidFill>
                      <a:prstDash val="solid"/>
                    </a:lnB>
                    <a:solidFill>
                      <a:schemeClr val="bg1">
                        <a:lumMod val="85000"/>
                      </a:schemeClr>
                    </a:solidFill>
                  </a:tcPr>
                </a:tc>
                <a:tc>
                  <a:txBody>
                    <a:bodyPr/>
                    <a:p>
                      <a:r>
                        <a:rPr lang="zh-CN" altLang="en-US" sz="2400" dirty="0">
                          <a:solidFill>
                            <a:schemeClr val="tx1"/>
                          </a:solidFill>
                        </a:rPr>
                        <a:t>专业分包单位可以将劳务作业部分再分包</a:t>
                      </a:r>
                      <a:endParaRPr lang="zh-CN" altLang="en-US" sz="2400" dirty="0">
                        <a:solidFill>
                          <a:schemeClr val="tx1"/>
                        </a:solidFill>
                      </a:endParaRPr>
                    </a:p>
                  </a:txBody>
                  <a:tcPr anchor="ctr">
                    <a:lnL w="12700">
                      <a:solidFill>
                        <a:schemeClr val="bg1"/>
                      </a:solidFill>
                      <a:prstDash val="solid"/>
                    </a:lnL>
                    <a:lnT w="12700">
                      <a:solidFill>
                        <a:schemeClr val="bg1"/>
                      </a:solidFill>
                      <a:prstDash val="solid"/>
                    </a:lnT>
                    <a:lnB w="12700" cmpd="sng">
                      <a:solidFill>
                        <a:schemeClr val="tx1"/>
                      </a:solidFill>
                      <a:prstDash val="solid"/>
                    </a:lnB>
                    <a:solidFill>
                      <a:schemeClr val="bg1">
                        <a:lumMod val="85000"/>
                      </a:schemeClr>
                    </a:solid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二、承包工程完成情况</a:t>
            </a:r>
            <a:endParaRPr lang="zh-CN" altLang="en-US" sz="2800">
              <a:solidFill>
                <a:srgbClr val="4B649F"/>
              </a:solidFill>
              <a:sym typeface="+mn-ea"/>
            </a:endParaRPr>
          </a:p>
        </p:txBody>
      </p:sp>
      <p:sp>
        <p:nvSpPr>
          <p:cNvPr id="2" name="学论网-矩形 1"/>
          <p:cNvSpPr/>
          <p:nvPr/>
        </p:nvSpPr>
        <p:spPr>
          <a:xfrm>
            <a:off x="779145" y="989965"/>
            <a:ext cx="10431145" cy="289687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4" name="学论网-www.xuelun.me"/>
          <p:cNvSpPr txBox="1"/>
          <p:nvPr/>
        </p:nvSpPr>
        <p:spPr>
          <a:xfrm>
            <a:off x="1359535" y="1173480"/>
            <a:ext cx="9173210" cy="2861945"/>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从建设单位以外承揽工程完成的产值 </a:t>
            </a:r>
            <a:r>
              <a:rPr lang="en-US" altLang="zh-CN" sz="2400" b="1" dirty="0">
                <a:solidFill>
                  <a:srgbClr val="595959"/>
                </a:solidFill>
                <a:latin typeface="微软雅黑" panose="020B0503020204020204" pitchFamily="34" charset="-122"/>
                <a:ea typeface="微软雅黑" panose="020B0503020204020204" pitchFamily="34" charset="-122"/>
              </a:rPr>
              <a:t>(07)</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指总承包企业或专业承包企业</a:t>
            </a:r>
            <a:r>
              <a:rPr lang="zh-CN" altLang="en-US" sz="2000" b="1" dirty="0">
                <a:solidFill>
                  <a:srgbClr val="FF0000"/>
                </a:solidFill>
                <a:latin typeface="微软雅黑" panose="020B0503020204020204" pitchFamily="34" charset="-122"/>
                <a:ea typeface="微软雅黑" panose="020B0503020204020204" pitchFamily="34" charset="-122"/>
              </a:rPr>
              <a:t>从其他总承包企业或专业承包企业</a:t>
            </a:r>
            <a:r>
              <a:rPr lang="zh-CN" altLang="en-US" sz="2000" dirty="0">
                <a:latin typeface="微软雅黑" panose="020B0503020204020204" pitchFamily="34" charset="-122"/>
                <a:ea typeface="微软雅黑" panose="020B0503020204020204" pitchFamily="34" charset="-122"/>
              </a:rPr>
              <a:t>承揽工程而完成的产值。不包括总承包企业或专业承包企业从建设单位承揽工程中自行完成的产值和分包企业缴纳的管理费。</a:t>
            </a:r>
            <a:endParaRPr lang="zh-CN" altLang="en-US"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该指标的重点在于区分合同来源</a:t>
            </a: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3794760" y="4488815"/>
            <a:ext cx="5649595" cy="1783715"/>
          </a:xfrm>
          <a:prstGeom prst="rect">
            <a:avLst/>
          </a:prstGeom>
          <a:noFill/>
        </p:spPr>
        <p:txBody>
          <a:bodyPr wrap="square">
            <a:spAutoFit/>
          </a:bodyPr>
          <a:p>
            <a:pPr>
              <a:lnSpc>
                <a:spcPct val="150000"/>
              </a:lnSpc>
            </a:pPr>
            <a:r>
              <a:rPr lang="zh-CN" altLang="en-US" sz="2000" b="1" dirty="0">
                <a:solidFill>
                  <a:srgbClr val="595959"/>
                </a:solidFill>
                <a:latin typeface="微软雅黑" panose="020B0503020204020204" pitchFamily="34" charset="-122"/>
                <a:ea typeface="微软雅黑" panose="020B0503020204020204" pitchFamily="34" charset="-122"/>
              </a:rPr>
              <a:t>施工项目：</a:t>
            </a:r>
            <a:endParaRPr lang="en-US" altLang="zh-CN" sz="20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b="1" dirty="0">
                <a:solidFill>
                  <a:srgbClr val="595959"/>
                </a:solidFill>
                <a:latin typeface="微软雅黑" panose="020B0503020204020204" pitchFamily="34" charset="-122"/>
                <a:ea typeface="微软雅黑" panose="020B0503020204020204" pitchFamily="34" charset="-122"/>
              </a:rPr>
              <a:t>——</a:t>
            </a:r>
            <a:r>
              <a:rPr lang="zh-CN" altLang="en-US" sz="2000" b="1" dirty="0">
                <a:solidFill>
                  <a:srgbClr val="595959"/>
                </a:solidFill>
                <a:latin typeface="微软雅黑" panose="020B0503020204020204" pitchFamily="34" charset="-122"/>
                <a:ea typeface="微软雅黑" panose="020B0503020204020204" pitchFamily="34" charset="-122"/>
              </a:rPr>
              <a:t>与业主签订的合同</a:t>
            </a:r>
            <a:endParaRPr lang="en-US" altLang="zh-CN" sz="20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b="1" dirty="0">
                <a:solidFill>
                  <a:srgbClr val="595959"/>
                </a:solidFill>
                <a:latin typeface="微软雅黑" panose="020B0503020204020204" pitchFamily="34" charset="-122"/>
                <a:ea typeface="微软雅黑" panose="020B0503020204020204" pitchFamily="34" charset="-122"/>
              </a:rPr>
              <a:t>——</a:t>
            </a:r>
            <a:r>
              <a:rPr lang="zh-CN" altLang="en-US" sz="2000" b="1" dirty="0">
                <a:solidFill>
                  <a:srgbClr val="595959"/>
                </a:solidFill>
                <a:latin typeface="微软雅黑" panose="020B0503020204020204" pitchFamily="34" charset="-122"/>
                <a:ea typeface="微软雅黑" panose="020B0503020204020204" pitchFamily="34" charset="-122"/>
              </a:rPr>
              <a:t>与其他建筑施工单位签订的合同</a:t>
            </a:r>
            <a:endParaRPr lang="en-US" altLang="zh-CN" sz="2000" b="1" dirty="0">
              <a:solidFill>
                <a:srgbClr val="595959"/>
              </a:solidFill>
              <a:latin typeface="微软雅黑" panose="020B0503020204020204" pitchFamily="34" charset="-122"/>
              <a:ea typeface="微软雅黑" panose="020B0503020204020204" pitchFamily="34" charset="-122"/>
            </a:endParaRPr>
          </a:p>
          <a:p>
            <a:endParaRPr lang="zh-CN" altLang="en-US" sz="2000" b="1" dirty="0">
              <a:solidFill>
                <a:srgbClr val="595959"/>
              </a:solidFill>
              <a:latin typeface="微软雅黑" panose="020B0503020204020204" pitchFamily="34" charset="-122"/>
              <a:ea typeface="微软雅黑" panose="020B0503020204020204" pitchFamily="34" charset="-122"/>
            </a:endParaRPr>
          </a:p>
        </p:txBody>
      </p:sp>
      <p:cxnSp>
        <p:nvCxnSpPr>
          <p:cNvPr id="5" name="直线连接符 37"/>
          <p:cNvCxnSpPr/>
          <p:nvPr/>
        </p:nvCxnSpPr>
        <p:spPr>
          <a:xfrm flipV="1">
            <a:off x="4440102" y="5240181"/>
            <a:ext cx="2129155" cy="1841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圆角矩形 11"/>
          <p:cNvSpPr/>
          <p:nvPr/>
        </p:nvSpPr>
        <p:spPr>
          <a:xfrm>
            <a:off x="8422005" y="2467610"/>
            <a:ext cx="2226945" cy="986790"/>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97155" indent="-97155" algn="ctr" fontAlgn="t" hangingPunct="0">
              <a:defRPr/>
            </a:pPr>
            <a:endParaRPr lang="ko-KR" altLang="en-US" sz="2400" dirty="0">
              <a:latin typeface="微软雅黑" panose="020B0503020204020204" pitchFamily="34" charset="-122"/>
              <a:ea typeface="Malgun Gothic" panose="020B0503020000020004" charset="-122"/>
            </a:endParaRPr>
          </a:p>
        </p:txBody>
      </p:sp>
      <p:sp>
        <p:nvSpPr>
          <p:cNvPr id="10" name="文本框 9"/>
          <p:cNvSpPr txBox="1"/>
          <p:nvPr/>
        </p:nvSpPr>
        <p:spPr>
          <a:xfrm>
            <a:off x="8382000" y="2402840"/>
            <a:ext cx="2290445" cy="1116965"/>
          </a:xfrm>
          <a:prstGeom prst="rect">
            <a:avLst/>
          </a:prstGeom>
          <a:noFill/>
        </p:spPr>
        <p:txBody>
          <a:bodyPr wrap="square" rtlCol="0">
            <a:spAutoFit/>
          </a:bodyPr>
          <a:p>
            <a:pPr algn="ctr">
              <a:lnSpc>
                <a:spcPts val="4000"/>
              </a:lnSpc>
              <a:spcAft>
                <a:spcPts val="600"/>
              </a:spcAft>
            </a:pPr>
            <a:r>
              <a:rPr lang="zh-CN" altLang="en-US" sz="2400" b="1" dirty="0">
                <a:solidFill>
                  <a:schemeClr val="bg1"/>
                </a:solidFill>
                <a:latin typeface="微软雅黑" panose="020B0503020204020204" pitchFamily="34" charset="-122"/>
                <a:ea typeface="微软雅黑" panose="020B0503020204020204" pitchFamily="34" charset="-122"/>
              </a:rPr>
              <a:t>反映工程项目施工地域分布</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圆角矩形 1"/>
          <p:cNvSpPr/>
          <p:nvPr/>
        </p:nvSpPr>
        <p:spPr>
          <a:xfrm>
            <a:off x="8411845" y="1391920"/>
            <a:ext cx="2226945" cy="986790"/>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97155" indent="-97155" algn="ctr" fontAlgn="t" hangingPunct="0">
              <a:defRPr/>
            </a:pPr>
            <a:endParaRPr lang="ko-KR" altLang="en-US" sz="2400" dirty="0">
              <a:latin typeface="微软雅黑" panose="020B0503020204020204" pitchFamily="34" charset="-122"/>
              <a:ea typeface="Malgun Gothic" panose="020B0503020000020004" charset="-122"/>
            </a:endParaRPr>
          </a:p>
        </p:txBody>
      </p:sp>
      <p:sp>
        <p:nvSpPr>
          <p:cNvPr id="4" name="文本框 3"/>
          <p:cNvSpPr txBox="1"/>
          <p:nvPr/>
        </p:nvSpPr>
        <p:spPr>
          <a:xfrm>
            <a:off x="8371840" y="1261745"/>
            <a:ext cx="2290445" cy="1116965"/>
          </a:xfrm>
          <a:prstGeom prst="rect">
            <a:avLst/>
          </a:prstGeom>
          <a:noFill/>
        </p:spPr>
        <p:txBody>
          <a:bodyPr wrap="square" rtlCol="0">
            <a:spAutoFit/>
          </a:bodyPr>
          <a:p>
            <a:pPr algn="ctr">
              <a:lnSpc>
                <a:spcPts val="4000"/>
              </a:lnSpc>
              <a:spcAft>
                <a:spcPts val="600"/>
              </a:spcAft>
            </a:pPr>
            <a:r>
              <a:rPr lang="zh-CN" altLang="en-US" sz="2400" b="1" dirty="0">
                <a:solidFill>
                  <a:schemeClr val="bg1"/>
                </a:solidFill>
                <a:latin typeface="微软雅黑" panose="020B0503020204020204" pitchFamily="34" charset="-122"/>
                <a:ea typeface="微软雅黑" panose="020B0503020204020204" pitchFamily="34" charset="-122"/>
              </a:rPr>
              <a:t>反映专业工程项目施工情况</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183" name="圆角矩形 182"/>
          <p:cNvSpPr/>
          <p:nvPr/>
        </p:nvSpPr>
        <p:spPr>
          <a:xfrm>
            <a:off x="3146124" y="5198750"/>
            <a:ext cx="5105066" cy="707256"/>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557199"/>
              </a:solidFill>
            </a:endParaRPr>
          </a:p>
        </p:txBody>
      </p:sp>
      <p:sp>
        <p:nvSpPr>
          <p:cNvPr id="182" name="矩形 2"/>
          <p:cNvSpPr>
            <a:spLocks noChangeArrowheads="1"/>
          </p:cNvSpPr>
          <p:nvPr/>
        </p:nvSpPr>
        <p:spPr bwMode="auto">
          <a:xfrm>
            <a:off x="3299925" y="5198750"/>
            <a:ext cx="4951265" cy="581057"/>
          </a:xfrm>
          <a:prstGeom prst="rect">
            <a:avLst/>
          </a:prstGeom>
          <a:noFill/>
          <a:ln w="9525">
            <a:noFill/>
            <a:miter lim="800000"/>
          </a:ln>
        </p:spPr>
        <p:txBody>
          <a:bodyPr wrap="square">
            <a:spAutoFit/>
          </a:bodyPr>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08</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11</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12</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13</a:t>
            </a:r>
            <a:r>
              <a:rPr lang="zh-CN" altLang="en-US" sz="2400" b="1" dirty="0">
                <a:solidFill>
                  <a:schemeClr val="bg1"/>
                </a:solidFill>
                <a:latin typeface="微软雅黑" panose="020B0503020204020204" pitchFamily="34" charset="-122"/>
                <a:ea typeface="微软雅黑" panose="020B0503020204020204" pitchFamily="34" charset="-122"/>
              </a:rPr>
              <a:t>）</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aphicFrame>
        <p:nvGraphicFramePr>
          <p:cNvPr id="16" name="表格 15"/>
          <p:cNvGraphicFramePr>
            <a:graphicFrameLocks noGrp="1"/>
          </p:cNvGraphicFramePr>
          <p:nvPr/>
        </p:nvGraphicFramePr>
        <p:xfrm>
          <a:off x="2625090" y="628908"/>
          <a:ext cx="6942549" cy="4233988"/>
        </p:xfrm>
        <a:graphic>
          <a:graphicData uri="http://schemas.openxmlformats.org/drawingml/2006/table">
            <a:tbl>
              <a:tblPr/>
              <a:tblGrid>
                <a:gridCol w="3945349"/>
                <a:gridCol w="863600"/>
                <a:gridCol w="787400"/>
                <a:gridCol w="1346200"/>
              </a:tblGrid>
              <a:tr h="65100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7838">
                <a:tc>
                  <a: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三、建筑业总产值</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千元</a:t>
                      </a:r>
                      <a:endPar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08</a:t>
                      </a:r>
                      <a:endPar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其中：装配式建筑工程产值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千元</a:t>
                      </a:r>
                      <a:endPar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17</a:t>
                      </a:r>
                      <a:endPar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其中：装饰装修产值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09</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其中：在外省完成的产值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10</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建筑工程产值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11</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安装工程产值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12</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其他产值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13</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 name="圆角矩形 16"/>
          <p:cNvSpPr/>
          <p:nvPr/>
        </p:nvSpPr>
        <p:spPr>
          <a:xfrm>
            <a:off x="2939338" y="3338288"/>
            <a:ext cx="1870151" cy="1426752"/>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8" name="圆角矩形 17"/>
          <p:cNvSpPr/>
          <p:nvPr/>
        </p:nvSpPr>
        <p:spPr>
          <a:xfrm>
            <a:off x="2939415" y="1753235"/>
            <a:ext cx="3224530" cy="101727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9" name="圆角矩形 18"/>
          <p:cNvSpPr/>
          <p:nvPr/>
        </p:nvSpPr>
        <p:spPr>
          <a:xfrm>
            <a:off x="8422005" y="3603625"/>
            <a:ext cx="2216785" cy="1049655"/>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97155" indent="-97155" algn="ctr" fontAlgn="t" hangingPunct="0">
              <a:defRPr/>
            </a:pPr>
            <a:endParaRPr lang="ko-KR" altLang="en-US" sz="2400" dirty="0">
              <a:latin typeface="微软雅黑" panose="020B0503020204020204" pitchFamily="34" charset="-122"/>
              <a:ea typeface="Malgun Gothic" panose="020B0503020000020004" charset="-122"/>
            </a:endParaRPr>
          </a:p>
        </p:txBody>
      </p:sp>
      <p:sp>
        <p:nvSpPr>
          <p:cNvPr id="20" name="文本框 19"/>
          <p:cNvSpPr txBox="1"/>
          <p:nvPr/>
        </p:nvSpPr>
        <p:spPr>
          <a:xfrm>
            <a:off x="8545289" y="3540999"/>
            <a:ext cx="1943100" cy="1063240"/>
          </a:xfrm>
          <a:prstGeom prst="rect">
            <a:avLst/>
          </a:prstGeom>
          <a:noFill/>
        </p:spPr>
        <p:txBody>
          <a:bodyPr wrap="square" rtlCol="0">
            <a:spAutoFit/>
          </a:bodyPr>
          <a:p>
            <a:pPr algn="ctr">
              <a:lnSpc>
                <a:spcPts val="4000"/>
              </a:lnSpc>
              <a:spcAft>
                <a:spcPts val="600"/>
              </a:spcAft>
            </a:pPr>
            <a:r>
              <a:rPr lang="zh-CN" altLang="en-US" sz="2400" b="1" dirty="0">
                <a:solidFill>
                  <a:schemeClr val="bg1"/>
                </a:solidFill>
                <a:latin typeface="微软雅黑" panose="020B0503020204020204" pitchFamily="34" charset="-122"/>
                <a:ea typeface="微软雅黑" panose="020B0503020204020204" pitchFamily="34" charset="-122"/>
              </a:rPr>
              <a:t>反映建筑业总产值构成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学论网-www.xuelun.me"/>
          <p:cNvSpPr txBox="1"/>
          <p:nvPr/>
        </p:nvSpPr>
        <p:spPr>
          <a:xfrm>
            <a:off x="2236470" y="5906135"/>
            <a:ext cx="7719695" cy="461645"/>
          </a:xfrm>
          <a:prstGeom prst="rect">
            <a:avLst/>
          </a:prstGeom>
          <a:noFill/>
          <a:ln>
            <a:noFill/>
          </a:ln>
        </p:spPr>
        <p:txBody>
          <a:bodyPr wrap="square" lIns="0" tIns="0" rIns="0" bIns="0" rtlCol="0">
            <a:spAutoFit/>
          </a:bodyPr>
          <a:p>
            <a:pPr>
              <a:lnSpc>
                <a:spcPct val="150000"/>
              </a:lnSpc>
            </a:pPr>
            <a:r>
              <a:rPr lang="zh-CN" altLang="en-US" sz="2000" dirty="0">
                <a:solidFill>
                  <a:srgbClr val="557199"/>
                </a:solidFill>
                <a:latin typeface="微软雅黑" panose="020B0503020204020204" pitchFamily="34" charset="-122"/>
                <a:ea typeface="微软雅黑" panose="020B0503020204020204" pitchFamily="34" charset="-122"/>
              </a:rPr>
              <a:t>建筑业总产值包括建筑工程产值、安装工程产值和其他产值。</a:t>
            </a:r>
            <a:endParaRPr lang="zh-CN" altLang="en-US" sz="2000" dirty="0">
              <a:solidFill>
                <a:srgbClr val="557199"/>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2939415" y="2882265"/>
            <a:ext cx="3224530" cy="34417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21" name="圆角矩形 20"/>
          <p:cNvSpPr/>
          <p:nvPr/>
        </p:nvSpPr>
        <p:spPr>
          <a:xfrm>
            <a:off x="1181100" y="779780"/>
            <a:ext cx="9555480" cy="1293495"/>
          </a:xfrm>
          <a:prstGeom prst="round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1494790" y="628650"/>
            <a:ext cx="8928100" cy="119761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建筑业总产值反映了在一个辖区注册的建筑业企业一定时期内施工生产成果的总规模，是体现该地区建筑业发展水平的重要指标。对建筑业企业来说，完成的建筑业总产值也是反映其在行业内的地位和竞争力的重要指标之一。</a:t>
            </a: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学论网-矩形 1"/>
          <p:cNvSpPr/>
          <p:nvPr/>
        </p:nvSpPr>
        <p:spPr>
          <a:xfrm>
            <a:off x="749300" y="2154555"/>
            <a:ext cx="3804285" cy="3039745"/>
          </a:xfrm>
          <a:prstGeom prst="round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5" name="学论网-www.xuelun.me"/>
          <p:cNvSpPr txBox="1"/>
          <p:nvPr/>
        </p:nvSpPr>
        <p:spPr>
          <a:xfrm>
            <a:off x="1020445" y="2644140"/>
            <a:ext cx="3261995" cy="2211705"/>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建筑业总产值</a:t>
            </a:r>
            <a:r>
              <a:rPr lang="en-US" altLang="zh-CN" sz="2400" b="1" dirty="0">
                <a:solidFill>
                  <a:srgbClr val="595959"/>
                </a:solidFill>
                <a:latin typeface="微软雅黑" panose="020B0503020204020204" pitchFamily="34" charset="-122"/>
                <a:ea typeface="微软雅黑" panose="020B0503020204020204" pitchFamily="34" charset="-122"/>
              </a:rPr>
              <a:t>(08)</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以货币表现的建筑业企业在一定时期内生产的建筑产品和服务的总和。</a:t>
            </a: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custDataLst>
              <p:tags r:id="rId3"/>
            </p:custDataLst>
          </p:nvPr>
        </p:nvGraphicFramePr>
        <p:xfrm>
          <a:off x="4808855" y="2156460"/>
          <a:ext cx="6852920" cy="3011805"/>
        </p:xfrm>
        <a:graphic>
          <a:graphicData uri="http://schemas.openxmlformats.org/drawingml/2006/table">
            <a:tbl>
              <a:tblPr/>
              <a:tblGrid>
                <a:gridCol w="4303395"/>
                <a:gridCol w="859155"/>
                <a:gridCol w="772795"/>
                <a:gridCol w="917575"/>
              </a:tblGrid>
              <a:tr h="83883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二、承包工程完成情况</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45085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直接从建设单位承揽工程完成的产值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04</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5275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自行完成施工产值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05</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5085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分包出去工程的产值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06</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5275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从建设单位以外承揽工程完成的产值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07</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圆角矩形 7"/>
          <p:cNvSpPr/>
          <p:nvPr/>
        </p:nvSpPr>
        <p:spPr>
          <a:xfrm>
            <a:off x="5312410" y="5374640"/>
            <a:ext cx="5691505" cy="1347470"/>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557199"/>
              </a:solidFill>
            </a:endParaRPr>
          </a:p>
        </p:txBody>
      </p:sp>
      <p:sp>
        <p:nvSpPr>
          <p:cNvPr id="9" name="矩形 2"/>
          <p:cNvSpPr>
            <a:spLocks noChangeArrowheads="1"/>
          </p:cNvSpPr>
          <p:nvPr/>
        </p:nvSpPr>
        <p:spPr bwMode="auto">
          <a:xfrm>
            <a:off x="5654040" y="5307330"/>
            <a:ext cx="5080000" cy="1153795"/>
          </a:xfrm>
          <a:prstGeom prst="rect">
            <a:avLst/>
          </a:prstGeom>
          <a:noFill/>
          <a:ln w="9525">
            <a:noFill/>
            <a:miter lim="800000"/>
          </a:ln>
        </p:spPr>
        <p:txBody>
          <a:bodyPr wrap="square">
            <a:noAutofit/>
          </a:bodyPr>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建筑业总产值</a:t>
            </a:r>
            <a:r>
              <a:rPr lang="en-US" altLang="zh-CN" sz="2000" b="1" dirty="0">
                <a:solidFill>
                  <a:schemeClr val="bg1"/>
                </a:solidFill>
                <a:latin typeface="微软雅黑" panose="020B0503020204020204" pitchFamily="34" charset="-122"/>
                <a:ea typeface="微软雅黑" panose="020B0503020204020204" pitchFamily="34" charset="-122"/>
              </a:rPr>
              <a:t>(08</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自行施工完成的产值</a:t>
            </a:r>
            <a:r>
              <a:rPr lang="en-US" altLang="zh-CN" sz="2000" b="1" dirty="0">
                <a:solidFill>
                  <a:schemeClr val="bg1"/>
                </a:solidFill>
                <a:latin typeface="微软雅黑" panose="020B0503020204020204" pitchFamily="34" charset="-122"/>
                <a:ea typeface="微软雅黑" panose="020B0503020204020204" pitchFamily="34" charset="-122"/>
              </a:rPr>
              <a:t>(05)+</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从建设单位以外承揽工程完成的产值（</a:t>
            </a:r>
            <a:r>
              <a:rPr lang="en-US" altLang="zh-CN" sz="2000" b="1" dirty="0">
                <a:solidFill>
                  <a:schemeClr val="bg1"/>
                </a:solidFill>
                <a:latin typeface="微软雅黑" panose="020B0503020204020204" pitchFamily="34" charset="-122"/>
                <a:ea typeface="微软雅黑" panose="020B0503020204020204" pitchFamily="34" charset="-122"/>
              </a:rPr>
              <a:t>07</a:t>
            </a:r>
            <a:r>
              <a:rPr lang="zh-CN" altLang="en-US" sz="2000" b="1" dirty="0">
                <a:solidFill>
                  <a:schemeClr val="bg1"/>
                </a:solidFill>
                <a:latin typeface="微软雅黑" panose="020B0503020204020204" pitchFamily="34" charset="-122"/>
                <a:ea typeface="微软雅黑" panose="020B0503020204020204" pitchFamily="34" charset="-122"/>
              </a:rPr>
              <a:t>）</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5075555" y="3856990"/>
            <a:ext cx="3993515" cy="46926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6" name="圆角矩形 5"/>
          <p:cNvSpPr/>
          <p:nvPr/>
        </p:nvSpPr>
        <p:spPr>
          <a:xfrm>
            <a:off x="5075555" y="4699000"/>
            <a:ext cx="3993515" cy="46926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2" name="圆角矩形 1"/>
          <p:cNvSpPr/>
          <p:nvPr/>
        </p:nvSpPr>
        <p:spPr>
          <a:xfrm>
            <a:off x="749300" y="5588000"/>
            <a:ext cx="3804285" cy="92964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1" name="学论网-www.xuelun.me"/>
          <p:cNvSpPr txBox="1"/>
          <p:nvPr/>
        </p:nvSpPr>
        <p:spPr>
          <a:xfrm>
            <a:off x="1020445" y="5539740"/>
            <a:ext cx="3261995" cy="846455"/>
          </a:xfrm>
          <a:prstGeom prst="rect">
            <a:avLst/>
          </a:prstGeom>
          <a:noFill/>
          <a:ln>
            <a:noFill/>
          </a:ln>
        </p:spPr>
        <p:txBody>
          <a:bodyPr wrap="square" lIns="0" tIns="0" rIns="0" bIns="0" rtlCol="0">
            <a:noAutofit/>
          </a:bodyPr>
          <a:p>
            <a:pPr algn="ctr">
              <a:lnSpc>
                <a:spcPct val="150000"/>
              </a:lnSpc>
            </a:pPr>
            <a:r>
              <a:rPr lang="zh-CN" altLang="en-US" sz="2000" dirty="0">
                <a:latin typeface="微软雅黑" panose="020B0503020204020204" pitchFamily="34" charset="-122"/>
                <a:ea typeface="微软雅黑" panose="020B0503020204020204" pitchFamily="34" charset="-122"/>
              </a:rPr>
              <a:t>注：分包出去工程的产值不计入建筑业总产值。</a:t>
            </a: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12" name="左箭头 11"/>
          <p:cNvSpPr/>
          <p:nvPr/>
        </p:nvSpPr>
        <p:spPr>
          <a:xfrm>
            <a:off x="4712335" y="5779770"/>
            <a:ext cx="512445" cy="546100"/>
          </a:xfrm>
          <a:prstGeom prst="leftArrow">
            <a:avLst/>
          </a:prstGeom>
          <a:gradFill>
            <a:gsLst>
              <a:gs pos="0">
                <a:srgbClr val="E30000"/>
              </a:gs>
              <a:gs pos="100000">
                <a:srgbClr val="760303"/>
              </a:gs>
            </a:gsLst>
            <a:lin scaled="0"/>
          </a:gradFill>
          <a:ln>
            <a:gradFill>
              <a:gsLst>
                <a:gs pos="0">
                  <a:srgbClr val="E30000"/>
                </a:gs>
                <a:gs pos="100000">
                  <a:srgbClr val="760303"/>
                </a:gs>
              </a:gsLst>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494790" y="5275580"/>
            <a:ext cx="1866900" cy="368300"/>
          </a:xfrm>
          <a:prstGeom prst="rect">
            <a:avLst/>
          </a:prstGeom>
          <a:noFill/>
          <a:ln w="19050">
            <a:solidFill>
              <a:srgbClr val="FF0000"/>
            </a:solidFill>
            <a:prstDash val="sysDot"/>
          </a:ln>
        </p:spPr>
        <p:txBody>
          <a:bodyPr wrap="square" rtlCol="0">
            <a:spAutoFit/>
          </a:bodyPr>
          <a:p>
            <a:pPr algn="ctr"/>
            <a:r>
              <a:rPr lang="zh-CN" altLang="en-US" b="1">
                <a:solidFill>
                  <a:srgbClr val="FF0000"/>
                </a:solidFill>
              </a:rPr>
              <a:t>数据核查重点！</a:t>
            </a:r>
            <a:endParaRPr lang="zh-CN" altLang="en-US" b="1">
              <a:solidFill>
                <a:srgbClr val="FF00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2" name="矩形 1"/>
          <p:cNvSpPr/>
          <p:nvPr/>
        </p:nvSpPr>
        <p:spPr>
          <a:xfrm>
            <a:off x="1318080" y="988871"/>
            <a:ext cx="9555685" cy="4880888"/>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斜纹 3"/>
          <p:cNvSpPr/>
          <p:nvPr/>
        </p:nvSpPr>
        <p:spPr>
          <a:xfrm>
            <a:off x="1304189" y="97905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5" name="斜纹 4"/>
          <p:cNvSpPr/>
          <p:nvPr/>
        </p:nvSpPr>
        <p:spPr>
          <a:xfrm rot="10800000">
            <a:off x="10453370" y="5491480"/>
            <a:ext cx="420370" cy="378460"/>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矩形 20"/>
          <p:cNvSpPr/>
          <p:nvPr/>
        </p:nvSpPr>
        <p:spPr>
          <a:xfrm>
            <a:off x="1641820" y="1158943"/>
            <a:ext cx="8928000" cy="4880888"/>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建筑工程产值（</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指列入建筑工程预算内的各种工程价值</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20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要兴工动料，通过施工活动实现</a:t>
            </a:r>
            <a:endParaRPr lang="zh-CN" altLang="en-US" sz="2000" dirty="0">
              <a:latin typeface="微软雅黑" panose="020B0503020204020204" pitchFamily="34" charset="-122"/>
              <a:ea typeface="微软雅黑" panose="020B0503020204020204" pitchFamily="34" charset="-122"/>
            </a:endParaRPr>
          </a:p>
          <a:p>
            <a:pPr marL="342900" indent="-342900" algn="just">
              <a:lnSpc>
                <a:spcPct val="200000"/>
              </a:lnSpc>
              <a:buFont typeface="Wingdings" panose="05000000000000000000" pitchFamily="2" charset="2"/>
              <a:buChar char="Ø"/>
            </a:pPr>
            <a:r>
              <a:rPr lang="zh-CN" altLang="en-US" sz="2000" dirty="0">
                <a:solidFill>
                  <a:srgbClr val="FF0000"/>
                </a:solidFill>
                <a:latin typeface="微软雅黑" panose="020B0503020204020204" pitchFamily="34" charset="-122"/>
                <a:ea typeface="微软雅黑" panose="020B0503020204020204" pitchFamily="34" charset="-122"/>
              </a:rPr>
              <a:t>装饰装修工程</a:t>
            </a:r>
            <a:r>
              <a:rPr lang="zh-CN" altLang="en-US" sz="2000" dirty="0">
                <a:latin typeface="微软雅黑" panose="020B0503020204020204" pitchFamily="34" charset="-122"/>
                <a:ea typeface="微软雅黑" panose="020B0503020204020204" pitchFamily="34" charset="-122"/>
              </a:rPr>
              <a:t>都应统计在建筑工程产值中</a:t>
            </a:r>
            <a:endParaRPr lang="zh-CN" altLang="en-US" sz="2000" dirty="0">
              <a:latin typeface="微软雅黑" panose="020B0503020204020204" pitchFamily="34" charset="-122"/>
              <a:ea typeface="微软雅黑" panose="020B0503020204020204" pitchFamily="34" charset="-122"/>
            </a:endParaRPr>
          </a:p>
          <a:p>
            <a:pPr algn="just">
              <a:spcBef>
                <a:spcPct val="0"/>
              </a:spcBef>
            </a:pPr>
            <a:endParaRPr lang="en-US" altLang="zh-CN" sz="2000" dirty="0"/>
          </a:p>
          <a:p>
            <a:pPr algn="just">
              <a:spcBef>
                <a:spcPct val="0"/>
              </a:spcBef>
            </a:pPr>
            <a:r>
              <a:rPr lang="zh-CN" altLang="en-US" sz="2000" b="1" dirty="0"/>
              <a:t>包括：</a:t>
            </a:r>
            <a:endParaRPr lang="en-US" altLang="zh-CN" sz="2000" b="1" dirty="0"/>
          </a:p>
          <a:p>
            <a:pPr algn="just">
              <a:spcBef>
                <a:spcPct val="0"/>
              </a:spcBef>
            </a:pPr>
            <a:r>
              <a:rPr lang="zh-CN" altLang="zh-CN" sz="2000" dirty="0"/>
              <a:t>（</a:t>
            </a:r>
            <a:r>
              <a:rPr lang="en-US" altLang="zh-CN" sz="2000" dirty="0"/>
              <a:t>1</a:t>
            </a:r>
            <a:r>
              <a:rPr lang="zh-CN" altLang="en-US" sz="2000" dirty="0"/>
              <a:t>）</a:t>
            </a:r>
            <a:r>
              <a:rPr lang="zh-CN" altLang="en-US" sz="2000" dirty="0">
                <a:solidFill>
                  <a:srgbClr val="FF0000"/>
                </a:solidFill>
              </a:rPr>
              <a:t>各种房屋</a:t>
            </a:r>
            <a:r>
              <a:rPr lang="zh-CN" altLang="en-US" sz="2000" dirty="0"/>
              <a:t>如厂房、仓库、办公室、住宅、商店、学校、医院、俱乐部、食堂、车库、招待所等房屋建筑，按照当前预算制度规定，列入房屋工程预算内的</a:t>
            </a:r>
            <a:r>
              <a:rPr lang="zh-CN" altLang="en-US" sz="2000" dirty="0">
                <a:solidFill>
                  <a:srgbClr val="FF0000"/>
                </a:solidFill>
              </a:rPr>
              <a:t>暖气、卫生、通风、照明、煤气等设备价值及其装饰油漆工程</a:t>
            </a:r>
            <a:r>
              <a:rPr lang="zh-CN" altLang="en-US" sz="2000" dirty="0"/>
              <a:t>，以及列入建筑工程预算内的</a:t>
            </a:r>
            <a:r>
              <a:rPr lang="zh-CN" altLang="en-US" sz="2000" dirty="0">
                <a:solidFill>
                  <a:srgbClr val="FF0000"/>
                </a:solidFill>
              </a:rPr>
              <a:t>各种管道</a:t>
            </a:r>
            <a:r>
              <a:rPr lang="zh-CN" altLang="en-US" sz="2000" dirty="0"/>
              <a:t>（如蒸汽、压缩空气、石油、给排水等管道），</a:t>
            </a:r>
            <a:r>
              <a:rPr lang="zh-CN" altLang="en-US" sz="2000" dirty="0">
                <a:solidFill>
                  <a:srgbClr val="FF0000"/>
                </a:solidFill>
              </a:rPr>
              <a:t>电力、电讯电缆导线的敷设</a:t>
            </a:r>
            <a:r>
              <a:rPr lang="zh-CN" altLang="en-US" sz="2000" dirty="0"/>
              <a:t>等工程。</a:t>
            </a:r>
            <a:endParaRPr lang="zh-CN" altLang="en-US" sz="2000" dirty="0"/>
          </a:p>
          <a:p>
            <a:pPr algn="just">
              <a:spcBef>
                <a:spcPct val="0"/>
              </a:spcBef>
            </a:pPr>
            <a:r>
              <a:rPr lang="zh-CN" altLang="en-US" sz="2000" dirty="0"/>
              <a:t>（</a:t>
            </a:r>
            <a:r>
              <a:rPr lang="en-US" altLang="zh-CN" sz="2000" dirty="0"/>
              <a:t>2</a:t>
            </a:r>
            <a:r>
              <a:rPr lang="zh-CN" altLang="en-US" sz="2000" dirty="0"/>
              <a:t>）设备基础、支柱、操作平台、梯子、烟囱、凉水塔、水池、灰塔等建筑工程、炼焦炉、裂解炉、蒸汽炉等各种窑炉的砌筑工程及金属结构工程。</a:t>
            </a:r>
            <a:endParaRPr lang="zh-CN" altLang="en-US" sz="2000" dirty="0"/>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18" name="矩形 17"/>
          <p:cNvSpPr/>
          <p:nvPr/>
        </p:nvSpPr>
        <p:spPr>
          <a:xfrm>
            <a:off x="1318054" y="1108394"/>
            <a:ext cx="9555685" cy="464125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斜纹 18"/>
          <p:cNvSpPr/>
          <p:nvPr/>
        </p:nvSpPr>
        <p:spPr>
          <a:xfrm>
            <a:off x="1318080" y="1117171"/>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0" name="斜纹 19"/>
          <p:cNvSpPr/>
          <p:nvPr/>
        </p:nvSpPr>
        <p:spPr>
          <a:xfrm rot="10800000">
            <a:off x="10483850" y="5329555"/>
            <a:ext cx="389890" cy="420370"/>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矩形 20"/>
          <p:cNvSpPr/>
          <p:nvPr/>
        </p:nvSpPr>
        <p:spPr>
          <a:xfrm>
            <a:off x="1631886" y="1255893"/>
            <a:ext cx="8928000" cy="3649782"/>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建筑工程产值（</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指列入建筑工程预算内的各种工程价值</a:t>
            </a:r>
            <a:endParaRPr lang="en-US" altLang="zh-CN" sz="2000" dirty="0">
              <a:latin typeface="微软雅黑" panose="020B0503020204020204" pitchFamily="34" charset="-122"/>
              <a:ea typeface="微软雅黑" panose="020B0503020204020204" pitchFamily="34" charset="-122"/>
            </a:endParaRPr>
          </a:p>
          <a:p>
            <a:pPr algn="just">
              <a:spcBef>
                <a:spcPct val="0"/>
              </a:spcBef>
            </a:pPr>
            <a:endParaRPr lang="en-US" altLang="zh-CN" sz="2000" dirty="0"/>
          </a:p>
          <a:p>
            <a:pPr algn="just">
              <a:spcBef>
                <a:spcPct val="0"/>
              </a:spcBef>
            </a:pPr>
            <a:r>
              <a:rPr lang="zh-CN" altLang="en-US" sz="2000" dirty="0"/>
              <a:t>（</a:t>
            </a:r>
            <a:r>
              <a:rPr lang="en-US" altLang="zh-CN" sz="2000" dirty="0"/>
              <a:t>3</a:t>
            </a:r>
            <a:r>
              <a:rPr lang="zh-CN" altLang="en-US" sz="2000" dirty="0"/>
              <a:t>）为施工而进行的建筑场地的布置，工程地质勘探，原有建筑物和障碍物的拆除及平整土地，施工临时用水、电、汽、道路工程，以及完工后建筑场地的清理，环境绿化工作等。</a:t>
            </a:r>
            <a:endParaRPr lang="zh-CN" altLang="en-US" sz="2000" dirty="0"/>
          </a:p>
          <a:p>
            <a:pPr algn="just">
              <a:spcBef>
                <a:spcPct val="0"/>
              </a:spcBef>
            </a:pPr>
            <a:r>
              <a:rPr lang="zh-CN" altLang="en-US" sz="2000" dirty="0"/>
              <a:t>（</a:t>
            </a:r>
            <a:r>
              <a:rPr lang="en-US" altLang="zh-CN" sz="2000" dirty="0"/>
              <a:t>4</a:t>
            </a:r>
            <a:r>
              <a:rPr lang="zh-CN" altLang="en-US" sz="2000" dirty="0"/>
              <a:t>）矿井的开凿、井巷掘进延伸、露天矿的剥离、石油、天然气钻井工程和铁路、公路、港口、桥梁等工程。</a:t>
            </a:r>
            <a:endParaRPr lang="zh-CN" altLang="en-US" sz="2000" dirty="0"/>
          </a:p>
          <a:p>
            <a:pPr algn="just">
              <a:spcBef>
                <a:spcPct val="0"/>
              </a:spcBef>
            </a:pPr>
            <a:r>
              <a:rPr lang="zh-CN" altLang="en-US" sz="2000" dirty="0"/>
              <a:t>（</a:t>
            </a:r>
            <a:r>
              <a:rPr lang="en-US" altLang="zh-CN" sz="2000" dirty="0"/>
              <a:t>5</a:t>
            </a:r>
            <a:r>
              <a:rPr lang="zh-CN" altLang="en-US" sz="2000" dirty="0"/>
              <a:t>）水利工程，如水库、堤坝、灌渠以及河道整治等工程。</a:t>
            </a:r>
            <a:endParaRPr lang="zh-CN" altLang="en-US" sz="2000" dirty="0"/>
          </a:p>
          <a:p>
            <a:pPr algn="just">
              <a:spcBef>
                <a:spcPct val="0"/>
              </a:spcBef>
            </a:pPr>
            <a:r>
              <a:rPr lang="zh-CN" altLang="en-US" sz="2000" dirty="0"/>
              <a:t>（</a:t>
            </a:r>
            <a:r>
              <a:rPr lang="en-US" altLang="zh-CN" sz="2000" dirty="0"/>
              <a:t>6</a:t>
            </a:r>
            <a:r>
              <a:rPr lang="zh-CN" altLang="en-US" sz="2000" dirty="0"/>
              <a:t>）防空、地下建筑等特殊工程。</a:t>
            </a:r>
            <a:endParaRPr lang="zh-CN" altLang="en-US" sz="2000" dirty="0"/>
          </a:p>
          <a:p>
            <a:pPr algn="just">
              <a:spcBef>
                <a:spcPct val="0"/>
              </a:spcBef>
            </a:pPr>
            <a:r>
              <a:rPr lang="zh-CN" altLang="en-US" sz="2000" dirty="0"/>
              <a:t>（</a:t>
            </a:r>
            <a:r>
              <a:rPr lang="en-US" altLang="zh-CN" sz="2000" dirty="0"/>
              <a:t>7</a:t>
            </a:r>
            <a:r>
              <a:rPr lang="zh-CN" altLang="en-US" sz="2000" dirty="0"/>
              <a:t>）</a:t>
            </a:r>
            <a:r>
              <a:rPr lang="zh-CN" altLang="en-US" sz="2000" dirty="0">
                <a:solidFill>
                  <a:srgbClr val="FF0000"/>
                </a:solidFill>
              </a:rPr>
              <a:t>装饰装修工程</a:t>
            </a:r>
            <a:r>
              <a:rPr lang="zh-CN" altLang="en-US" sz="2000" dirty="0"/>
              <a:t>。</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18" name="矩形 17"/>
          <p:cNvSpPr/>
          <p:nvPr/>
        </p:nvSpPr>
        <p:spPr>
          <a:xfrm>
            <a:off x="1318260" y="1283970"/>
            <a:ext cx="9555480" cy="399161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斜纹 18"/>
          <p:cNvSpPr/>
          <p:nvPr/>
        </p:nvSpPr>
        <p:spPr>
          <a:xfrm>
            <a:off x="1304189" y="1274331"/>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0" name="斜纹 19"/>
          <p:cNvSpPr/>
          <p:nvPr/>
        </p:nvSpPr>
        <p:spPr>
          <a:xfrm rot="10800000">
            <a:off x="10513966" y="4915281"/>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矩形 20"/>
          <p:cNvSpPr/>
          <p:nvPr/>
        </p:nvSpPr>
        <p:spPr>
          <a:xfrm>
            <a:off x="1641820" y="1454218"/>
            <a:ext cx="8928000" cy="3322955"/>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安装工程产值（</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指设备安装工程价值</a:t>
            </a:r>
            <a:r>
              <a:rPr lang="zh-CN" altLang="zh-CN" sz="2000"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安装企业负责施工的工程，不一定都是安装工程产值</a:t>
            </a:r>
            <a:endParaRPr lang="en-US" altLang="zh-CN" sz="2000" dirty="0"/>
          </a:p>
          <a:p>
            <a:pPr marL="342900" indent="-342900" algn="just">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在设备安装产值中，</a:t>
            </a:r>
            <a:r>
              <a:rPr lang="zh-CN" altLang="en-US" sz="2000" b="1" dirty="0">
                <a:solidFill>
                  <a:srgbClr val="FF0000"/>
                </a:solidFill>
                <a:latin typeface="微软雅黑" panose="020B0503020204020204" pitchFamily="34" charset="-122"/>
                <a:ea typeface="微软雅黑" panose="020B0503020204020204" pitchFamily="34" charset="-122"/>
              </a:rPr>
              <a:t>不包括</a:t>
            </a:r>
            <a:r>
              <a:rPr lang="zh-CN" altLang="en-US" sz="2000" dirty="0">
                <a:latin typeface="微软雅黑" panose="020B0503020204020204" pitchFamily="34" charset="-122"/>
                <a:ea typeface="微软雅黑" panose="020B0503020204020204" pitchFamily="34" charset="-122"/>
              </a:rPr>
              <a:t>被安装设备本身价值</a:t>
            </a: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spcBef>
                <a:spcPct val="0"/>
              </a:spcBef>
            </a:pPr>
            <a:endParaRPr lang="en-US" altLang="zh-CN" sz="2000" dirty="0"/>
          </a:p>
          <a:p>
            <a:pPr>
              <a:spcBef>
                <a:spcPct val="0"/>
              </a:spcBef>
            </a:pPr>
            <a:r>
              <a:rPr lang="zh-CN" altLang="en-US" sz="2000" b="1" dirty="0"/>
              <a:t>注：</a:t>
            </a:r>
            <a:endParaRPr lang="en-US" altLang="zh-CN" sz="2000" b="1" dirty="0"/>
          </a:p>
          <a:p>
            <a:pPr>
              <a:lnSpc>
                <a:spcPct val="150000"/>
              </a:lnSpc>
              <a:spcBef>
                <a:spcPct val="0"/>
              </a:spcBef>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统计上可以按施工单位和建设单位实际结算价款的内容计算，也就是实际结算时，包括了设备价值，就应当把设备价值计入建筑产值，否则只计算安装费。</a:t>
            </a:r>
            <a:endParaRPr lang="zh-CN" altLang="en-US" sz="2000"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18" name="矩形 17"/>
          <p:cNvSpPr/>
          <p:nvPr/>
        </p:nvSpPr>
        <p:spPr>
          <a:xfrm>
            <a:off x="1318080" y="1176196"/>
            <a:ext cx="9555685" cy="4880888"/>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斜纹 18"/>
          <p:cNvSpPr/>
          <p:nvPr/>
        </p:nvSpPr>
        <p:spPr>
          <a:xfrm>
            <a:off x="1318159" y="118479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0" name="斜纹 19"/>
          <p:cNvSpPr/>
          <p:nvPr/>
        </p:nvSpPr>
        <p:spPr>
          <a:xfrm rot="10800000">
            <a:off x="10513966" y="569696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矩形 20"/>
          <p:cNvSpPr/>
          <p:nvPr/>
        </p:nvSpPr>
        <p:spPr>
          <a:xfrm>
            <a:off x="1641820" y="1346268"/>
            <a:ext cx="8928000" cy="3584828"/>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其他产值（</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13</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建筑业总产值中除建筑工程、安装工程以外的产值</a:t>
            </a:r>
            <a:endParaRPr lang="en-US" altLang="zh-CN"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r>
              <a:rPr lang="zh-CN" altLang="en-US" sz="2000" b="1" dirty="0"/>
              <a:t>包括：</a:t>
            </a:r>
            <a:endParaRPr lang="en-US" altLang="zh-CN" sz="2000" b="1" dirty="0"/>
          </a:p>
          <a:p>
            <a:pPr>
              <a:lnSpc>
                <a:spcPct val="150000"/>
              </a:lnSpc>
            </a:pPr>
            <a:r>
              <a:rPr lang="zh-CN" altLang="en-US" sz="2000" dirty="0"/>
              <a:t>（</a:t>
            </a:r>
            <a:r>
              <a:rPr lang="en-US" altLang="zh-CN" sz="2000" dirty="0"/>
              <a:t>1</a:t>
            </a:r>
            <a:r>
              <a:rPr lang="zh-CN" altLang="en-US" sz="2000" dirty="0"/>
              <a:t>）房屋构筑物修理产值</a:t>
            </a:r>
            <a:r>
              <a:rPr lang="zh-CN" altLang="en-US" sz="2000" dirty="0">
                <a:solidFill>
                  <a:srgbClr val="FF0000"/>
                </a:solidFill>
              </a:rPr>
              <a:t>（不包括被修理房屋、构筑物本身价值和生产设备的修理价值）</a:t>
            </a:r>
            <a:endParaRPr lang="zh-CN" altLang="en-US" sz="2000" dirty="0">
              <a:solidFill>
                <a:srgbClr val="FF0000"/>
              </a:solidFill>
            </a:endParaRPr>
          </a:p>
          <a:p>
            <a:pPr>
              <a:lnSpc>
                <a:spcPct val="150000"/>
              </a:lnSpc>
            </a:pPr>
            <a:r>
              <a:rPr lang="zh-CN" altLang="en-US" sz="2000" dirty="0"/>
              <a:t>（</a:t>
            </a:r>
            <a:r>
              <a:rPr lang="en-US" altLang="zh-CN" sz="2000" dirty="0"/>
              <a:t>2</a:t>
            </a:r>
            <a:r>
              <a:rPr lang="zh-CN" altLang="en-US" sz="2000" dirty="0"/>
              <a:t>）</a:t>
            </a:r>
            <a:r>
              <a:rPr lang="zh-CN" altLang="en-US" sz="2000" dirty="0">
                <a:solidFill>
                  <a:srgbClr val="FF0000"/>
                </a:solidFill>
              </a:rPr>
              <a:t>非标准设备</a:t>
            </a:r>
            <a:r>
              <a:rPr lang="zh-CN" altLang="en-US" sz="2000" dirty="0"/>
              <a:t>制造产值</a:t>
            </a:r>
            <a:endParaRPr lang="en-US" altLang="zh-CN" sz="2000" dirty="0"/>
          </a:p>
          <a:p>
            <a:pPr>
              <a:lnSpc>
                <a:spcPct val="150000"/>
              </a:lnSpc>
            </a:pPr>
            <a:r>
              <a:rPr lang="zh-CN" altLang="en-US" sz="2000" dirty="0"/>
              <a:t>（</a:t>
            </a:r>
            <a:r>
              <a:rPr lang="en-US" altLang="zh-CN" sz="2000" dirty="0"/>
              <a:t>3</a:t>
            </a:r>
            <a:r>
              <a:rPr lang="zh-CN" altLang="en-US" sz="2000" dirty="0"/>
              <a:t>）总包企业向分包企业收取的管理费</a:t>
            </a:r>
            <a:endParaRPr lang="en-US" altLang="zh-CN" sz="2000" dirty="0"/>
          </a:p>
          <a:p>
            <a:pPr>
              <a:lnSpc>
                <a:spcPct val="150000"/>
              </a:lnSpc>
            </a:pPr>
            <a:r>
              <a:rPr lang="zh-CN" altLang="en-US" sz="2000" dirty="0"/>
              <a:t>（</a:t>
            </a:r>
            <a:r>
              <a:rPr lang="en-US" altLang="zh-CN" sz="2000" dirty="0"/>
              <a:t>4</a:t>
            </a:r>
            <a:r>
              <a:rPr lang="zh-CN" altLang="en-US" sz="2000" dirty="0"/>
              <a:t>）不能明确划分的施工活动所完成的产值 </a:t>
            </a: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壹</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7409" name="文本框 62"/>
          <p:cNvSpPr txBox="1"/>
          <p:nvPr/>
        </p:nvSpPr>
        <p:spPr>
          <a:xfrm>
            <a:off x="2005330" y="1792605"/>
            <a:ext cx="7059930" cy="1014730"/>
          </a:xfrm>
          <a:prstGeom prst="rect">
            <a:avLst/>
          </a:prstGeom>
          <a:noFill/>
          <a:ln w="9525">
            <a:noFill/>
          </a:ln>
        </p:spPr>
        <p:txBody>
          <a:bodyPr wrap="square" anchor="t" anchorCtr="0">
            <a:spAutoFit/>
          </a:bodyPr>
          <a:p>
            <a:pPr algn="ctr"/>
            <a:r>
              <a:rPr lang="zh-CN" altLang="en-US" sz="6000" dirty="0" smtClean="0">
                <a:solidFill>
                  <a:schemeClr val="dk1"/>
                </a:solidFill>
                <a:latin typeface="黑体" panose="02010609060101010101" charset="-122"/>
                <a:ea typeface="黑体" panose="02010609060101010101" charset="-122"/>
                <a:sym typeface="+mn-ea"/>
              </a:rPr>
              <a:t>总说明</a:t>
            </a:r>
            <a:endParaRPr lang="zh-CN" altLang="en-US" sz="6000" dirty="0" smtClean="0">
              <a:solidFill>
                <a:schemeClr val="dk1"/>
              </a:solidFill>
              <a:latin typeface="黑体" panose="02010609060101010101" charset="-122"/>
              <a:ea typeface="黑体" panose="02010609060101010101" charset="-122"/>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18" name="矩形 17"/>
          <p:cNvSpPr/>
          <p:nvPr/>
        </p:nvSpPr>
        <p:spPr>
          <a:xfrm>
            <a:off x="1318080" y="1176196"/>
            <a:ext cx="9555685" cy="4880888"/>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斜纹 18"/>
          <p:cNvSpPr/>
          <p:nvPr/>
        </p:nvSpPr>
        <p:spPr>
          <a:xfrm>
            <a:off x="1318159" y="118479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0" name="斜纹 19"/>
          <p:cNvSpPr/>
          <p:nvPr/>
        </p:nvSpPr>
        <p:spPr>
          <a:xfrm rot="10800000">
            <a:off x="10513966" y="569696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矩形 20"/>
          <p:cNvSpPr/>
          <p:nvPr/>
        </p:nvSpPr>
        <p:spPr>
          <a:xfrm>
            <a:off x="1641820" y="1346268"/>
            <a:ext cx="8928000" cy="3630930"/>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装饰装修产值（</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09</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包括装饰、装修两部分产值。装修装饰指对新旧房屋及建筑物进行的内外装修装饰；对新建房屋及建筑物经过施工后，尚未完全达到使用标准，而进行的二次装修装饰；以及对原有房屋经使用若干年后进行的二次内外装饰。包括抹灰、门窗、玻璃、吊顶、隔断、饰面板（砖）、涂料、裱糊、刷浆、花饰等。 </a:t>
            </a: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marL="342900" indent="-342900">
              <a:lnSpc>
                <a:spcPct val="150000"/>
              </a:lnSpc>
              <a:spcBef>
                <a:spcPct val="0"/>
              </a:spcBef>
              <a:buFont typeface="Wingdings" panose="05000000000000000000" charset="0"/>
              <a:buChar char="Ø"/>
            </a:pPr>
            <a:r>
              <a:rPr lang="zh-CN" altLang="en-US" sz="2000">
                <a:solidFill>
                  <a:srgbClr val="000000"/>
                </a:solidFill>
                <a:sym typeface="+mn-ea"/>
              </a:rPr>
              <a:t>包括装修、装饰两部分</a:t>
            </a:r>
            <a:endParaRPr lang="zh-CN" altLang="en-US" sz="2000" dirty="0">
              <a:solidFill>
                <a:srgbClr val="FF0000"/>
              </a:solidFill>
            </a:endParaRPr>
          </a:p>
          <a:p>
            <a:pPr marL="342900" indent="-342900">
              <a:lnSpc>
                <a:spcPct val="150000"/>
              </a:lnSpc>
              <a:spcBef>
                <a:spcPct val="0"/>
              </a:spcBef>
              <a:buFont typeface="Wingdings" panose="05000000000000000000" charset="0"/>
              <a:buChar char="Ø"/>
            </a:pPr>
            <a:r>
              <a:rPr sz="2000" dirty="0"/>
              <a:t>装饰装修产值应计入</a:t>
            </a:r>
            <a:r>
              <a:rPr sz="2000" dirty="0">
                <a:solidFill>
                  <a:srgbClr val="FF0000"/>
                </a:solidFill>
              </a:rPr>
              <a:t>建筑工程产值</a:t>
            </a:r>
            <a:r>
              <a:rPr lang="zh-CN" altLang="en-US" sz="2000" dirty="0"/>
              <a:t> </a:t>
            </a: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18" name="矩形 17"/>
          <p:cNvSpPr/>
          <p:nvPr/>
        </p:nvSpPr>
        <p:spPr>
          <a:xfrm>
            <a:off x="1318080" y="1176196"/>
            <a:ext cx="9555685" cy="4880888"/>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斜纹 18"/>
          <p:cNvSpPr/>
          <p:nvPr/>
        </p:nvSpPr>
        <p:spPr>
          <a:xfrm>
            <a:off x="1318159" y="118479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0" name="斜纹 19"/>
          <p:cNvSpPr/>
          <p:nvPr/>
        </p:nvSpPr>
        <p:spPr>
          <a:xfrm rot="10800000">
            <a:off x="10513966" y="569696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矩形 20"/>
          <p:cNvSpPr/>
          <p:nvPr/>
        </p:nvSpPr>
        <p:spPr>
          <a:xfrm>
            <a:off x="1641820" y="1346268"/>
            <a:ext cx="8928000" cy="4092575"/>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装配式建筑工程产值（</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17</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是用货币表现的用预制部品部件在工地装配而成的建筑产品产值。目前，装配式建筑工程类型主要包括装配式混凝土建筑、装配式钢结构建筑、装配式木结构建筑等。</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a:spcBef>
                <a:spcPct val="0"/>
              </a:spcBef>
            </a:pPr>
            <a:r>
              <a:rPr lang="zh-CN" altLang="en-US" sz="2000" b="1" dirty="0">
                <a:sym typeface="+mn-ea"/>
              </a:rPr>
              <a:t>注：</a:t>
            </a:r>
            <a:endParaRPr lang="en-US" altLang="zh-CN" sz="2000" dirty="0"/>
          </a:p>
          <a:p>
            <a:pPr marL="342900" indent="-342900">
              <a:lnSpc>
                <a:spcPct val="150000"/>
              </a:lnSpc>
              <a:spcBef>
                <a:spcPct val="0"/>
              </a:spcBef>
              <a:buFont typeface="Wingdings" panose="05000000000000000000" charset="0"/>
              <a:buChar char="Ø"/>
            </a:pPr>
            <a:r>
              <a:rPr lang="zh-CN" altLang="en-US" sz="2000">
                <a:solidFill>
                  <a:srgbClr val="000000"/>
                </a:solidFill>
                <a:sym typeface="+mn-ea"/>
              </a:rPr>
              <a:t>凡是由工业企业统一制造生产，建筑施工企业只负责安装的预制部品部件，其本身产值应计算到工业产值中，建筑业企业不得重复计算。</a:t>
            </a:r>
            <a:endParaRPr lang="zh-CN" altLang="en-US" sz="2000">
              <a:solidFill>
                <a:srgbClr val="000000"/>
              </a:solidFill>
              <a:sym typeface="+mn-ea"/>
            </a:endParaRPr>
          </a:p>
          <a:p>
            <a:pPr marL="342900" indent="-342900">
              <a:lnSpc>
                <a:spcPct val="150000"/>
              </a:lnSpc>
              <a:spcBef>
                <a:spcPct val="0"/>
              </a:spcBef>
              <a:buFont typeface="Wingdings" panose="05000000000000000000" charset="0"/>
              <a:buChar char="Ø"/>
            </a:pPr>
            <a:r>
              <a:rPr sz="2000" dirty="0"/>
              <a:t>凡是建筑施工企业按照合同约定，将列入工程预算的装配式建筑构件进行自制并安装时，应计算自制构件产值与安装工程产值。</a:t>
            </a:r>
            <a:endParaRPr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18" name="矩形 17"/>
          <p:cNvSpPr/>
          <p:nvPr/>
        </p:nvSpPr>
        <p:spPr>
          <a:xfrm>
            <a:off x="1318080" y="1176196"/>
            <a:ext cx="9555685" cy="4880888"/>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斜纹 18"/>
          <p:cNvSpPr/>
          <p:nvPr/>
        </p:nvSpPr>
        <p:spPr>
          <a:xfrm>
            <a:off x="1318159" y="118479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0" name="斜纹 19"/>
          <p:cNvSpPr/>
          <p:nvPr/>
        </p:nvSpPr>
        <p:spPr>
          <a:xfrm rot="10800000">
            <a:off x="10513966" y="569696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矩形 20"/>
          <p:cNvSpPr/>
          <p:nvPr/>
        </p:nvSpPr>
        <p:spPr>
          <a:xfrm>
            <a:off x="1480185" y="1544955"/>
            <a:ext cx="9232265" cy="3230245"/>
          </a:xfrm>
          <a:prstGeom prst="rect">
            <a:avLst/>
          </a:prstGeom>
        </p:spPr>
        <p:txBody>
          <a:bodyPr wrap="square">
            <a:spAutoFit/>
          </a:bodyPr>
          <a:p>
            <a:pPr algn="just">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在外省完成的产值（</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指建筑业企业在其他省份施工所完成的建筑业产值。</a:t>
            </a:r>
            <a:endParaRPr lang="zh-CN" altLang="en-US" sz="2400" dirty="0">
              <a:latin typeface="微软雅黑" panose="020B0503020204020204" pitchFamily="34" charset="-122"/>
              <a:ea typeface="微软雅黑" panose="020B0503020204020204" pitchFamily="34" charset="-122"/>
            </a:endParaRPr>
          </a:p>
          <a:p>
            <a:pPr algn="just">
              <a:lnSpc>
                <a:spcPct val="150000"/>
              </a:lnSpc>
            </a:pPr>
            <a:endParaRPr lang="zh-CN" altLang="en-US" sz="2400" dirty="0">
              <a:latin typeface="微软雅黑" panose="020B0503020204020204" pitchFamily="34" charset="-122"/>
              <a:ea typeface="微软雅黑" panose="020B0503020204020204" pitchFamily="34" charset="-122"/>
            </a:endParaRPr>
          </a:p>
          <a:p>
            <a:pPr>
              <a:spcBef>
                <a:spcPct val="0"/>
              </a:spcBef>
            </a:pPr>
            <a:r>
              <a:rPr lang="zh-CN" altLang="en-US" sz="2400" b="1" dirty="0">
                <a:sym typeface="+mn-ea"/>
              </a:rPr>
              <a:t>注：</a:t>
            </a:r>
            <a:endParaRPr lang="en-US" altLang="zh-CN" sz="2400" dirty="0"/>
          </a:p>
          <a:p>
            <a:pPr marL="342900" indent="-342900">
              <a:lnSpc>
                <a:spcPct val="150000"/>
              </a:lnSpc>
              <a:spcBef>
                <a:spcPct val="0"/>
              </a:spcBef>
              <a:buFont typeface="Wingdings" panose="05000000000000000000" charset="0"/>
              <a:buChar char="Ø"/>
            </a:pPr>
            <a:r>
              <a:rPr lang="zh-CN" altLang="en-US" sz="2400">
                <a:solidFill>
                  <a:srgbClr val="000000"/>
                </a:solidFill>
                <a:sym typeface="+mn-ea"/>
              </a:rPr>
              <a:t>产值完成地（北京以外的国内省份，不包括港澳台，不包括境外）</a:t>
            </a:r>
            <a:endParaRPr lang="zh-CN" altLang="en-US" sz="2400">
              <a:solidFill>
                <a:srgbClr val="000000"/>
              </a:solidFill>
              <a:sym typeface="+mn-ea"/>
            </a:endParaRPr>
          </a:p>
          <a:p>
            <a:pPr marL="342900" indent="-342900">
              <a:lnSpc>
                <a:spcPct val="150000"/>
              </a:lnSpc>
              <a:spcBef>
                <a:spcPct val="0"/>
              </a:spcBef>
              <a:buFont typeface="Wingdings" panose="05000000000000000000" charset="0"/>
              <a:buChar char="Ø"/>
            </a:pPr>
            <a:r>
              <a:rPr sz="2400" dirty="0"/>
              <a:t>各省分项数据要与外省完成产值总数相等</a:t>
            </a:r>
            <a:endParaRPr sz="24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21" name="学论网-矩形 1"/>
          <p:cNvSpPr/>
          <p:nvPr/>
        </p:nvSpPr>
        <p:spPr>
          <a:xfrm>
            <a:off x="1377404" y="1535067"/>
            <a:ext cx="9436578" cy="790303"/>
          </a:xfrm>
          <a:prstGeom prst="rect">
            <a:avLst/>
          </a:prstGeom>
          <a:solidFill>
            <a:srgbClr val="557199"/>
          </a:solidFill>
          <a:ln w="12700" cap="flat" cmpd="sng" algn="ctr">
            <a:solidFill>
              <a:srgbClr val="448AD7"/>
            </a:solidFill>
            <a:prstDash val="solid"/>
          </a:ln>
          <a:effectLst/>
        </p:spPr>
        <p:txBody>
          <a:bodyPr rtlCol="0" anchor="ctr"/>
          <a:p>
            <a:pPr lvl="0" algn="ctr"/>
            <a:r>
              <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rPr>
              <a:t>填报依据</a:t>
            </a: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32" name="学论网-矩形 1"/>
          <p:cNvSpPr/>
          <p:nvPr/>
        </p:nvSpPr>
        <p:spPr>
          <a:xfrm>
            <a:off x="1377315" y="2449195"/>
            <a:ext cx="4356735" cy="286893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36" name="学论网-矩形 1"/>
          <p:cNvSpPr/>
          <p:nvPr/>
        </p:nvSpPr>
        <p:spPr>
          <a:xfrm>
            <a:off x="6111874" y="2449467"/>
            <a:ext cx="4702107" cy="2869035"/>
          </a:xfrm>
          <a:prstGeom prst="rect">
            <a:avLst/>
          </a:prstGeom>
          <a:noFill/>
          <a:ln w="12700" cap="flat" cmpd="sng" algn="ctr">
            <a:solidFill>
              <a:srgbClr val="448AD7"/>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37" name="学论网-www.xuelun.me"/>
          <p:cNvSpPr txBox="1"/>
          <p:nvPr/>
        </p:nvSpPr>
        <p:spPr>
          <a:xfrm>
            <a:off x="1899602" y="2761491"/>
            <a:ext cx="3312000" cy="240030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有施工管理台账</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endParaRPr lang="en-US" sz="1600"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依据施工管理台账（电子台账）填报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endParaRPr sz="1600" dirty="0">
              <a:solidFill>
                <a:srgbClr val="595959"/>
              </a:solidFill>
              <a:latin typeface="微软雅黑" panose="020B0503020204020204" pitchFamily="34" charset="-122"/>
              <a:ea typeface="微软雅黑" panose="020B0503020204020204" pitchFamily="34" charset="-122"/>
            </a:endParaRPr>
          </a:p>
        </p:txBody>
      </p:sp>
      <p:sp>
        <p:nvSpPr>
          <p:cNvPr id="50" name="学论网-www.xuelun.me"/>
          <p:cNvSpPr txBox="1"/>
          <p:nvPr/>
        </p:nvSpPr>
        <p:spPr>
          <a:xfrm>
            <a:off x="6333330" y="2557021"/>
            <a:ext cx="4259193" cy="2308225"/>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没有施工管理台账</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just">
              <a:lnSpc>
                <a:spcPct val="150000"/>
              </a:lnSpc>
            </a:pPr>
            <a:endParaRPr lang="en-US" sz="1600" dirty="0">
              <a:solidFill>
                <a:srgbClr val="595959"/>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根据工程费用表、工程量计价清单或工程概预算书等原始凭证登记台账填报，请尽量设置原始电子台账</a:t>
            </a:r>
            <a:endParaRPr sz="2000" dirty="0">
              <a:solidFill>
                <a:srgbClr val="595959"/>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21" name="矩形 20"/>
          <p:cNvSpPr/>
          <p:nvPr/>
        </p:nvSpPr>
        <p:spPr>
          <a:xfrm>
            <a:off x="1295400" y="1365885"/>
            <a:ext cx="9601200" cy="453834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斜纹 31"/>
          <p:cNvSpPr/>
          <p:nvPr/>
        </p:nvSpPr>
        <p:spPr>
          <a:xfrm>
            <a:off x="1267280" y="134386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3" name="斜纹 32"/>
          <p:cNvSpPr/>
          <p:nvPr/>
        </p:nvSpPr>
        <p:spPr>
          <a:xfrm rot="10800000">
            <a:off x="10537326" y="5638773"/>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6" name="矩形 35"/>
          <p:cNvSpPr/>
          <p:nvPr/>
        </p:nvSpPr>
        <p:spPr>
          <a:xfrm>
            <a:off x="1609026" y="1513068"/>
            <a:ext cx="8928000" cy="4154170"/>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R="0" lvl="0" indent="0" algn="just" defTabSz="914400" rtl="0" eaLnBrk="1" latinLnBrk="0"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施工总承包企业、专业总承包企业的建筑业总产值按照形象进度计算。</a:t>
            </a:r>
            <a:endParaRPr kumimoji="0" lang="zh-CN" altLang="en-US"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marR="0" lvl="0" indent="0" algn="just" defTabSz="914400" rtl="0" eaLnBrk="1" latinLnBrk="0"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干多少填多少，并非三方确认后才可确认产值。</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R="0" lvl="0" indent="0" algn="just" defTabSz="914400" rtl="0" eaLnBrk="1" latinLnBrk="0"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3.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EPC总承包项目：以前水电核电项目多，设计、采购占比较大，必须扣除。现在EPC项目种类较多，部分项目较小，若设计采购占比少即不强制扣除。</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R="0" lvl="0" indent="0" algn="just" defTabSz="914400" rtl="0" eaLnBrk="1" latinLnBrk="0"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4.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分包给独立核算建筑企业的产值应扣除。</a:t>
            </a:r>
            <a:r>
              <a:rPr lang="zh-CN" altLang="en-US" sz="20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劳务分包不用扣除。</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（注：“从事建筑业活动的平均人数”指标与建筑业总产值相匹配，用来计算劳产率，故平均人数中也包含劳务分包的人数。</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2" name="矩形 1"/>
          <p:cNvSpPr/>
          <p:nvPr/>
        </p:nvSpPr>
        <p:spPr>
          <a:xfrm>
            <a:off x="1295400" y="1301115"/>
            <a:ext cx="9601200" cy="461962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斜纹 3"/>
          <p:cNvSpPr/>
          <p:nvPr/>
        </p:nvSpPr>
        <p:spPr>
          <a:xfrm>
            <a:off x="1267280" y="127909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5" name="斜纹 4"/>
          <p:cNvSpPr/>
          <p:nvPr/>
        </p:nvSpPr>
        <p:spPr>
          <a:xfrm rot="10800000">
            <a:off x="10537326" y="5574003"/>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矩形 5"/>
          <p:cNvSpPr/>
          <p:nvPr/>
        </p:nvSpPr>
        <p:spPr>
          <a:xfrm>
            <a:off x="1609090" y="1448435"/>
            <a:ext cx="8928100" cy="3255645"/>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latinLnBrk="0" hangingPunct="1">
              <a:lnSpc>
                <a:spcPct val="150000"/>
              </a:lnSpc>
              <a:spcBef>
                <a:spcPts val="0"/>
              </a:spcBef>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1.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仅装饰装修行业可以用收入代产值，但注意将收入中不属于建筑业的部分（设计、设备维修保养等）剔除。收入为非含税指标，不用把税加回来。</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eaLnBrk="1" latinLnBrk="0" hangingPunct="1">
              <a:lnSpc>
                <a:spcPct val="150000"/>
              </a:lnSpc>
              <a:spcBef>
                <a:spcPts val="0"/>
              </a:spcBef>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若甲方确认产值小于施工单位形象进度法发生产值，当年内可以回调，跨年不调整。（若调整务必保留报数依据）</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just" eaLnBrk="1" latinLnBrk="0" hangingPunct="1">
              <a:lnSpc>
                <a:spcPct val="150000"/>
              </a:lnSpc>
              <a:spcBef>
                <a:spcPts val="0"/>
              </a:spcBef>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3.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单位为“千元”。切勿以万元、元为单位填报。</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257175" marR="0" lvl="0" indent="-257175" algn="just" defTabSz="914400" rtl="0" eaLnBrk="1" latinLnBrk="0" hangingPunct="1">
              <a:lnSpc>
                <a:spcPct val="150000"/>
              </a:lnSpc>
              <a:spcBef>
                <a:spcPts val="0"/>
              </a:spcBef>
              <a:spcAft>
                <a:spcPct val="0"/>
              </a:spcAft>
              <a:buClrTx/>
              <a:buSzTx/>
              <a:buFontTx/>
              <a:buChar char="•"/>
              <a:defRPr/>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三、建筑业总产值</a:t>
            </a:r>
            <a:endParaRPr lang="zh-CN" altLang="en-US" sz="2800">
              <a:solidFill>
                <a:srgbClr val="4B649F"/>
              </a:solidFill>
              <a:sym typeface="+mn-ea"/>
            </a:endParaRPr>
          </a:p>
        </p:txBody>
      </p:sp>
      <p:sp>
        <p:nvSpPr>
          <p:cNvPr id="21" name="矩形 20"/>
          <p:cNvSpPr/>
          <p:nvPr/>
        </p:nvSpPr>
        <p:spPr>
          <a:xfrm>
            <a:off x="1295400" y="864870"/>
            <a:ext cx="9601200" cy="512826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斜纹 31"/>
          <p:cNvSpPr/>
          <p:nvPr/>
        </p:nvSpPr>
        <p:spPr>
          <a:xfrm>
            <a:off x="1295220" y="86507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3" name="斜纹 32"/>
          <p:cNvSpPr/>
          <p:nvPr/>
        </p:nvSpPr>
        <p:spPr>
          <a:xfrm rot="10800000">
            <a:off x="10536691" y="5633058"/>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6" name="矩形 35"/>
          <p:cNvSpPr/>
          <p:nvPr/>
        </p:nvSpPr>
        <p:spPr>
          <a:xfrm>
            <a:off x="1608455" y="864870"/>
            <a:ext cx="8928100" cy="493268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R="0" lvl="0" indent="0" algn="just" defTabSz="914400" rtl="0" eaLnBrk="1" latinLnBrk="0" hangingPunct="1">
              <a:lnSpc>
                <a:spcPct val="150000"/>
              </a:lnSpc>
              <a:spcBef>
                <a:spcPts val="0"/>
              </a:spcBef>
              <a:spcAft>
                <a:spcPct val="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集团系企业填报：</a:t>
            </a:r>
            <a:r>
              <a:rPr lang="zh-CN" sz="2000" b="1" dirty="0">
                <a:solidFill>
                  <a:srgbClr val="FF0000"/>
                </a:solidFill>
                <a:latin typeface="微软雅黑" panose="020B0503020204020204" pitchFamily="34" charset="-122"/>
                <a:ea typeface="微软雅黑" panose="020B0503020204020204" pitchFamily="34" charset="-122"/>
                <a:sym typeface="+mn-ea"/>
              </a:rPr>
              <a:t>谁施工谁填报</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子公司以母公司资质承揽工程：</a:t>
            </a:r>
            <a:endPar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marR="0" lvl="0" indent="0" algn="just" defTabSz="914400" rtl="0" eaLnBrk="1" latinLnBrk="0" hangingPunct="1">
              <a:lnSpc>
                <a:spcPct val="150000"/>
              </a:lnSpc>
              <a:spcBef>
                <a:spcPts val="0"/>
              </a:spcBef>
              <a:spcAft>
                <a:spcPct val="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  母公司签订但未施工的工程，母公司不填报。</a:t>
            </a:r>
            <a:endParaRPr kumimoji="0" lang="zh-CN"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marL="0" marR="0" lvl="0" indent="0" algn="just" defTabSz="914400" rtl="0" eaLnBrk="1" latinLnBrk="0" hangingPunct="1">
              <a:lnSpc>
                <a:spcPct val="150000"/>
              </a:lnSpc>
              <a:spcBef>
                <a:spcPts val="0"/>
              </a:spcBef>
              <a:spcAft>
                <a:spcPct val="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  子公司以母公司资质承接并施工的工程，子公司填报。</a:t>
            </a:r>
            <a:endPar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marR="0" lvl="0" indent="0" algn="just" defTabSz="914400" rtl="0" eaLnBrk="1" latinLnBrk="0" hangingPunct="1">
              <a:lnSpc>
                <a:spcPct val="150000"/>
              </a:lnSpc>
              <a:spcBef>
                <a:spcPts val="0"/>
              </a:spcBef>
              <a:spcAft>
                <a:spcPts val="200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  分公司施工的工程，母公司勿漏填。</a:t>
            </a:r>
            <a:endPar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57175" marR="0" lvl="0" indent="-257175" algn="just" defTabSz="914400" rtl="0" eaLnBrk="1" latinLnBrk="0" hangingPunct="1">
              <a:lnSpc>
                <a:spcPct val="150000"/>
              </a:lnSpc>
              <a:spcBef>
                <a:spcPts val="0"/>
              </a:spcBef>
              <a:spcAft>
                <a:spcPct val="0"/>
              </a:spcAft>
              <a:buClrTx/>
              <a:buSzTx/>
              <a:buFontTx/>
              <a:buChar char="•"/>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联合体中标：仅填报本单位负责施工的标段。</a:t>
            </a:r>
            <a:endPar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L="0" marR="0" lvl="0" indent="0" algn="just" defTabSz="914400" rtl="0" eaLnBrk="1" latinLnBrk="0" hangingPunct="1">
              <a:lnSpc>
                <a:spcPct val="150000"/>
              </a:lnSpc>
              <a:spcBef>
                <a:spcPts val="0"/>
              </a:spcBef>
              <a:spcAft>
                <a:spcPct val="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    </a:t>
            </a: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明确标段的项目按标段进行填报。</a:t>
            </a:r>
            <a:endPar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L="0" marR="0" lvl="0" indent="0" algn="just" defTabSz="914400" rtl="0" eaLnBrk="1" latinLnBrk="0" hangingPunct="1">
              <a:lnSpc>
                <a:spcPct val="150000"/>
              </a:lnSpc>
              <a:spcBef>
                <a:spcPts val="0"/>
              </a:spcBef>
              <a:spcAft>
                <a:spcPct val="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    </a:t>
            </a: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未明确标段的项目可母公司统一填报，也可按照实际施工情况各公司分别填报，注意不重不漏。</a:t>
            </a:r>
            <a:endParaRPr kumimoji="0" lang="zh-CN"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marL="0" marR="0" lvl="0" indent="0" algn="just" defTabSz="914400" rtl="0" eaLnBrk="1" latinLnBrk="0" hangingPunct="1">
              <a:lnSpc>
                <a:spcPct val="150000"/>
              </a:lnSpc>
              <a:spcBef>
                <a:spcPts val="0"/>
              </a:spcBef>
              <a:spcAft>
                <a:spcPts val="2000"/>
              </a:spcAft>
              <a:buClrTx/>
              <a:buSzTx/>
              <a:buFontTx/>
              <a:buNone/>
              <a:defRPr/>
            </a:pPr>
            <a:endParaRPr lang="zh-CN" altLang="en-US" sz="1600">
              <a:ln>
                <a:noFill/>
              </a:ln>
              <a:effectLst/>
              <a:uLnTx/>
              <a:uFillTx/>
              <a:sym typeface="+mn-ea"/>
            </a:endParaRPr>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311902" y="4076700"/>
            <a:ext cx="3744913" cy="25209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zh-CN" altLang="en-US" sz="2800" dirty="0">
              <a:latin typeface="黑体" panose="02010609060101010101" charset="-122"/>
            </a:endParaRPr>
          </a:p>
        </p:txBody>
      </p:sp>
      <p:sp>
        <p:nvSpPr>
          <p:cNvPr id="194562" name="Rectangle 4"/>
          <p:cNvSpPr>
            <a:spLocks noChangeArrowheads="1"/>
          </p:cNvSpPr>
          <p:nvPr/>
        </p:nvSpPr>
        <p:spPr bwMode="auto">
          <a:xfrm>
            <a:off x="6456365" y="1414464"/>
            <a:ext cx="3240087" cy="1014730"/>
          </a:xfrm>
          <a:prstGeom prst="rect">
            <a:avLst/>
          </a:prstGeom>
          <a:noFill/>
          <a:ln w="9525">
            <a:noFill/>
            <a:miter lim="800000"/>
          </a:ln>
        </p:spPr>
        <p:txBody>
          <a:bodyPr>
            <a:spAutoFit/>
          </a:bodyPr>
          <a:lstStyle/>
          <a:p>
            <a:pPr algn="just"/>
            <a:r>
              <a:rPr lang="zh-CN" altLang="en-US" sz="2000"/>
              <a:t>未区分工程来源，将产值全部填入直接从建设单位承揽工程完成产值</a:t>
            </a:r>
            <a:endParaRPr lang="zh-CN" altLang="en-US" sz="2000"/>
          </a:p>
        </p:txBody>
      </p:sp>
      <p:sp>
        <p:nvSpPr>
          <p:cNvPr id="48132" name="矩形 1"/>
          <p:cNvSpPr>
            <a:spLocks noChangeArrowheads="1"/>
          </p:cNvSpPr>
          <p:nvPr/>
        </p:nvSpPr>
        <p:spPr bwMode="auto">
          <a:xfrm>
            <a:off x="4524375" y="357191"/>
            <a:ext cx="3434080" cy="583565"/>
          </a:xfrm>
          <a:prstGeom prst="rect">
            <a:avLst/>
          </a:prstGeom>
          <a:noFill/>
          <a:ln w="9525">
            <a:noFill/>
            <a:miter lim="800000"/>
          </a:ln>
        </p:spPr>
        <p:txBody>
          <a:bodyPr wrap="none">
            <a:spAutoFit/>
          </a:bodyPr>
          <a:lstStyle/>
          <a:p>
            <a:r>
              <a:rPr lang="zh-CN" altLang="en-US" sz="3200">
                <a:solidFill>
                  <a:schemeClr val="accent1"/>
                </a:solidFill>
                <a:effectLst>
                  <a:outerShdw blurRad="38100" dist="25400" dir="5400000" algn="ctr" rotWithShape="0">
                    <a:srgbClr val="6E747A">
                      <a:alpha val="43000"/>
                    </a:srgbClr>
                  </a:outerShdw>
                </a:effectLst>
                <a:latin typeface="Times New Roman" panose="02020603050405020304" pitchFamily="18" charset="0"/>
              </a:rPr>
              <a:t>企业填报常见错误</a:t>
            </a:r>
            <a:endParaRPr lang="zh-CN" altLang="en-US" sz="320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p:txBody>
      </p:sp>
      <p:sp>
        <p:nvSpPr>
          <p:cNvPr id="4" name="矩形 3"/>
          <p:cNvSpPr/>
          <p:nvPr/>
        </p:nvSpPr>
        <p:spPr>
          <a:xfrm>
            <a:off x="1992313" y="1268413"/>
            <a:ext cx="3816350" cy="25209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2800" b="1" dirty="0">
              <a:latin typeface="微软雅黑" panose="020B0503020204020204" pitchFamily="34" charset="-122"/>
              <a:ea typeface="微软雅黑" panose="020B0503020204020204" pitchFamily="34" charset="-122"/>
            </a:endParaRPr>
          </a:p>
        </p:txBody>
      </p:sp>
      <p:sp>
        <p:nvSpPr>
          <p:cNvPr id="194565" name="矩形 2"/>
          <p:cNvSpPr>
            <a:spLocks noChangeArrowheads="1"/>
          </p:cNvSpPr>
          <p:nvPr/>
        </p:nvSpPr>
        <p:spPr bwMode="auto">
          <a:xfrm>
            <a:off x="1992313" y="2349501"/>
            <a:ext cx="1439862" cy="706755"/>
          </a:xfrm>
          <a:prstGeom prst="rect">
            <a:avLst/>
          </a:prstGeom>
          <a:noFill/>
          <a:ln w="9525">
            <a:noFill/>
            <a:miter lim="800000"/>
          </a:ln>
        </p:spPr>
        <p:txBody>
          <a:bodyPr>
            <a:spAutoFit/>
          </a:bodyPr>
          <a:lstStyle/>
          <a:p>
            <a:r>
              <a:rPr lang="zh-CN" altLang="en-US" sz="2000"/>
              <a:t>安装工程产值</a:t>
            </a:r>
            <a:endParaRPr lang="en-US" altLang="zh-CN" sz="2000"/>
          </a:p>
        </p:txBody>
      </p:sp>
      <p:sp>
        <p:nvSpPr>
          <p:cNvPr id="194566" name="矩形 5"/>
          <p:cNvSpPr>
            <a:spLocks noChangeArrowheads="1"/>
          </p:cNvSpPr>
          <p:nvPr/>
        </p:nvSpPr>
        <p:spPr bwMode="auto">
          <a:xfrm>
            <a:off x="3143250" y="1270004"/>
            <a:ext cx="1402080" cy="460375"/>
          </a:xfrm>
          <a:prstGeom prst="rect">
            <a:avLst/>
          </a:prstGeom>
          <a:noFill/>
          <a:ln w="9525">
            <a:noFill/>
            <a:miter lim="800000"/>
          </a:ln>
        </p:spPr>
        <p:txBody>
          <a:bodyPr wrap="none">
            <a:spAutoFit/>
          </a:bodyPr>
          <a:lstStyle/>
          <a:p>
            <a:r>
              <a:rPr lang="zh-CN" altLang="en-US" sz="2400" b="1">
                <a:solidFill>
                  <a:schemeClr val="bg1"/>
                </a:solidFill>
                <a:latin typeface="微软雅黑" panose="020B0503020204020204" pitchFamily="34" charset="-122"/>
                <a:ea typeface="微软雅黑" panose="020B0503020204020204" pitchFamily="34" charset="-122"/>
              </a:rPr>
              <a:t>混淆概念</a:t>
            </a:r>
            <a:endParaRPr lang="en-US" altLang="zh-CN" sz="2400" b="1">
              <a:solidFill>
                <a:schemeClr val="bg1"/>
              </a:solidFill>
              <a:latin typeface="微软雅黑" panose="020B0503020204020204" pitchFamily="34" charset="-122"/>
              <a:ea typeface="微软雅黑" panose="020B0503020204020204" pitchFamily="34" charset="-122"/>
            </a:endParaRPr>
          </a:p>
        </p:txBody>
      </p:sp>
      <p:sp>
        <p:nvSpPr>
          <p:cNvPr id="194567" name="矩形 6"/>
          <p:cNvSpPr>
            <a:spLocks noChangeArrowheads="1"/>
          </p:cNvSpPr>
          <p:nvPr/>
        </p:nvSpPr>
        <p:spPr bwMode="auto">
          <a:xfrm>
            <a:off x="1992313" y="1701801"/>
            <a:ext cx="1439862" cy="706755"/>
          </a:xfrm>
          <a:prstGeom prst="rect">
            <a:avLst/>
          </a:prstGeom>
          <a:noFill/>
          <a:ln w="9525">
            <a:noFill/>
            <a:miter lim="800000"/>
          </a:ln>
        </p:spPr>
        <p:txBody>
          <a:bodyPr>
            <a:spAutoFit/>
          </a:bodyPr>
          <a:lstStyle/>
          <a:p>
            <a:r>
              <a:rPr lang="zh-CN" altLang="en-US" sz="2000">
                <a:solidFill>
                  <a:srgbClr val="FF0000"/>
                </a:solidFill>
              </a:rPr>
              <a:t>主营业务收入</a:t>
            </a:r>
            <a:endParaRPr lang="zh-CN" altLang="en-US" sz="2000">
              <a:latin typeface="Times New Roman" panose="02020603050405020304" pitchFamily="18" charset="0"/>
            </a:endParaRPr>
          </a:p>
        </p:txBody>
      </p:sp>
      <p:sp>
        <p:nvSpPr>
          <p:cNvPr id="9" name="矩形 8"/>
          <p:cNvSpPr/>
          <p:nvPr/>
        </p:nvSpPr>
        <p:spPr>
          <a:xfrm>
            <a:off x="1992313" y="4076700"/>
            <a:ext cx="3816350" cy="25209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2800" b="1" dirty="0">
              <a:latin typeface="微软雅黑" panose="020B0503020204020204" pitchFamily="34" charset="-122"/>
              <a:ea typeface="微软雅黑" panose="020B0503020204020204" pitchFamily="34" charset="-122"/>
            </a:endParaRPr>
          </a:p>
        </p:txBody>
      </p:sp>
      <p:sp>
        <p:nvSpPr>
          <p:cNvPr id="194569" name="矩形 9"/>
          <p:cNvSpPr>
            <a:spLocks noChangeArrowheads="1"/>
          </p:cNvSpPr>
          <p:nvPr/>
        </p:nvSpPr>
        <p:spPr bwMode="auto">
          <a:xfrm>
            <a:off x="3503615" y="4149729"/>
            <a:ext cx="792480" cy="460375"/>
          </a:xfrm>
          <a:prstGeom prst="rect">
            <a:avLst/>
          </a:prstGeom>
          <a:noFill/>
          <a:ln w="9525">
            <a:noFill/>
            <a:miter lim="800000"/>
          </a:ln>
        </p:spPr>
        <p:txBody>
          <a:bodyPr wrap="none">
            <a:spAutoFit/>
          </a:bodyPr>
          <a:lstStyle/>
          <a:p>
            <a:r>
              <a:rPr lang="zh-CN" altLang="en-US" sz="2400" b="1">
                <a:solidFill>
                  <a:srgbClr val="FFFFFF"/>
                </a:solidFill>
                <a:latin typeface="微软雅黑" panose="020B0503020204020204" pitchFamily="34" charset="-122"/>
                <a:ea typeface="微软雅黑" panose="020B0503020204020204" pitchFamily="34" charset="-122"/>
              </a:rPr>
              <a:t>漏填</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194570" name="矩形 7"/>
          <p:cNvSpPr>
            <a:spLocks noChangeArrowheads="1"/>
          </p:cNvSpPr>
          <p:nvPr/>
        </p:nvSpPr>
        <p:spPr bwMode="auto">
          <a:xfrm>
            <a:off x="2219028" y="5127625"/>
            <a:ext cx="2214880" cy="398780"/>
          </a:xfrm>
          <a:prstGeom prst="rect">
            <a:avLst/>
          </a:prstGeom>
          <a:noFill/>
          <a:ln w="9525">
            <a:noFill/>
            <a:miter lim="800000"/>
          </a:ln>
        </p:spPr>
        <p:txBody>
          <a:bodyPr wrap="none">
            <a:spAutoFit/>
          </a:bodyPr>
          <a:lstStyle/>
          <a:p>
            <a:pPr algn="just"/>
            <a:r>
              <a:rPr lang="zh-CN" altLang="en-US" sz="2000"/>
              <a:t>漏报外省完成产值</a:t>
            </a:r>
            <a:endParaRPr lang="zh-CN" altLang="en-US" sz="2000"/>
          </a:p>
        </p:txBody>
      </p:sp>
      <p:sp>
        <p:nvSpPr>
          <p:cNvPr id="194571" name="矩形 10"/>
          <p:cNvSpPr>
            <a:spLocks noChangeArrowheads="1"/>
          </p:cNvSpPr>
          <p:nvPr/>
        </p:nvSpPr>
        <p:spPr bwMode="auto">
          <a:xfrm>
            <a:off x="2216550" y="4652963"/>
            <a:ext cx="1706880" cy="398780"/>
          </a:xfrm>
          <a:prstGeom prst="rect">
            <a:avLst/>
          </a:prstGeom>
          <a:noFill/>
          <a:ln w="9525">
            <a:noFill/>
            <a:miter lim="800000"/>
          </a:ln>
        </p:spPr>
        <p:txBody>
          <a:bodyPr wrap="none">
            <a:spAutoFit/>
          </a:bodyPr>
          <a:lstStyle/>
          <a:p>
            <a:pPr algn="just"/>
            <a:r>
              <a:rPr lang="zh-CN" altLang="en-US" sz="2000"/>
              <a:t>分支机构数据</a:t>
            </a:r>
            <a:endParaRPr lang="zh-CN" altLang="en-US" sz="2000"/>
          </a:p>
        </p:txBody>
      </p:sp>
      <p:sp>
        <p:nvSpPr>
          <p:cNvPr id="194572" name="矩形 11"/>
          <p:cNvSpPr>
            <a:spLocks noChangeArrowheads="1"/>
          </p:cNvSpPr>
          <p:nvPr/>
        </p:nvSpPr>
        <p:spPr bwMode="auto">
          <a:xfrm>
            <a:off x="2208215" y="5600701"/>
            <a:ext cx="3438525" cy="706755"/>
          </a:xfrm>
          <a:prstGeom prst="rect">
            <a:avLst/>
          </a:prstGeom>
          <a:noFill/>
          <a:ln w="9525">
            <a:noFill/>
            <a:miter lim="800000"/>
          </a:ln>
        </p:spPr>
        <p:txBody>
          <a:bodyPr>
            <a:spAutoFit/>
          </a:bodyPr>
          <a:lstStyle/>
          <a:p>
            <a:pPr algn="just"/>
            <a:r>
              <a:rPr lang="zh-CN" altLang="en-US" sz="2000"/>
              <a:t>从其他建筑公司分包过来的工程产值</a:t>
            </a:r>
            <a:endParaRPr lang="en-US" altLang="zh-CN" sz="2000"/>
          </a:p>
        </p:txBody>
      </p:sp>
      <p:sp>
        <p:nvSpPr>
          <p:cNvPr id="14" name="矩形 13"/>
          <p:cNvSpPr/>
          <p:nvPr/>
        </p:nvSpPr>
        <p:spPr>
          <a:xfrm>
            <a:off x="6311902" y="1268413"/>
            <a:ext cx="3744913" cy="2520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2800" b="1" dirty="0">
              <a:latin typeface="微软雅黑" panose="020B0503020204020204" pitchFamily="34" charset="-122"/>
              <a:ea typeface="微软雅黑" panose="020B0503020204020204" pitchFamily="34" charset="-122"/>
            </a:endParaRPr>
          </a:p>
        </p:txBody>
      </p:sp>
      <p:sp>
        <p:nvSpPr>
          <p:cNvPr id="194574" name="矩形 14"/>
          <p:cNvSpPr>
            <a:spLocks noChangeArrowheads="1"/>
          </p:cNvSpPr>
          <p:nvPr/>
        </p:nvSpPr>
        <p:spPr bwMode="auto">
          <a:xfrm>
            <a:off x="7593015" y="1341442"/>
            <a:ext cx="792480" cy="460375"/>
          </a:xfrm>
          <a:prstGeom prst="rect">
            <a:avLst/>
          </a:prstGeom>
          <a:noFill/>
          <a:ln w="9525">
            <a:noFill/>
            <a:miter lim="800000"/>
          </a:ln>
        </p:spPr>
        <p:txBody>
          <a:bodyPr wrap="none">
            <a:spAutoFit/>
          </a:bodyPr>
          <a:lstStyle/>
          <a:p>
            <a:r>
              <a:rPr lang="zh-CN" altLang="en-US" sz="2400" b="1">
                <a:solidFill>
                  <a:srgbClr val="FFFFFF"/>
                </a:solidFill>
                <a:latin typeface="微软雅黑" panose="020B0503020204020204" pitchFamily="34" charset="-122"/>
                <a:ea typeface="微软雅黑" panose="020B0503020204020204" pitchFamily="34" charset="-122"/>
              </a:rPr>
              <a:t>多报</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194575" name="矩形 12"/>
          <p:cNvSpPr>
            <a:spLocks noChangeArrowheads="1"/>
          </p:cNvSpPr>
          <p:nvPr/>
        </p:nvSpPr>
        <p:spPr bwMode="auto">
          <a:xfrm>
            <a:off x="6311900" y="2062166"/>
            <a:ext cx="3324225" cy="1014730"/>
          </a:xfrm>
          <a:prstGeom prst="rect">
            <a:avLst/>
          </a:prstGeom>
          <a:noFill/>
          <a:ln w="9525">
            <a:noFill/>
            <a:miter lim="800000"/>
          </a:ln>
        </p:spPr>
        <p:txBody>
          <a:bodyPr>
            <a:spAutoFit/>
          </a:bodyPr>
          <a:lstStyle/>
          <a:p>
            <a:pPr>
              <a:lnSpc>
                <a:spcPct val="150000"/>
              </a:lnSpc>
            </a:pPr>
            <a:r>
              <a:rPr lang="zh-CN" altLang="en-US" sz="2000"/>
              <a:t>以前年度的产值</a:t>
            </a:r>
            <a:endParaRPr lang="en-US" altLang="zh-CN" sz="2000"/>
          </a:p>
          <a:p>
            <a:pPr>
              <a:lnSpc>
                <a:spcPct val="150000"/>
              </a:lnSpc>
            </a:pPr>
            <a:r>
              <a:rPr lang="zh-CN" altLang="en-US" sz="2000"/>
              <a:t>维修保养设计等服务业收入</a:t>
            </a:r>
            <a:endParaRPr lang="zh-CN" altLang="en-US" sz="2000">
              <a:latin typeface="Times New Roman" panose="02020603050405020304" pitchFamily="18" charset="0"/>
            </a:endParaRPr>
          </a:p>
        </p:txBody>
      </p:sp>
      <p:sp>
        <p:nvSpPr>
          <p:cNvPr id="194576" name="矩形 15"/>
          <p:cNvSpPr>
            <a:spLocks noChangeArrowheads="1"/>
          </p:cNvSpPr>
          <p:nvPr/>
        </p:nvSpPr>
        <p:spPr bwMode="auto">
          <a:xfrm>
            <a:off x="6383340" y="4724401"/>
            <a:ext cx="3529012" cy="706755"/>
          </a:xfrm>
          <a:prstGeom prst="rect">
            <a:avLst/>
          </a:prstGeom>
          <a:noFill/>
          <a:ln w="9525">
            <a:noFill/>
            <a:miter lim="800000"/>
          </a:ln>
        </p:spPr>
        <p:txBody>
          <a:bodyPr>
            <a:spAutoFit/>
          </a:bodyPr>
          <a:lstStyle/>
          <a:p>
            <a:pPr algn="just"/>
            <a:r>
              <a:rPr lang="zh-CN" altLang="en-US" sz="2000">
                <a:solidFill>
                  <a:srgbClr val="000000"/>
                </a:solidFill>
              </a:rPr>
              <a:t>未按构成细分填报建筑业总产值</a:t>
            </a:r>
            <a:endParaRPr lang="zh-CN" altLang="en-US" sz="2000">
              <a:solidFill>
                <a:srgbClr val="000000"/>
              </a:solidFill>
            </a:endParaRPr>
          </a:p>
        </p:txBody>
      </p:sp>
      <p:sp>
        <p:nvSpPr>
          <p:cNvPr id="194577" name="矩形 1"/>
          <p:cNvSpPr>
            <a:spLocks noChangeArrowheads="1"/>
          </p:cNvSpPr>
          <p:nvPr/>
        </p:nvSpPr>
        <p:spPr bwMode="auto">
          <a:xfrm>
            <a:off x="4079877" y="1701801"/>
            <a:ext cx="1439863" cy="706755"/>
          </a:xfrm>
          <a:prstGeom prst="rect">
            <a:avLst/>
          </a:prstGeom>
          <a:noFill/>
          <a:ln w="9525">
            <a:noFill/>
            <a:miter lim="800000"/>
          </a:ln>
        </p:spPr>
        <p:txBody>
          <a:bodyPr>
            <a:spAutoFit/>
          </a:bodyPr>
          <a:lstStyle/>
          <a:p>
            <a:r>
              <a:rPr lang="zh-CN" altLang="en-US" sz="2000">
                <a:solidFill>
                  <a:srgbClr val="FF0000"/>
                </a:solidFill>
              </a:rPr>
              <a:t>建筑业总产值</a:t>
            </a:r>
            <a:endParaRPr lang="zh-CN" altLang="en-US" sz="2000">
              <a:latin typeface="Times New Roman" panose="02020603050405020304" pitchFamily="18" charset="0"/>
            </a:endParaRPr>
          </a:p>
        </p:txBody>
      </p:sp>
      <p:sp>
        <p:nvSpPr>
          <p:cNvPr id="194578" name="矩形 2"/>
          <p:cNvSpPr>
            <a:spLocks noChangeArrowheads="1"/>
          </p:cNvSpPr>
          <p:nvPr/>
        </p:nvSpPr>
        <p:spPr bwMode="auto">
          <a:xfrm>
            <a:off x="3503614" y="1844677"/>
            <a:ext cx="349885" cy="460375"/>
          </a:xfrm>
          <a:prstGeom prst="rect">
            <a:avLst/>
          </a:prstGeom>
          <a:noFill/>
          <a:ln w="9525">
            <a:noFill/>
            <a:miter lim="800000"/>
          </a:ln>
        </p:spPr>
        <p:txBody>
          <a:bodyPr wrap="none">
            <a:spAutoFit/>
          </a:bodyPr>
          <a:lstStyle/>
          <a:p>
            <a:r>
              <a:rPr lang="en-US" altLang="zh-CN" sz="2400">
                <a:solidFill>
                  <a:srgbClr val="FF0000"/>
                </a:solidFill>
              </a:rPr>
              <a:t>≠</a:t>
            </a:r>
            <a:endParaRPr lang="zh-CN" altLang="en-US" sz="2400">
              <a:latin typeface="Times New Roman" panose="02020603050405020304" pitchFamily="18" charset="0"/>
            </a:endParaRPr>
          </a:p>
        </p:txBody>
      </p:sp>
      <p:sp>
        <p:nvSpPr>
          <p:cNvPr id="194579" name="矩形 4"/>
          <p:cNvSpPr>
            <a:spLocks noChangeArrowheads="1"/>
          </p:cNvSpPr>
          <p:nvPr/>
        </p:nvSpPr>
        <p:spPr bwMode="auto">
          <a:xfrm>
            <a:off x="4079877" y="2349501"/>
            <a:ext cx="1439863" cy="706755"/>
          </a:xfrm>
          <a:prstGeom prst="rect">
            <a:avLst/>
          </a:prstGeom>
          <a:noFill/>
          <a:ln w="9525">
            <a:noFill/>
            <a:miter lim="800000"/>
          </a:ln>
        </p:spPr>
        <p:txBody>
          <a:bodyPr>
            <a:spAutoFit/>
          </a:bodyPr>
          <a:lstStyle/>
          <a:p>
            <a:r>
              <a:rPr lang="zh-CN" altLang="en-US" sz="2000"/>
              <a:t>建筑工程产值</a:t>
            </a:r>
            <a:endParaRPr lang="zh-CN" altLang="en-US" sz="2000">
              <a:latin typeface="Times New Roman" panose="02020603050405020304" pitchFamily="18" charset="0"/>
            </a:endParaRPr>
          </a:p>
        </p:txBody>
      </p:sp>
      <p:sp>
        <p:nvSpPr>
          <p:cNvPr id="194580" name="矩形 5"/>
          <p:cNvSpPr>
            <a:spLocks noChangeArrowheads="1"/>
          </p:cNvSpPr>
          <p:nvPr/>
        </p:nvSpPr>
        <p:spPr bwMode="auto">
          <a:xfrm>
            <a:off x="3503614" y="2420941"/>
            <a:ext cx="349885" cy="460375"/>
          </a:xfrm>
          <a:prstGeom prst="rect">
            <a:avLst/>
          </a:prstGeom>
          <a:noFill/>
          <a:ln w="9525">
            <a:noFill/>
            <a:miter lim="800000"/>
          </a:ln>
        </p:spPr>
        <p:txBody>
          <a:bodyPr wrap="none">
            <a:spAutoFit/>
          </a:bodyPr>
          <a:lstStyle/>
          <a:p>
            <a:r>
              <a:rPr lang="en-US" altLang="zh-CN" sz="2400"/>
              <a:t>≠</a:t>
            </a:r>
            <a:endParaRPr lang="zh-CN" altLang="en-US" sz="2400">
              <a:latin typeface="Times New Roman" panose="02020603050405020304" pitchFamily="18" charset="0"/>
            </a:endParaRPr>
          </a:p>
        </p:txBody>
      </p:sp>
      <p:sp>
        <p:nvSpPr>
          <p:cNvPr id="194581" name="矩形 6"/>
          <p:cNvSpPr>
            <a:spLocks noChangeArrowheads="1"/>
          </p:cNvSpPr>
          <p:nvPr/>
        </p:nvSpPr>
        <p:spPr bwMode="auto">
          <a:xfrm>
            <a:off x="4079876" y="3009904"/>
            <a:ext cx="1655763" cy="706755"/>
          </a:xfrm>
          <a:prstGeom prst="rect">
            <a:avLst/>
          </a:prstGeom>
          <a:noFill/>
          <a:ln w="9525">
            <a:noFill/>
            <a:miter lim="800000"/>
          </a:ln>
        </p:spPr>
        <p:txBody>
          <a:bodyPr>
            <a:spAutoFit/>
          </a:bodyPr>
          <a:lstStyle/>
          <a:p>
            <a:r>
              <a:rPr lang="zh-CN" altLang="en-US" sz="2000"/>
              <a:t>开工到竣工的产值</a:t>
            </a:r>
            <a:endParaRPr lang="zh-CN" altLang="en-US" sz="2000"/>
          </a:p>
        </p:txBody>
      </p:sp>
      <p:sp>
        <p:nvSpPr>
          <p:cNvPr id="194582" name="矩形 22"/>
          <p:cNvSpPr>
            <a:spLocks noChangeArrowheads="1"/>
          </p:cNvSpPr>
          <p:nvPr/>
        </p:nvSpPr>
        <p:spPr bwMode="auto">
          <a:xfrm>
            <a:off x="1992313" y="2997201"/>
            <a:ext cx="1439862" cy="706755"/>
          </a:xfrm>
          <a:prstGeom prst="rect">
            <a:avLst/>
          </a:prstGeom>
          <a:noFill/>
          <a:ln w="9525">
            <a:noFill/>
            <a:miter lim="800000"/>
          </a:ln>
        </p:spPr>
        <p:txBody>
          <a:bodyPr>
            <a:spAutoFit/>
          </a:bodyPr>
          <a:lstStyle/>
          <a:p>
            <a:r>
              <a:rPr lang="zh-CN" altLang="en-US" sz="2000"/>
              <a:t>建筑业总产值</a:t>
            </a:r>
            <a:endParaRPr lang="zh-CN" altLang="en-US" sz="2000">
              <a:latin typeface="Times New Roman" panose="02020603050405020304" pitchFamily="18" charset="0"/>
            </a:endParaRPr>
          </a:p>
        </p:txBody>
      </p:sp>
      <p:sp>
        <p:nvSpPr>
          <p:cNvPr id="194583" name="矩形 23"/>
          <p:cNvSpPr>
            <a:spLocks noChangeArrowheads="1"/>
          </p:cNvSpPr>
          <p:nvPr/>
        </p:nvSpPr>
        <p:spPr bwMode="auto">
          <a:xfrm>
            <a:off x="3503614" y="3068641"/>
            <a:ext cx="349885" cy="460375"/>
          </a:xfrm>
          <a:prstGeom prst="rect">
            <a:avLst/>
          </a:prstGeom>
          <a:noFill/>
          <a:ln w="9525">
            <a:noFill/>
            <a:miter lim="800000"/>
          </a:ln>
        </p:spPr>
        <p:txBody>
          <a:bodyPr wrap="none">
            <a:spAutoFit/>
          </a:bodyPr>
          <a:lstStyle/>
          <a:p>
            <a:r>
              <a:rPr lang="en-US" altLang="zh-CN" sz="2400"/>
              <a:t>≠</a:t>
            </a:r>
            <a:endParaRPr lang="zh-CN" altLang="en-US" sz="2400">
              <a:latin typeface="Times New Roman" panose="02020603050405020304" pitchFamily="18" charset="0"/>
            </a:endParaRPr>
          </a:p>
        </p:txBody>
      </p:sp>
      <p:sp>
        <p:nvSpPr>
          <p:cNvPr id="194584" name="矩形 9"/>
          <p:cNvSpPr>
            <a:spLocks noChangeArrowheads="1"/>
          </p:cNvSpPr>
          <p:nvPr/>
        </p:nvSpPr>
        <p:spPr bwMode="auto">
          <a:xfrm>
            <a:off x="7667627" y="4149729"/>
            <a:ext cx="792480" cy="460375"/>
          </a:xfrm>
          <a:prstGeom prst="rect">
            <a:avLst/>
          </a:prstGeom>
          <a:noFill/>
          <a:ln w="9525">
            <a:noFill/>
            <a:miter lim="800000"/>
          </a:ln>
        </p:spPr>
        <p:txBody>
          <a:bodyPr wrap="none">
            <a:spAutoFit/>
          </a:bodyPr>
          <a:lstStyle/>
          <a:p>
            <a:r>
              <a:rPr lang="zh-CN" altLang="en-US" sz="2400" b="1">
                <a:solidFill>
                  <a:srgbClr val="FFFFFF"/>
                </a:solidFill>
                <a:latin typeface="微软雅黑" panose="020B0503020204020204" pitchFamily="34" charset="-122"/>
                <a:ea typeface="微软雅黑" panose="020B0503020204020204" pitchFamily="34" charset="-122"/>
              </a:rPr>
              <a:t>其他</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94585" name="矩形 10"/>
          <p:cNvSpPr>
            <a:spLocks noChangeArrowheads="1"/>
          </p:cNvSpPr>
          <p:nvPr/>
        </p:nvSpPr>
        <p:spPr bwMode="auto">
          <a:xfrm>
            <a:off x="6383338" y="5373691"/>
            <a:ext cx="3600450" cy="1106805"/>
          </a:xfrm>
          <a:prstGeom prst="rect">
            <a:avLst/>
          </a:prstGeom>
          <a:noFill/>
          <a:ln w="9525">
            <a:noFill/>
            <a:miter lim="800000"/>
          </a:ln>
        </p:spPr>
        <p:txBody>
          <a:bodyPr>
            <a:spAutoFit/>
          </a:bodyPr>
          <a:lstStyle/>
          <a:p>
            <a:pPr algn="just">
              <a:lnSpc>
                <a:spcPct val="110000"/>
              </a:lnSpc>
            </a:pPr>
            <a:r>
              <a:rPr lang="zh-CN" altLang="en-US" sz="2000">
                <a:solidFill>
                  <a:srgbClr val="000000"/>
                </a:solidFill>
              </a:rPr>
              <a:t>未区分工程来源，将产值全部填入直接从建设单位承揽工程完成产值</a:t>
            </a:r>
            <a:endParaRPr lang="en-US" altLang="zh-CN" sz="200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94565"/>
                                        </p:tgtEl>
                                        <p:attrNameLst>
                                          <p:attrName>style.visibility</p:attrName>
                                        </p:attrNameLst>
                                      </p:cBhvr>
                                      <p:to>
                                        <p:strVal val="visible"/>
                                      </p:to>
                                    </p:set>
                                    <p:animEffect transition="in" filter="randombar(horizontal)">
                                      <p:cBhvr>
                                        <p:cTn id="10" dur="500"/>
                                        <p:tgtEl>
                                          <p:spTgt spid="19456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94566"/>
                                        </p:tgtEl>
                                        <p:attrNameLst>
                                          <p:attrName>style.visibility</p:attrName>
                                        </p:attrNameLst>
                                      </p:cBhvr>
                                      <p:to>
                                        <p:strVal val="visible"/>
                                      </p:to>
                                    </p:set>
                                    <p:animEffect transition="in" filter="randombar(horizontal)">
                                      <p:cBhvr>
                                        <p:cTn id="13" dur="500"/>
                                        <p:tgtEl>
                                          <p:spTgt spid="19456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94567"/>
                                        </p:tgtEl>
                                        <p:attrNameLst>
                                          <p:attrName>style.visibility</p:attrName>
                                        </p:attrNameLst>
                                      </p:cBhvr>
                                      <p:to>
                                        <p:strVal val="visible"/>
                                      </p:to>
                                    </p:set>
                                    <p:animEffect transition="in" filter="randombar(horizontal)">
                                      <p:cBhvr>
                                        <p:cTn id="16" dur="500"/>
                                        <p:tgtEl>
                                          <p:spTgt spid="19456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94577"/>
                                        </p:tgtEl>
                                        <p:attrNameLst>
                                          <p:attrName>style.visibility</p:attrName>
                                        </p:attrNameLst>
                                      </p:cBhvr>
                                      <p:to>
                                        <p:strVal val="visible"/>
                                      </p:to>
                                    </p:set>
                                    <p:animEffect transition="in" filter="randombar(horizontal)">
                                      <p:cBhvr>
                                        <p:cTn id="19" dur="500"/>
                                        <p:tgtEl>
                                          <p:spTgt spid="19457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94578"/>
                                        </p:tgtEl>
                                        <p:attrNameLst>
                                          <p:attrName>style.visibility</p:attrName>
                                        </p:attrNameLst>
                                      </p:cBhvr>
                                      <p:to>
                                        <p:strVal val="visible"/>
                                      </p:to>
                                    </p:set>
                                    <p:animEffect transition="in" filter="randombar(horizontal)">
                                      <p:cBhvr>
                                        <p:cTn id="22" dur="500"/>
                                        <p:tgtEl>
                                          <p:spTgt spid="19457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94579"/>
                                        </p:tgtEl>
                                        <p:attrNameLst>
                                          <p:attrName>style.visibility</p:attrName>
                                        </p:attrNameLst>
                                      </p:cBhvr>
                                      <p:to>
                                        <p:strVal val="visible"/>
                                      </p:to>
                                    </p:set>
                                    <p:animEffect transition="in" filter="randombar(horizontal)">
                                      <p:cBhvr>
                                        <p:cTn id="25" dur="500"/>
                                        <p:tgtEl>
                                          <p:spTgt spid="19457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94580"/>
                                        </p:tgtEl>
                                        <p:attrNameLst>
                                          <p:attrName>style.visibility</p:attrName>
                                        </p:attrNameLst>
                                      </p:cBhvr>
                                      <p:to>
                                        <p:strVal val="visible"/>
                                      </p:to>
                                    </p:set>
                                    <p:animEffect transition="in" filter="randombar(horizontal)">
                                      <p:cBhvr>
                                        <p:cTn id="28" dur="500"/>
                                        <p:tgtEl>
                                          <p:spTgt spid="194580"/>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94581"/>
                                        </p:tgtEl>
                                        <p:attrNameLst>
                                          <p:attrName>style.visibility</p:attrName>
                                        </p:attrNameLst>
                                      </p:cBhvr>
                                      <p:to>
                                        <p:strVal val="visible"/>
                                      </p:to>
                                    </p:set>
                                    <p:animEffect transition="in" filter="randombar(horizontal)">
                                      <p:cBhvr>
                                        <p:cTn id="31" dur="500"/>
                                        <p:tgtEl>
                                          <p:spTgt spid="19458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94582"/>
                                        </p:tgtEl>
                                        <p:attrNameLst>
                                          <p:attrName>style.visibility</p:attrName>
                                        </p:attrNameLst>
                                      </p:cBhvr>
                                      <p:to>
                                        <p:strVal val="visible"/>
                                      </p:to>
                                    </p:set>
                                    <p:animEffect transition="in" filter="randombar(horizontal)">
                                      <p:cBhvr>
                                        <p:cTn id="34" dur="500"/>
                                        <p:tgtEl>
                                          <p:spTgt spid="194582"/>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94583"/>
                                        </p:tgtEl>
                                        <p:attrNameLst>
                                          <p:attrName>style.visibility</p:attrName>
                                        </p:attrNameLst>
                                      </p:cBhvr>
                                      <p:to>
                                        <p:strVal val="visible"/>
                                      </p:to>
                                    </p:set>
                                    <p:animEffect transition="in" filter="randombar(horizontal)">
                                      <p:cBhvr>
                                        <p:cTn id="37" dur="500"/>
                                        <p:tgtEl>
                                          <p:spTgt spid="19458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94562"/>
                                        </p:tgtEl>
                                        <p:attrNameLst>
                                          <p:attrName>style.visibility</p:attrName>
                                        </p:attrNameLst>
                                      </p:cBhvr>
                                      <p:to>
                                        <p:strVal val="visible"/>
                                      </p:to>
                                    </p:set>
                                    <p:animEffect transition="in" filter="randombar(horizontal)">
                                      <p:cBhvr>
                                        <p:cTn id="42" dur="500"/>
                                        <p:tgtEl>
                                          <p:spTgt spid="194562"/>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randombar(horizontal)">
                                      <p:cBhvr>
                                        <p:cTn id="45" dur="500"/>
                                        <p:tgtEl>
                                          <p:spTgt spid="14"/>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94574"/>
                                        </p:tgtEl>
                                        <p:attrNameLst>
                                          <p:attrName>style.visibility</p:attrName>
                                        </p:attrNameLst>
                                      </p:cBhvr>
                                      <p:to>
                                        <p:strVal val="visible"/>
                                      </p:to>
                                    </p:set>
                                    <p:animEffect transition="in" filter="randombar(horizontal)">
                                      <p:cBhvr>
                                        <p:cTn id="48" dur="500"/>
                                        <p:tgtEl>
                                          <p:spTgt spid="194574"/>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94575"/>
                                        </p:tgtEl>
                                        <p:attrNameLst>
                                          <p:attrName>style.visibility</p:attrName>
                                        </p:attrNameLst>
                                      </p:cBhvr>
                                      <p:to>
                                        <p:strVal val="visible"/>
                                      </p:to>
                                    </p:set>
                                    <p:animEffect transition="in" filter="randombar(horizontal)">
                                      <p:cBhvr>
                                        <p:cTn id="51" dur="500"/>
                                        <p:tgtEl>
                                          <p:spTgt spid="19457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randombar(horizontal)">
                                      <p:cBhvr>
                                        <p:cTn id="56" dur="500"/>
                                        <p:tgtEl>
                                          <p:spTgt spid="9"/>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94569"/>
                                        </p:tgtEl>
                                        <p:attrNameLst>
                                          <p:attrName>style.visibility</p:attrName>
                                        </p:attrNameLst>
                                      </p:cBhvr>
                                      <p:to>
                                        <p:strVal val="visible"/>
                                      </p:to>
                                    </p:set>
                                    <p:animEffect transition="in" filter="randombar(horizontal)">
                                      <p:cBhvr>
                                        <p:cTn id="59" dur="500"/>
                                        <p:tgtEl>
                                          <p:spTgt spid="194569"/>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194570"/>
                                        </p:tgtEl>
                                        <p:attrNameLst>
                                          <p:attrName>style.visibility</p:attrName>
                                        </p:attrNameLst>
                                      </p:cBhvr>
                                      <p:to>
                                        <p:strVal val="visible"/>
                                      </p:to>
                                    </p:set>
                                    <p:animEffect transition="in" filter="randombar(horizontal)">
                                      <p:cBhvr>
                                        <p:cTn id="62" dur="500"/>
                                        <p:tgtEl>
                                          <p:spTgt spid="194570"/>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94571"/>
                                        </p:tgtEl>
                                        <p:attrNameLst>
                                          <p:attrName>style.visibility</p:attrName>
                                        </p:attrNameLst>
                                      </p:cBhvr>
                                      <p:to>
                                        <p:strVal val="visible"/>
                                      </p:to>
                                    </p:set>
                                    <p:animEffect transition="in" filter="randombar(horizontal)">
                                      <p:cBhvr>
                                        <p:cTn id="65" dur="500"/>
                                        <p:tgtEl>
                                          <p:spTgt spid="194571"/>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94572"/>
                                        </p:tgtEl>
                                        <p:attrNameLst>
                                          <p:attrName>style.visibility</p:attrName>
                                        </p:attrNameLst>
                                      </p:cBhvr>
                                      <p:to>
                                        <p:strVal val="visible"/>
                                      </p:to>
                                    </p:set>
                                    <p:animEffect transition="in" filter="randombar(horizontal)">
                                      <p:cBhvr>
                                        <p:cTn id="68" dur="500"/>
                                        <p:tgtEl>
                                          <p:spTgt spid="194572"/>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randombar(horizontal)">
                                      <p:cBhvr>
                                        <p:cTn id="73" dur="500"/>
                                        <p:tgtEl>
                                          <p:spTgt spid="17"/>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194576"/>
                                        </p:tgtEl>
                                        <p:attrNameLst>
                                          <p:attrName>style.visibility</p:attrName>
                                        </p:attrNameLst>
                                      </p:cBhvr>
                                      <p:to>
                                        <p:strVal val="visible"/>
                                      </p:to>
                                    </p:set>
                                    <p:animEffect transition="in" filter="randombar(horizontal)">
                                      <p:cBhvr>
                                        <p:cTn id="76" dur="500"/>
                                        <p:tgtEl>
                                          <p:spTgt spid="194576"/>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194584"/>
                                        </p:tgtEl>
                                        <p:attrNameLst>
                                          <p:attrName>style.visibility</p:attrName>
                                        </p:attrNameLst>
                                      </p:cBhvr>
                                      <p:to>
                                        <p:strVal val="visible"/>
                                      </p:to>
                                    </p:set>
                                    <p:animEffect transition="in" filter="randombar(horizontal)">
                                      <p:cBhvr>
                                        <p:cTn id="79" dur="500"/>
                                        <p:tgtEl>
                                          <p:spTgt spid="194584"/>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194585"/>
                                        </p:tgtEl>
                                        <p:attrNameLst>
                                          <p:attrName>style.visibility</p:attrName>
                                        </p:attrNameLst>
                                      </p:cBhvr>
                                      <p:to>
                                        <p:strVal val="visible"/>
                                      </p:to>
                                    </p:set>
                                    <p:animEffect transition="in" filter="randombar(horizontal)">
                                      <p:cBhvr>
                                        <p:cTn id="82" dur="500"/>
                                        <p:tgtEl>
                                          <p:spTgt spid="194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94562" grpId="0"/>
      <p:bldP spid="4" grpId="0" bldLvl="0" animBg="1"/>
      <p:bldP spid="194565" grpId="0"/>
      <p:bldP spid="194566" grpId="0"/>
      <p:bldP spid="194567" grpId="0"/>
      <p:bldP spid="9" grpId="0" bldLvl="0" animBg="1"/>
      <p:bldP spid="194569" grpId="0"/>
      <p:bldP spid="194570" grpId="0"/>
      <p:bldP spid="194571" grpId="0"/>
      <p:bldP spid="194572" grpId="0"/>
      <p:bldP spid="14" grpId="0" bldLvl="0" animBg="1"/>
      <p:bldP spid="194574" grpId="0"/>
      <p:bldP spid="194575" grpId="0"/>
      <p:bldP spid="194576" grpId="0"/>
      <p:bldP spid="194577" grpId="0"/>
      <p:bldP spid="194578" grpId="0"/>
      <p:bldP spid="194579" grpId="0"/>
      <p:bldP spid="194580" grpId="0"/>
      <p:bldP spid="194581" grpId="0"/>
      <p:bldP spid="194582" grpId="0"/>
      <p:bldP spid="194583" grpId="0"/>
      <p:bldP spid="194584" grpId="0"/>
      <p:bldP spid="19458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087939" y="188913"/>
            <a:ext cx="1152525" cy="431800"/>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zh-CN" altLang="en-US">
                <a:solidFill>
                  <a:srgbClr val="FFFFFF"/>
                </a:solidFill>
                <a:latin typeface="微软雅黑" panose="020B0503020204020204" pitchFamily="34" charset="-122"/>
                <a:ea typeface="微软雅黑" panose="020B0503020204020204" pitchFamily="34" charset="-122"/>
              </a:rPr>
              <a:t>承揽工程</a:t>
            </a:r>
            <a:endParaRPr lang="zh-CN" altLang="en-US">
              <a:solidFill>
                <a:srgbClr val="FFFFFF"/>
              </a:solidFill>
              <a:latin typeface="微软雅黑" panose="020B0503020204020204" pitchFamily="34" charset="-122"/>
              <a:ea typeface="微软雅黑" panose="020B0503020204020204" pitchFamily="34" charset="-122"/>
            </a:endParaRPr>
          </a:p>
        </p:txBody>
      </p:sp>
      <p:cxnSp>
        <p:nvCxnSpPr>
          <p:cNvPr id="4" name="直线连接符 3"/>
          <p:cNvCxnSpPr>
            <a:cxnSpLocks noChangeShapeType="1"/>
          </p:cNvCxnSpPr>
          <p:nvPr/>
        </p:nvCxnSpPr>
        <p:spPr bwMode="auto">
          <a:xfrm>
            <a:off x="5664200" y="620713"/>
            <a:ext cx="0" cy="215900"/>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8" name="直线连接符 7"/>
          <p:cNvCxnSpPr>
            <a:cxnSpLocks noChangeShapeType="1"/>
          </p:cNvCxnSpPr>
          <p:nvPr/>
        </p:nvCxnSpPr>
        <p:spPr bwMode="auto">
          <a:xfrm>
            <a:off x="4367215" y="836613"/>
            <a:ext cx="2808287" cy="0"/>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10" name="直线箭头连接符 9"/>
          <p:cNvCxnSpPr>
            <a:cxnSpLocks noChangeShapeType="1"/>
          </p:cNvCxnSpPr>
          <p:nvPr/>
        </p:nvCxnSpPr>
        <p:spPr bwMode="auto">
          <a:xfrm>
            <a:off x="4367213" y="836613"/>
            <a:ext cx="0" cy="215900"/>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cxnSp>
        <p:nvCxnSpPr>
          <p:cNvPr id="12" name="直线箭头连接符 11"/>
          <p:cNvCxnSpPr>
            <a:cxnSpLocks noChangeShapeType="1"/>
          </p:cNvCxnSpPr>
          <p:nvPr/>
        </p:nvCxnSpPr>
        <p:spPr bwMode="auto">
          <a:xfrm>
            <a:off x="7175500" y="836613"/>
            <a:ext cx="0" cy="215900"/>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sp>
        <p:nvSpPr>
          <p:cNvPr id="13" name="矩形 12"/>
          <p:cNvSpPr>
            <a:spLocks noChangeArrowheads="1"/>
          </p:cNvSpPr>
          <p:nvPr/>
        </p:nvSpPr>
        <p:spPr bwMode="auto">
          <a:xfrm>
            <a:off x="3143251" y="1052513"/>
            <a:ext cx="2376488" cy="647700"/>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lgn="ctr">
              <a:defRPr/>
            </a:pPr>
            <a:r>
              <a:rPr lang="zh-CN" altLang="en-US" dirty="0">
                <a:solidFill>
                  <a:srgbClr val="FFFFFF"/>
                </a:solidFill>
                <a:latin typeface="微软雅黑" panose="020B0503020204020204" pitchFamily="34" charset="-122"/>
                <a:ea typeface="微软雅黑" panose="020B0503020204020204" pitchFamily="34" charset="-122"/>
              </a:rPr>
              <a:t>与建设单位签订合同</a:t>
            </a:r>
            <a:r>
              <a:rPr lang="zh-CN" altLang="en-US" dirty="0">
                <a:solidFill>
                  <a:srgbClr val="C0504D"/>
                </a:solidFill>
                <a:latin typeface="微软雅黑" panose="020B0503020204020204" pitchFamily="34" charset="-122"/>
                <a:ea typeface="微软雅黑" panose="020B0503020204020204" pitchFamily="34" charset="-122"/>
              </a:rPr>
              <a:t>（填报合同额）</a:t>
            </a:r>
            <a:endParaRPr lang="zh-CN" altLang="en-US" dirty="0">
              <a:solidFill>
                <a:srgbClr val="C0504D"/>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6096000" y="1052513"/>
            <a:ext cx="2592388" cy="647700"/>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lgn="ctr">
              <a:defRPr/>
            </a:pPr>
            <a:r>
              <a:rPr lang="zh-CN" altLang="en-US" dirty="0">
                <a:solidFill>
                  <a:srgbClr val="FFFFFF"/>
                </a:solidFill>
                <a:latin typeface="微软雅黑" panose="020B0503020204020204" pitchFamily="34" charset="-122"/>
                <a:ea typeface="微软雅黑" panose="020B0503020204020204" pitchFamily="34" charset="-122"/>
              </a:rPr>
              <a:t>与建筑企业签订合同</a:t>
            </a:r>
            <a:r>
              <a:rPr lang="zh-CN" altLang="en-US" dirty="0">
                <a:solidFill>
                  <a:schemeClr val="accent2"/>
                </a:solidFill>
                <a:latin typeface="微软雅黑" panose="020B0503020204020204" pitchFamily="34" charset="-122"/>
                <a:ea typeface="微软雅黑" panose="020B0503020204020204" pitchFamily="34" charset="-122"/>
              </a:rPr>
              <a:t>（不填报合同额）</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 name="矩形 16"/>
          <p:cNvSpPr>
            <a:spLocks noChangeArrowheads="1"/>
          </p:cNvSpPr>
          <p:nvPr/>
        </p:nvSpPr>
        <p:spPr bwMode="auto">
          <a:xfrm>
            <a:off x="7175500" y="2133600"/>
            <a:ext cx="649288" cy="1150938"/>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zh-CN" altLang="en-US"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自行施工</a:t>
            </a:r>
            <a:endParaRPr lang="zh-CN" altLang="en-US"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1" name="直线连接符 20"/>
          <p:cNvCxnSpPr>
            <a:cxnSpLocks noChangeShapeType="1"/>
          </p:cNvCxnSpPr>
          <p:nvPr/>
        </p:nvCxnSpPr>
        <p:spPr bwMode="auto">
          <a:xfrm>
            <a:off x="3359151" y="1916113"/>
            <a:ext cx="1944688" cy="0"/>
          </a:xfrm>
          <a:prstGeom prst="line">
            <a:avLst/>
          </a:prstGeom>
          <a:noFill/>
          <a:ln w="25400">
            <a:solidFill>
              <a:schemeClr val="accent1"/>
            </a:solidFill>
            <a:round/>
          </a:ln>
          <a:effectLst>
            <a:outerShdw dist="20000" dir="5400000" rotWithShape="0">
              <a:srgbClr val="808080">
                <a:alpha val="37999"/>
              </a:srgbClr>
            </a:outerShdw>
          </a:effectLst>
        </p:spPr>
      </p:cxnSp>
      <p:sp>
        <p:nvSpPr>
          <p:cNvPr id="22" name="矩形 21"/>
          <p:cNvSpPr>
            <a:spLocks noChangeArrowheads="1"/>
          </p:cNvSpPr>
          <p:nvPr/>
        </p:nvSpPr>
        <p:spPr bwMode="auto">
          <a:xfrm>
            <a:off x="4943475" y="2133600"/>
            <a:ext cx="647700" cy="1079500"/>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zh-CN" altLang="en-US"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自行施工</a:t>
            </a:r>
            <a:endParaRPr lang="zh-CN" altLang="en-US"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9" name="直线箭头连接符 28"/>
          <p:cNvCxnSpPr>
            <a:cxnSpLocks noChangeShapeType="1"/>
          </p:cNvCxnSpPr>
          <p:nvPr/>
        </p:nvCxnSpPr>
        <p:spPr bwMode="auto">
          <a:xfrm>
            <a:off x="5303838" y="1916113"/>
            <a:ext cx="0" cy="217487"/>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cxnSp>
        <p:nvCxnSpPr>
          <p:cNvPr id="32" name="直线箭头连接符 31"/>
          <p:cNvCxnSpPr>
            <a:cxnSpLocks noChangeShapeType="1"/>
            <a:endCxn id="17" idx="0"/>
          </p:cNvCxnSpPr>
          <p:nvPr/>
        </p:nvCxnSpPr>
        <p:spPr bwMode="auto">
          <a:xfrm flipH="1">
            <a:off x="7500938" y="1700215"/>
            <a:ext cx="1587" cy="433387"/>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cxnSp>
        <p:nvCxnSpPr>
          <p:cNvPr id="38" name="直线箭头连接符 37"/>
          <p:cNvCxnSpPr>
            <a:cxnSpLocks noChangeShapeType="1"/>
          </p:cNvCxnSpPr>
          <p:nvPr/>
        </p:nvCxnSpPr>
        <p:spPr bwMode="auto">
          <a:xfrm>
            <a:off x="3359150" y="1916113"/>
            <a:ext cx="0" cy="217487"/>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sp>
        <p:nvSpPr>
          <p:cNvPr id="42" name="矩形 41"/>
          <p:cNvSpPr>
            <a:spLocks noChangeArrowheads="1"/>
          </p:cNvSpPr>
          <p:nvPr/>
        </p:nvSpPr>
        <p:spPr bwMode="auto">
          <a:xfrm>
            <a:off x="2782889" y="2133600"/>
            <a:ext cx="1152525" cy="431800"/>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zh-CN" altLang="en-US"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分包出去</a:t>
            </a:r>
            <a:endParaRPr lang="zh-CN" altLang="en-US"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3" name="直线连接符 42"/>
          <p:cNvCxnSpPr>
            <a:cxnSpLocks noChangeShapeType="1"/>
          </p:cNvCxnSpPr>
          <p:nvPr/>
        </p:nvCxnSpPr>
        <p:spPr bwMode="auto">
          <a:xfrm>
            <a:off x="2424113" y="2708275"/>
            <a:ext cx="1800225" cy="0"/>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44" name="直线连接符 43"/>
          <p:cNvCxnSpPr>
            <a:cxnSpLocks noChangeShapeType="1"/>
          </p:cNvCxnSpPr>
          <p:nvPr/>
        </p:nvCxnSpPr>
        <p:spPr bwMode="auto">
          <a:xfrm>
            <a:off x="3359150" y="2565404"/>
            <a:ext cx="0" cy="142875"/>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47" name="直线箭头连接符 46"/>
          <p:cNvCxnSpPr>
            <a:cxnSpLocks noChangeShapeType="1"/>
          </p:cNvCxnSpPr>
          <p:nvPr/>
        </p:nvCxnSpPr>
        <p:spPr bwMode="auto">
          <a:xfrm>
            <a:off x="2424113" y="2708275"/>
            <a:ext cx="0" cy="215900"/>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cxnSp>
        <p:nvCxnSpPr>
          <p:cNvPr id="48" name="直线箭头连接符 47"/>
          <p:cNvCxnSpPr>
            <a:cxnSpLocks noChangeShapeType="1"/>
          </p:cNvCxnSpPr>
          <p:nvPr/>
        </p:nvCxnSpPr>
        <p:spPr bwMode="auto">
          <a:xfrm>
            <a:off x="4224338" y="2708275"/>
            <a:ext cx="0" cy="215900"/>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sp>
        <p:nvSpPr>
          <p:cNvPr id="49" name="矩形 48"/>
          <p:cNvSpPr>
            <a:spLocks noChangeArrowheads="1"/>
          </p:cNvSpPr>
          <p:nvPr/>
        </p:nvSpPr>
        <p:spPr bwMode="auto">
          <a:xfrm>
            <a:off x="1847852" y="2924175"/>
            <a:ext cx="1152525" cy="649288"/>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zh-CN" altLang="en-US">
                <a:solidFill>
                  <a:srgbClr val="FFFFFF"/>
                </a:solidFill>
                <a:latin typeface="微软雅黑" panose="020B0503020204020204" pitchFamily="34" charset="-122"/>
                <a:ea typeface="微软雅黑" panose="020B0503020204020204" pitchFamily="34" charset="-122"/>
              </a:rPr>
              <a:t>分包企业是法人</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3648077" y="2924175"/>
            <a:ext cx="1152525" cy="649288"/>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zh-CN" altLang="en-US">
                <a:solidFill>
                  <a:srgbClr val="FFFFFF"/>
                </a:solidFill>
                <a:latin typeface="微软雅黑" panose="020B0503020204020204" pitchFamily="34" charset="-122"/>
                <a:ea typeface="微软雅黑" panose="020B0503020204020204" pitchFamily="34" charset="-122"/>
              </a:rPr>
              <a:t>分包企业不是法人</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7" name="矩形 76"/>
          <p:cNvSpPr>
            <a:spLocks noChangeArrowheads="1"/>
          </p:cNvSpPr>
          <p:nvPr/>
        </p:nvSpPr>
        <p:spPr bwMode="auto">
          <a:xfrm>
            <a:off x="1703390" y="4005267"/>
            <a:ext cx="1512887" cy="719137"/>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en-US" altLang="zh-CN">
                <a:solidFill>
                  <a:srgbClr val="FFFFFF"/>
                </a:solidFill>
                <a:latin typeface="微软雅黑" panose="020B0503020204020204" pitchFamily="34" charset="-122"/>
                <a:ea typeface="微软雅黑" panose="020B0503020204020204" pitchFamily="34" charset="-122"/>
              </a:rPr>
              <a:t>06 </a:t>
            </a:r>
            <a:r>
              <a:rPr lang="zh-CN" altLang="en-US">
                <a:solidFill>
                  <a:srgbClr val="FFFFFF"/>
                </a:solidFill>
                <a:latin typeface="微软雅黑" panose="020B0503020204020204" pitchFamily="34" charset="-122"/>
                <a:ea typeface="微软雅黑" panose="020B0503020204020204" pitchFamily="34" charset="-122"/>
              </a:rPr>
              <a:t>分包出去工程的产值</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8" name="矩形 77"/>
          <p:cNvSpPr>
            <a:spLocks noChangeArrowheads="1"/>
          </p:cNvSpPr>
          <p:nvPr/>
        </p:nvSpPr>
        <p:spPr bwMode="auto">
          <a:xfrm>
            <a:off x="4151313" y="4005267"/>
            <a:ext cx="1439862" cy="719137"/>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en-US" altLang="zh-CN">
                <a:solidFill>
                  <a:srgbClr val="FFFFFF"/>
                </a:solidFill>
                <a:latin typeface="微软雅黑" panose="020B0503020204020204" pitchFamily="34" charset="-122"/>
                <a:ea typeface="微软雅黑" panose="020B0503020204020204" pitchFamily="34" charset="-122"/>
              </a:rPr>
              <a:t>05 </a:t>
            </a:r>
            <a:r>
              <a:rPr lang="zh-CN" altLang="en-US">
                <a:solidFill>
                  <a:srgbClr val="FFFFFF"/>
                </a:solidFill>
                <a:latin typeface="微软雅黑" panose="020B0503020204020204" pitchFamily="34" charset="-122"/>
                <a:ea typeface="微软雅黑" panose="020B0503020204020204" pitchFamily="34" charset="-122"/>
              </a:rPr>
              <a:t>自行完成施工产值</a:t>
            </a:r>
            <a:endParaRPr lang="zh-CN" altLang="en-US">
              <a:solidFill>
                <a:srgbClr val="FFFFFF"/>
              </a:solidFill>
              <a:latin typeface="微软雅黑" panose="020B0503020204020204" pitchFamily="34" charset="-122"/>
              <a:ea typeface="微软雅黑" panose="020B0503020204020204" pitchFamily="34" charset="-122"/>
            </a:endParaRPr>
          </a:p>
        </p:txBody>
      </p:sp>
      <p:cxnSp>
        <p:nvCxnSpPr>
          <p:cNvPr id="80" name="直线连接符 79"/>
          <p:cNvCxnSpPr>
            <a:cxnSpLocks noChangeShapeType="1"/>
            <a:stCxn id="61" idx="2"/>
          </p:cNvCxnSpPr>
          <p:nvPr/>
        </p:nvCxnSpPr>
        <p:spPr bwMode="auto">
          <a:xfrm>
            <a:off x="4224338" y="3573463"/>
            <a:ext cx="0" cy="215900"/>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88" name="直线连接符 87"/>
          <p:cNvCxnSpPr>
            <a:cxnSpLocks noChangeShapeType="1"/>
          </p:cNvCxnSpPr>
          <p:nvPr/>
        </p:nvCxnSpPr>
        <p:spPr bwMode="auto">
          <a:xfrm>
            <a:off x="4224339" y="3789363"/>
            <a:ext cx="1079500" cy="0"/>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96" name="直线箭头连接符 95"/>
          <p:cNvCxnSpPr>
            <a:cxnSpLocks noChangeShapeType="1"/>
          </p:cNvCxnSpPr>
          <p:nvPr/>
        </p:nvCxnSpPr>
        <p:spPr bwMode="auto">
          <a:xfrm>
            <a:off x="4872038" y="3789363"/>
            <a:ext cx="0" cy="215900"/>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cxnSp>
        <p:nvCxnSpPr>
          <p:cNvPr id="97" name="直线连接符 96"/>
          <p:cNvCxnSpPr>
            <a:cxnSpLocks noChangeShapeType="1"/>
          </p:cNvCxnSpPr>
          <p:nvPr/>
        </p:nvCxnSpPr>
        <p:spPr bwMode="auto">
          <a:xfrm>
            <a:off x="5303838" y="3213103"/>
            <a:ext cx="0" cy="576263"/>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99" name="直线箭头连接符 98"/>
          <p:cNvCxnSpPr>
            <a:cxnSpLocks noChangeShapeType="1"/>
          </p:cNvCxnSpPr>
          <p:nvPr/>
        </p:nvCxnSpPr>
        <p:spPr bwMode="auto">
          <a:xfrm>
            <a:off x="2424113" y="3573463"/>
            <a:ext cx="0" cy="431800"/>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cxnSp>
        <p:nvCxnSpPr>
          <p:cNvPr id="101" name="直线连接符 100"/>
          <p:cNvCxnSpPr>
            <a:cxnSpLocks noChangeShapeType="1"/>
          </p:cNvCxnSpPr>
          <p:nvPr/>
        </p:nvCxnSpPr>
        <p:spPr bwMode="auto">
          <a:xfrm>
            <a:off x="2424113" y="4724400"/>
            <a:ext cx="0" cy="217488"/>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102" name="直线连接符 101"/>
          <p:cNvCxnSpPr>
            <a:cxnSpLocks noChangeShapeType="1"/>
          </p:cNvCxnSpPr>
          <p:nvPr/>
        </p:nvCxnSpPr>
        <p:spPr bwMode="auto">
          <a:xfrm>
            <a:off x="4656138" y="4724400"/>
            <a:ext cx="0" cy="217488"/>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103" name="直线连接符 102"/>
          <p:cNvCxnSpPr>
            <a:cxnSpLocks noChangeShapeType="1"/>
          </p:cNvCxnSpPr>
          <p:nvPr/>
        </p:nvCxnSpPr>
        <p:spPr bwMode="auto">
          <a:xfrm>
            <a:off x="2424115" y="4941888"/>
            <a:ext cx="2232025" cy="0"/>
          </a:xfrm>
          <a:prstGeom prst="line">
            <a:avLst/>
          </a:prstGeom>
          <a:noFill/>
          <a:ln w="25400">
            <a:solidFill>
              <a:schemeClr val="accent1"/>
            </a:solidFill>
            <a:round/>
          </a:ln>
          <a:effectLst>
            <a:outerShdw dist="20000" dir="5400000" rotWithShape="0">
              <a:srgbClr val="808080">
                <a:alpha val="37999"/>
              </a:srgbClr>
            </a:outerShdw>
          </a:effectLst>
        </p:spPr>
      </p:cxnSp>
      <p:sp>
        <p:nvSpPr>
          <p:cNvPr id="106" name="矩形 105"/>
          <p:cNvSpPr>
            <a:spLocks noChangeArrowheads="1"/>
          </p:cNvSpPr>
          <p:nvPr/>
        </p:nvSpPr>
        <p:spPr bwMode="auto">
          <a:xfrm>
            <a:off x="2279652" y="5157788"/>
            <a:ext cx="2592388" cy="647700"/>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en-US" altLang="zh-CN">
                <a:solidFill>
                  <a:srgbClr val="FFFFFF"/>
                </a:solidFill>
                <a:latin typeface="微软雅黑" panose="020B0503020204020204" pitchFamily="34" charset="-122"/>
                <a:ea typeface="微软雅黑" panose="020B0503020204020204" pitchFamily="34" charset="-122"/>
              </a:rPr>
              <a:t>04</a:t>
            </a:r>
            <a:r>
              <a:rPr lang="zh-CN" altLang="en-US">
                <a:solidFill>
                  <a:srgbClr val="FFFFFF"/>
                </a:solidFill>
                <a:latin typeface="微软雅黑" panose="020B0503020204020204" pitchFamily="34" charset="-122"/>
                <a:ea typeface="微软雅黑" panose="020B0503020204020204" pitchFamily="34" charset="-122"/>
              </a:rPr>
              <a:t> 直接从建设单位承揽工程完成的产值</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8" name="矩形 107"/>
          <p:cNvSpPr>
            <a:spLocks noChangeArrowheads="1"/>
          </p:cNvSpPr>
          <p:nvPr/>
        </p:nvSpPr>
        <p:spPr bwMode="auto">
          <a:xfrm>
            <a:off x="6383340" y="4005267"/>
            <a:ext cx="2376487" cy="719137"/>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en-US" altLang="zh-CN">
                <a:solidFill>
                  <a:srgbClr val="FFFFFF"/>
                </a:solidFill>
                <a:latin typeface="微软雅黑" panose="020B0503020204020204" pitchFamily="34" charset="-122"/>
                <a:ea typeface="微软雅黑" panose="020B0503020204020204" pitchFamily="34" charset="-122"/>
              </a:rPr>
              <a:t>07 </a:t>
            </a:r>
            <a:r>
              <a:rPr lang="zh-CN" altLang="en-US">
                <a:solidFill>
                  <a:srgbClr val="FFFFFF"/>
                </a:solidFill>
                <a:latin typeface="微软雅黑" panose="020B0503020204020204" pitchFamily="34" charset="-122"/>
                <a:ea typeface="微软雅黑" panose="020B0503020204020204" pitchFamily="34" charset="-122"/>
              </a:rPr>
              <a:t>从建设单位以外承揽工程完成的产值</a:t>
            </a:r>
            <a:endParaRPr lang="zh-CN" altLang="en-US">
              <a:solidFill>
                <a:srgbClr val="FFFFFF"/>
              </a:solidFill>
              <a:latin typeface="微软雅黑" panose="020B0503020204020204" pitchFamily="34" charset="-122"/>
              <a:ea typeface="微软雅黑" panose="020B0503020204020204" pitchFamily="34" charset="-122"/>
            </a:endParaRPr>
          </a:p>
        </p:txBody>
      </p:sp>
      <p:cxnSp>
        <p:nvCxnSpPr>
          <p:cNvPr id="109" name="直线箭头连接符 108"/>
          <p:cNvCxnSpPr>
            <a:cxnSpLocks noChangeShapeType="1"/>
            <a:stCxn id="17" idx="2"/>
          </p:cNvCxnSpPr>
          <p:nvPr/>
        </p:nvCxnSpPr>
        <p:spPr bwMode="auto">
          <a:xfrm flipH="1">
            <a:off x="7499350" y="3284538"/>
            <a:ext cx="1588" cy="720725"/>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cxnSp>
        <p:nvCxnSpPr>
          <p:cNvPr id="111" name="直线连接符 110"/>
          <p:cNvCxnSpPr>
            <a:cxnSpLocks noChangeShapeType="1"/>
          </p:cNvCxnSpPr>
          <p:nvPr/>
        </p:nvCxnSpPr>
        <p:spPr bwMode="auto">
          <a:xfrm>
            <a:off x="5303840" y="4941888"/>
            <a:ext cx="2232025" cy="0"/>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112" name="直线连接符 111"/>
          <p:cNvCxnSpPr>
            <a:cxnSpLocks noChangeShapeType="1"/>
          </p:cNvCxnSpPr>
          <p:nvPr/>
        </p:nvCxnSpPr>
        <p:spPr bwMode="auto">
          <a:xfrm>
            <a:off x="5303838" y="4724400"/>
            <a:ext cx="0" cy="217488"/>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113" name="直线连接符 112"/>
          <p:cNvCxnSpPr>
            <a:cxnSpLocks noChangeShapeType="1"/>
          </p:cNvCxnSpPr>
          <p:nvPr/>
        </p:nvCxnSpPr>
        <p:spPr bwMode="auto">
          <a:xfrm>
            <a:off x="7535863" y="4724400"/>
            <a:ext cx="0" cy="217488"/>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117" name="直线箭头连接符 116"/>
          <p:cNvCxnSpPr>
            <a:cxnSpLocks noChangeShapeType="1"/>
          </p:cNvCxnSpPr>
          <p:nvPr/>
        </p:nvCxnSpPr>
        <p:spPr bwMode="auto">
          <a:xfrm>
            <a:off x="6600825" y="4941892"/>
            <a:ext cx="0" cy="287337"/>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cxnSp>
        <p:nvCxnSpPr>
          <p:cNvPr id="118" name="直线箭头连接符 117"/>
          <p:cNvCxnSpPr>
            <a:cxnSpLocks noChangeShapeType="1"/>
          </p:cNvCxnSpPr>
          <p:nvPr/>
        </p:nvCxnSpPr>
        <p:spPr bwMode="auto">
          <a:xfrm>
            <a:off x="3575050" y="4941888"/>
            <a:ext cx="0" cy="215900"/>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sp>
        <p:nvSpPr>
          <p:cNvPr id="120" name="矩形 119"/>
          <p:cNvSpPr>
            <a:spLocks noChangeArrowheads="1"/>
          </p:cNvSpPr>
          <p:nvPr/>
        </p:nvSpPr>
        <p:spPr bwMode="auto">
          <a:xfrm>
            <a:off x="5375275" y="5229229"/>
            <a:ext cx="2376488" cy="576263"/>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lgn="ctr">
              <a:defRPr/>
            </a:pPr>
            <a:r>
              <a:rPr lang="en-US" altLang="zh-CN" dirty="0">
                <a:solidFill>
                  <a:srgbClr val="FFFFFF"/>
                </a:solidFill>
                <a:latin typeface="微软雅黑" panose="020B0503020204020204" pitchFamily="34" charset="-122"/>
                <a:ea typeface="微软雅黑" panose="020B0503020204020204" pitchFamily="34" charset="-122"/>
              </a:rPr>
              <a:t>08</a:t>
            </a:r>
            <a:r>
              <a:rPr lang="zh-CN" altLang="en-US" dirty="0">
                <a:solidFill>
                  <a:srgbClr val="FFFFFF"/>
                </a:solidFill>
                <a:latin typeface="微软雅黑" panose="020B0503020204020204" pitchFamily="34" charset="-122"/>
                <a:ea typeface="微软雅黑" panose="020B0503020204020204" pitchFamily="34" charset="-122"/>
              </a:rPr>
              <a:t> 建筑业总产值</a:t>
            </a:r>
            <a:endParaRPr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122" name="直线连接符 121"/>
          <p:cNvCxnSpPr>
            <a:cxnSpLocks noChangeShapeType="1"/>
          </p:cNvCxnSpPr>
          <p:nvPr/>
        </p:nvCxnSpPr>
        <p:spPr bwMode="auto">
          <a:xfrm>
            <a:off x="6600825" y="5805488"/>
            <a:ext cx="0" cy="144462"/>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123" name="直线连接符 122"/>
          <p:cNvCxnSpPr>
            <a:cxnSpLocks noChangeShapeType="1"/>
          </p:cNvCxnSpPr>
          <p:nvPr/>
        </p:nvCxnSpPr>
        <p:spPr bwMode="auto">
          <a:xfrm>
            <a:off x="5303840" y="5949950"/>
            <a:ext cx="2808287" cy="0"/>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124" name="直线箭头连接符 123"/>
          <p:cNvCxnSpPr>
            <a:cxnSpLocks noChangeShapeType="1"/>
          </p:cNvCxnSpPr>
          <p:nvPr/>
        </p:nvCxnSpPr>
        <p:spPr bwMode="auto">
          <a:xfrm>
            <a:off x="5303838" y="5949950"/>
            <a:ext cx="0" cy="215900"/>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sp>
        <p:nvSpPr>
          <p:cNvPr id="125" name="矩形 124"/>
          <p:cNvSpPr>
            <a:spLocks noChangeArrowheads="1"/>
          </p:cNvSpPr>
          <p:nvPr/>
        </p:nvSpPr>
        <p:spPr bwMode="auto">
          <a:xfrm>
            <a:off x="3287713" y="6192838"/>
            <a:ext cx="2303462" cy="620712"/>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en-US" altLang="zh-CN">
                <a:solidFill>
                  <a:srgbClr val="FFFFFF"/>
                </a:solidFill>
                <a:latin typeface="微软雅黑" panose="020B0503020204020204" pitchFamily="34" charset="-122"/>
                <a:ea typeface="微软雅黑" panose="020B0503020204020204" pitchFamily="34" charset="-122"/>
              </a:rPr>
              <a:t>11 </a:t>
            </a:r>
            <a:r>
              <a:rPr lang="zh-CN" altLang="en-US">
                <a:solidFill>
                  <a:srgbClr val="FFFFFF"/>
                </a:solidFill>
                <a:latin typeface="微软雅黑" panose="020B0503020204020204" pitchFamily="34" charset="-122"/>
                <a:ea typeface="微软雅黑" panose="020B0503020204020204" pitchFamily="34" charset="-122"/>
              </a:rPr>
              <a:t>建筑工</a:t>
            </a:r>
            <a:endParaRPr lang="en-US" altLang="zh-CN">
              <a:solidFill>
                <a:srgbClr val="FFFFFF"/>
              </a:solidFill>
              <a:latin typeface="微软雅黑" panose="020B0503020204020204" pitchFamily="34" charset="-122"/>
              <a:ea typeface="微软雅黑" panose="020B0503020204020204" pitchFamily="34" charset="-122"/>
            </a:endParaRPr>
          </a:p>
          <a:p>
            <a:pPr>
              <a:defRPr/>
            </a:pPr>
            <a:r>
              <a:rPr lang="zh-CN" altLang="en-US">
                <a:solidFill>
                  <a:srgbClr val="FFFFFF"/>
                </a:solidFill>
                <a:latin typeface="微软雅黑" panose="020B0503020204020204" pitchFamily="34" charset="-122"/>
                <a:ea typeface="微软雅黑" panose="020B0503020204020204" pitchFamily="34" charset="-122"/>
              </a:rPr>
              <a:t>程产值</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37" name="矩形 136"/>
          <p:cNvSpPr>
            <a:spLocks noChangeArrowheads="1"/>
          </p:cNvSpPr>
          <p:nvPr/>
        </p:nvSpPr>
        <p:spPr bwMode="auto">
          <a:xfrm>
            <a:off x="5951538" y="6165854"/>
            <a:ext cx="1368425" cy="620713"/>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en-US" altLang="zh-CN">
                <a:solidFill>
                  <a:srgbClr val="FFFFFF"/>
                </a:solidFill>
                <a:latin typeface="微软雅黑" panose="020B0503020204020204" pitchFamily="34" charset="-122"/>
                <a:ea typeface="微软雅黑" panose="020B0503020204020204" pitchFamily="34" charset="-122"/>
              </a:rPr>
              <a:t>12 </a:t>
            </a:r>
            <a:r>
              <a:rPr lang="zh-CN" altLang="en-US">
                <a:solidFill>
                  <a:srgbClr val="FFFFFF"/>
                </a:solidFill>
                <a:latin typeface="微软雅黑" panose="020B0503020204020204" pitchFamily="34" charset="-122"/>
                <a:ea typeface="微软雅黑" panose="020B0503020204020204" pitchFamily="34" charset="-122"/>
              </a:rPr>
              <a:t>安装工程产值</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38" name="矩形 137"/>
          <p:cNvSpPr>
            <a:spLocks noChangeArrowheads="1"/>
          </p:cNvSpPr>
          <p:nvPr/>
        </p:nvSpPr>
        <p:spPr bwMode="auto">
          <a:xfrm>
            <a:off x="7608888" y="6165854"/>
            <a:ext cx="1079500" cy="620713"/>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en-US" altLang="zh-CN" dirty="0">
                <a:solidFill>
                  <a:srgbClr val="FFFFFF"/>
                </a:solidFill>
                <a:latin typeface="微软雅黑" panose="020B0503020204020204" pitchFamily="34" charset="-122"/>
                <a:ea typeface="微软雅黑" panose="020B0503020204020204" pitchFamily="34" charset="-122"/>
              </a:rPr>
              <a:t>13 </a:t>
            </a:r>
            <a:r>
              <a:rPr lang="zh-CN" altLang="en-US" dirty="0">
                <a:solidFill>
                  <a:srgbClr val="FFFFFF"/>
                </a:solidFill>
                <a:latin typeface="微软雅黑" panose="020B0503020204020204" pitchFamily="34" charset="-122"/>
                <a:ea typeface="微软雅黑" panose="020B0503020204020204" pitchFamily="34" charset="-122"/>
              </a:rPr>
              <a:t>其他产值</a:t>
            </a:r>
            <a:endParaRPr lang="zh-CN" altLang="en-US" dirty="0">
              <a:solidFill>
                <a:srgbClr val="FFFFFF"/>
              </a:solidFill>
              <a:latin typeface="微软雅黑" panose="020B0503020204020204" pitchFamily="34" charset="-122"/>
              <a:ea typeface="微软雅黑" panose="020B0503020204020204" pitchFamily="34" charset="-122"/>
            </a:endParaRPr>
          </a:p>
        </p:txBody>
      </p:sp>
      <p:cxnSp>
        <p:nvCxnSpPr>
          <p:cNvPr id="139" name="直线箭头连接符 138"/>
          <p:cNvCxnSpPr>
            <a:cxnSpLocks noChangeShapeType="1"/>
          </p:cNvCxnSpPr>
          <p:nvPr/>
        </p:nvCxnSpPr>
        <p:spPr bwMode="auto">
          <a:xfrm>
            <a:off x="6600825" y="5949950"/>
            <a:ext cx="0" cy="215900"/>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cxnSp>
        <p:nvCxnSpPr>
          <p:cNvPr id="140" name="直线箭头连接符 139"/>
          <p:cNvCxnSpPr>
            <a:cxnSpLocks noChangeShapeType="1"/>
          </p:cNvCxnSpPr>
          <p:nvPr/>
        </p:nvCxnSpPr>
        <p:spPr bwMode="auto">
          <a:xfrm>
            <a:off x="8112125" y="5949950"/>
            <a:ext cx="0" cy="215900"/>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cxnSp>
        <p:nvCxnSpPr>
          <p:cNvPr id="141" name="直线连接符 140"/>
          <p:cNvCxnSpPr>
            <a:cxnSpLocks noChangeShapeType="1"/>
          </p:cNvCxnSpPr>
          <p:nvPr/>
        </p:nvCxnSpPr>
        <p:spPr bwMode="auto">
          <a:xfrm>
            <a:off x="7751765" y="5516563"/>
            <a:ext cx="2232025" cy="0"/>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142" name="直线箭头连接符 141"/>
          <p:cNvCxnSpPr>
            <a:cxnSpLocks noChangeShapeType="1"/>
          </p:cNvCxnSpPr>
          <p:nvPr/>
        </p:nvCxnSpPr>
        <p:spPr bwMode="auto">
          <a:xfrm>
            <a:off x="9983788" y="5516567"/>
            <a:ext cx="0" cy="288925"/>
          </a:xfrm>
          <a:prstGeom prst="straightConnector1">
            <a:avLst/>
          </a:prstGeom>
          <a:noFill/>
          <a:ln w="25400">
            <a:solidFill>
              <a:schemeClr val="accent1"/>
            </a:solidFill>
            <a:round/>
            <a:tailEnd type="arrow" w="med" len="med"/>
          </a:ln>
          <a:effectLst>
            <a:outerShdw dist="20000" dir="5400000" rotWithShape="0">
              <a:srgbClr val="808080">
                <a:alpha val="37999"/>
              </a:srgbClr>
            </a:outerShdw>
          </a:effectLst>
        </p:spPr>
      </p:cxnSp>
      <p:sp>
        <p:nvSpPr>
          <p:cNvPr id="143" name="矩形 142"/>
          <p:cNvSpPr>
            <a:spLocks noChangeArrowheads="1"/>
          </p:cNvSpPr>
          <p:nvPr/>
        </p:nvSpPr>
        <p:spPr bwMode="auto">
          <a:xfrm>
            <a:off x="9120188" y="5805488"/>
            <a:ext cx="1439862" cy="620712"/>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en-US" altLang="zh-CN" dirty="0">
                <a:solidFill>
                  <a:srgbClr val="FFFFFF"/>
                </a:solidFill>
                <a:latin typeface="微软雅黑" panose="020B0503020204020204" pitchFamily="34" charset="-122"/>
                <a:ea typeface="微软雅黑" panose="020B0503020204020204" pitchFamily="34" charset="-122"/>
              </a:rPr>
              <a:t>17</a:t>
            </a:r>
            <a:r>
              <a:rPr lang="zh-CN" altLang="en-US" dirty="0">
                <a:solidFill>
                  <a:srgbClr val="FFFFFF"/>
                </a:solidFill>
                <a:latin typeface="微软雅黑" panose="020B0503020204020204" pitchFamily="34" charset="-122"/>
                <a:ea typeface="微软雅黑" panose="020B0503020204020204" pitchFamily="34" charset="-122"/>
              </a:rPr>
              <a:t>装配式建筑工程产值</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44" name="矩形 143"/>
          <p:cNvSpPr>
            <a:spLocks noChangeArrowheads="1"/>
          </p:cNvSpPr>
          <p:nvPr/>
        </p:nvSpPr>
        <p:spPr bwMode="auto">
          <a:xfrm>
            <a:off x="4583113" y="6192842"/>
            <a:ext cx="1008062" cy="549275"/>
          </a:xfrm>
          <a:prstGeom prst="rect">
            <a:avLst/>
          </a:prstGeom>
          <a:solidFill>
            <a:srgbClr val="FDEADA"/>
          </a:solidFill>
          <a:ln w="9525">
            <a:solidFill>
              <a:srgbClr val="4A7EBB"/>
            </a:solidFill>
            <a:miter lim="800000"/>
          </a:ln>
          <a:effectLst>
            <a:outerShdw dist="23000" dir="5400000" rotWithShape="0">
              <a:srgbClr val="808080">
                <a:alpha val="34999"/>
              </a:srgbClr>
            </a:outerShdw>
          </a:effectLst>
        </p:spPr>
        <p:txBody>
          <a:bodyPr anchor="ctr"/>
          <a:lstStyle/>
          <a:p>
            <a:pPr>
              <a:defRPr/>
            </a:pPr>
            <a:r>
              <a:rPr lang="en-US" altLang="zh-CN" sz="1600">
                <a:latin typeface="微软雅黑" panose="020B0503020204020204" pitchFamily="34" charset="-122"/>
                <a:ea typeface="微软雅黑" panose="020B0503020204020204" pitchFamily="34" charset="-122"/>
              </a:rPr>
              <a:t>09 </a:t>
            </a:r>
            <a:r>
              <a:rPr lang="en-US" altLang="en-US" sz="1600">
                <a:latin typeface="微软雅黑" panose="020B0503020204020204" pitchFamily="34" charset="-122"/>
                <a:ea typeface="微软雅黑" panose="020B0503020204020204" pitchFamily="34" charset="-122"/>
              </a:rPr>
              <a:t>装饰装修</a:t>
            </a:r>
            <a:r>
              <a:rPr lang="zh-CN" altLang="en-US" sz="1600">
                <a:latin typeface="微软雅黑" panose="020B0503020204020204" pitchFamily="34" charset="-122"/>
                <a:ea typeface="微软雅黑" panose="020B0503020204020204" pitchFamily="34" charset="-122"/>
              </a:rPr>
              <a:t>产值</a:t>
            </a:r>
            <a:endParaRPr lang="zh-CN" altLang="en-US" sz="1600">
              <a:latin typeface="微软雅黑" panose="020B0503020204020204" pitchFamily="34" charset="-122"/>
              <a:ea typeface="微软雅黑" panose="020B0503020204020204" pitchFamily="34" charset="-122"/>
            </a:endParaRPr>
          </a:p>
        </p:txBody>
      </p:sp>
      <p:cxnSp>
        <p:nvCxnSpPr>
          <p:cNvPr id="62" name="直线连接符 61"/>
          <p:cNvCxnSpPr>
            <a:cxnSpLocks noChangeShapeType="1"/>
          </p:cNvCxnSpPr>
          <p:nvPr/>
        </p:nvCxnSpPr>
        <p:spPr bwMode="auto">
          <a:xfrm>
            <a:off x="4295775" y="1700213"/>
            <a:ext cx="0" cy="215900"/>
          </a:xfrm>
          <a:prstGeom prst="line">
            <a:avLst/>
          </a:prstGeom>
          <a:noFill/>
          <a:ln w="25400">
            <a:solidFill>
              <a:schemeClr val="accent1"/>
            </a:solidFill>
            <a:round/>
          </a:ln>
          <a:effectLst>
            <a:outerShdw dist="20000" dir="5400000" rotWithShape="0">
              <a:srgbClr val="808080">
                <a:alpha val="37999"/>
              </a:srgbClr>
            </a:outerShdw>
          </a:effectLst>
        </p:spPr>
      </p:cxnSp>
      <p:cxnSp>
        <p:nvCxnSpPr>
          <p:cNvPr id="55" name="直接箭头连接符 54"/>
          <p:cNvCxnSpPr/>
          <p:nvPr/>
        </p:nvCxnSpPr>
        <p:spPr>
          <a:xfrm rot="5400000" flipH="1" flipV="1">
            <a:off x="9240046" y="5287171"/>
            <a:ext cx="428625"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9" name="矩形 58"/>
          <p:cNvSpPr>
            <a:spLocks noChangeArrowheads="1"/>
          </p:cNvSpPr>
          <p:nvPr/>
        </p:nvSpPr>
        <p:spPr bwMode="auto">
          <a:xfrm>
            <a:off x="8953502" y="4500563"/>
            <a:ext cx="1439863" cy="620712"/>
          </a:xfrm>
          <a:prstGeom prst="rect">
            <a:avLst/>
          </a:prstGeom>
          <a:gradFill rotWithShape="1">
            <a:gsLst>
              <a:gs pos="0">
                <a:srgbClr val="9BC1FF"/>
              </a:gs>
              <a:gs pos="100000">
                <a:srgbClr val="3F80CD"/>
              </a:gs>
            </a:gsLst>
            <a:lin ang="5400000"/>
          </a:gradFill>
          <a:ln w="9525">
            <a:solidFill>
              <a:srgbClr val="4A7EBB"/>
            </a:solidFill>
            <a:miter lim="800000"/>
          </a:ln>
          <a:effectLst>
            <a:outerShdw dist="23000" dir="5400000" rotWithShape="0">
              <a:srgbClr val="808080">
                <a:alpha val="34999"/>
              </a:srgbClr>
            </a:outerShdw>
          </a:effectLst>
        </p:spPr>
        <p:txBody>
          <a:bodyPr anchor="ctr"/>
          <a:lstStyle/>
          <a:p>
            <a:pPr>
              <a:defRPr/>
            </a:pPr>
            <a:r>
              <a:rPr lang="en-US" altLang="zh-CN" dirty="0">
                <a:solidFill>
                  <a:srgbClr val="FFFFFF"/>
                </a:solidFill>
                <a:latin typeface="微软雅黑" panose="020B0503020204020204" pitchFamily="34" charset="-122"/>
                <a:ea typeface="微软雅黑" panose="020B0503020204020204" pitchFamily="34" charset="-122"/>
              </a:rPr>
              <a:t>10 </a:t>
            </a:r>
            <a:r>
              <a:rPr lang="en-US" altLang="en-US" dirty="0" err="1">
                <a:solidFill>
                  <a:srgbClr val="FFFFFF"/>
                </a:solidFill>
                <a:latin typeface="微软雅黑" panose="020B0503020204020204" pitchFamily="34" charset="-122"/>
                <a:ea typeface="微软雅黑" panose="020B0503020204020204" pitchFamily="34" charset="-122"/>
              </a:rPr>
              <a:t>在外省完成的</a:t>
            </a:r>
            <a:r>
              <a:rPr lang="zh-CN" altLang="en-US" dirty="0">
                <a:solidFill>
                  <a:srgbClr val="FFFFFF"/>
                </a:solidFill>
                <a:latin typeface="微软雅黑" panose="020B0503020204020204" pitchFamily="34" charset="-122"/>
                <a:ea typeface="微软雅黑" panose="020B0503020204020204" pitchFamily="34" charset="-122"/>
              </a:rPr>
              <a:t>产值</a:t>
            </a:r>
            <a:endParaRPr lang="zh-CN" altLang="en-US"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par>
                                <p:cTn id="16" presetID="12" presetClass="entr" presetSubtype="4"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par>
                                <p:cTn id="20" presetID="12" presetClass="entr" presetSubtype="4"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ppt_y</p:attrName>
                                        </p:attrNameLst>
                                      </p:cBhvr>
                                      <p:tavLst>
                                        <p:tav tm="0">
                                          <p:val>
                                            <p:strVal val="#ppt_y+#ppt_h*1.125000"/>
                                          </p:val>
                                        </p:tav>
                                        <p:tav tm="100000">
                                          <p:val>
                                            <p:strVal val="#ppt_y"/>
                                          </p:val>
                                        </p:tav>
                                      </p:tavLst>
                                    </p:anim>
                                    <p:animEffect transition="in" filter="wipe(up)">
                                      <p:cBhvr>
                                        <p:cTn id="23" dur="500"/>
                                        <p:tgtEl>
                                          <p:spTgt spid="10"/>
                                        </p:tgtEl>
                                      </p:cBhvr>
                                    </p:animEffect>
                                  </p:childTnLst>
                                </p:cTn>
                              </p:par>
                              <p:par>
                                <p:cTn id="24" presetID="12" presetClass="entr" presetSubtype="4"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p:tgtEl>
                                          <p:spTgt spid="12"/>
                                        </p:tgtEl>
                                        <p:attrNameLst>
                                          <p:attrName>ppt_y</p:attrName>
                                        </p:attrNameLst>
                                      </p:cBhvr>
                                      <p:tavLst>
                                        <p:tav tm="0">
                                          <p:val>
                                            <p:strVal val="#ppt_y+#ppt_h*1.125000"/>
                                          </p:val>
                                        </p:tav>
                                        <p:tav tm="100000">
                                          <p:val>
                                            <p:strVal val="#ppt_y"/>
                                          </p:val>
                                        </p:tav>
                                      </p:tavLst>
                                    </p:anim>
                                    <p:animEffect transition="in" filter="wipe(up)">
                                      <p:cBhvr>
                                        <p:cTn id="27" dur="500"/>
                                        <p:tgtEl>
                                          <p:spTgt spid="12"/>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p:tgtEl>
                                          <p:spTgt spid="14"/>
                                        </p:tgtEl>
                                        <p:attrNameLst>
                                          <p:attrName>ppt_y</p:attrName>
                                        </p:attrNameLst>
                                      </p:cBhvr>
                                      <p:tavLst>
                                        <p:tav tm="0">
                                          <p:val>
                                            <p:strVal val="#ppt_y+#ppt_h*1.125000"/>
                                          </p:val>
                                        </p:tav>
                                        <p:tav tm="100000">
                                          <p:val>
                                            <p:strVal val="#ppt_y"/>
                                          </p:val>
                                        </p:tav>
                                      </p:tavLst>
                                    </p:anim>
                                    <p:animEffect transition="in" filter="wipe(up)">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6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62"/>
                                        </p:tgtEl>
                                        <p:attrNameLst>
                                          <p:attrName>style.visibility</p:attrName>
                                        </p:attrNameLst>
                                      </p:cBhvr>
                                      <p:to>
                                        <p:strVal val="visible"/>
                                      </p:to>
                                    </p:set>
                                  </p:childTnLst>
                                </p:cTn>
                              </p:par>
                              <p:par>
                                <p:cTn id="44" presetID="12" presetClass="entr" presetSubtype="4"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p:tgtEl>
                                          <p:spTgt spid="21"/>
                                        </p:tgtEl>
                                        <p:attrNameLst>
                                          <p:attrName>ppt_y</p:attrName>
                                        </p:attrNameLst>
                                      </p:cBhvr>
                                      <p:tavLst>
                                        <p:tav tm="0">
                                          <p:val>
                                            <p:strVal val="#ppt_y+#ppt_h*1.125000"/>
                                          </p:val>
                                        </p:tav>
                                        <p:tav tm="100000">
                                          <p:val>
                                            <p:strVal val="#ppt_y"/>
                                          </p:val>
                                        </p:tav>
                                      </p:tavLst>
                                    </p:anim>
                                    <p:animEffect transition="in" filter="wipe(up)">
                                      <p:cBhvr>
                                        <p:cTn id="47" dur="500"/>
                                        <p:tgtEl>
                                          <p:spTgt spid="21"/>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p:tgtEl>
                                          <p:spTgt spid="22"/>
                                        </p:tgtEl>
                                        <p:attrNameLst>
                                          <p:attrName>ppt_y</p:attrName>
                                        </p:attrNameLst>
                                      </p:cBhvr>
                                      <p:tavLst>
                                        <p:tav tm="0">
                                          <p:val>
                                            <p:strVal val="#ppt_y+#ppt_h*1.125000"/>
                                          </p:val>
                                        </p:tav>
                                        <p:tav tm="100000">
                                          <p:val>
                                            <p:strVal val="#ppt_y"/>
                                          </p:val>
                                        </p:tav>
                                      </p:tavLst>
                                    </p:anim>
                                    <p:animEffect transition="in" filter="wipe(up)">
                                      <p:cBhvr>
                                        <p:cTn id="51" dur="500"/>
                                        <p:tgtEl>
                                          <p:spTgt spid="22"/>
                                        </p:tgtEl>
                                      </p:cBhvr>
                                    </p:animEffect>
                                  </p:childTnLst>
                                </p:cTn>
                              </p:par>
                              <p:par>
                                <p:cTn id="52" presetID="12" presetClass="entr" presetSubtype="4"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p:tgtEl>
                                          <p:spTgt spid="29"/>
                                        </p:tgtEl>
                                        <p:attrNameLst>
                                          <p:attrName>ppt_y</p:attrName>
                                        </p:attrNameLst>
                                      </p:cBhvr>
                                      <p:tavLst>
                                        <p:tav tm="0">
                                          <p:val>
                                            <p:strVal val="#ppt_y+#ppt_h*1.125000"/>
                                          </p:val>
                                        </p:tav>
                                        <p:tav tm="100000">
                                          <p:val>
                                            <p:strVal val="#ppt_y"/>
                                          </p:val>
                                        </p:tav>
                                      </p:tavLst>
                                    </p:anim>
                                    <p:animEffect transition="in" filter="wipe(up)">
                                      <p:cBhvr>
                                        <p:cTn id="55" dur="500"/>
                                        <p:tgtEl>
                                          <p:spTgt spid="29"/>
                                        </p:tgtEl>
                                      </p:cBhvr>
                                    </p:animEffect>
                                  </p:childTnLst>
                                </p:cTn>
                              </p:par>
                              <p:par>
                                <p:cTn id="56" presetID="12" presetClass="entr" presetSubtype="4" fill="hold"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p:tgtEl>
                                          <p:spTgt spid="38"/>
                                        </p:tgtEl>
                                        <p:attrNameLst>
                                          <p:attrName>ppt_y</p:attrName>
                                        </p:attrNameLst>
                                      </p:cBhvr>
                                      <p:tavLst>
                                        <p:tav tm="0">
                                          <p:val>
                                            <p:strVal val="#ppt_y+#ppt_h*1.125000"/>
                                          </p:val>
                                        </p:tav>
                                        <p:tav tm="100000">
                                          <p:val>
                                            <p:strVal val="#ppt_y"/>
                                          </p:val>
                                        </p:tav>
                                      </p:tavLst>
                                    </p:anim>
                                    <p:animEffect transition="in" filter="wipe(up)">
                                      <p:cBhvr>
                                        <p:cTn id="59" dur="500"/>
                                        <p:tgtEl>
                                          <p:spTgt spid="38"/>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500"/>
                                        <p:tgtEl>
                                          <p:spTgt spid="42"/>
                                        </p:tgtEl>
                                        <p:attrNameLst>
                                          <p:attrName>ppt_y</p:attrName>
                                        </p:attrNameLst>
                                      </p:cBhvr>
                                      <p:tavLst>
                                        <p:tav tm="0">
                                          <p:val>
                                            <p:strVal val="#ppt_y+#ppt_h*1.125000"/>
                                          </p:val>
                                        </p:tav>
                                        <p:tav tm="100000">
                                          <p:val>
                                            <p:strVal val="#ppt_y"/>
                                          </p:val>
                                        </p:tav>
                                      </p:tavLst>
                                    </p:anim>
                                    <p:animEffect transition="in" filter="wipe(up)">
                                      <p:cBhvr>
                                        <p:cTn id="63" dur="500"/>
                                        <p:tgtEl>
                                          <p:spTgt spid="42"/>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blinds(horizontal)">
                                      <p:cBhvr>
                                        <p:cTn id="68" dur="500"/>
                                        <p:tgtEl>
                                          <p:spTgt spid="43"/>
                                        </p:tgtEl>
                                      </p:cBhvr>
                                    </p:animEffect>
                                  </p:childTnLst>
                                </p:cTn>
                              </p:par>
                              <p:par>
                                <p:cTn id="69" presetID="3" presetClass="entr" presetSubtype="10"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blinds(horizontal)">
                                      <p:cBhvr>
                                        <p:cTn id="71" dur="500"/>
                                        <p:tgtEl>
                                          <p:spTgt spid="44"/>
                                        </p:tgtEl>
                                      </p:cBhvr>
                                    </p:animEffect>
                                  </p:childTnLst>
                                </p:cTn>
                              </p:par>
                              <p:par>
                                <p:cTn id="72" presetID="3" presetClass="entr" presetSubtype="10" fill="hold"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blinds(horizontal)">
                                      <p:cBhvr>
                                        <p:cTn id="74" dur="500"/>
                                        <p:tgtEl>
                                          <p:spTgt spid="47"/>
                                        </p:tgtEl>
                                      </p:cBhvr>
                                    </p:animEffect>
                                  </p:childTnLst>
                                </p:cTn>
                              </p:par>
                              <p:par>
                                <p:cTn id="75" presetID="3" presetClass="entr" presetSubtype="10" fill="hold" nodeType="with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blinds(horizontal)">
                                      <p:cBhvr>
                                        <p:cTn id="77" dur="500"/>
                                        <p:tgtEl>
                                          <p:spTgt spid="48"/>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blinds(horizontal)">
                                      <p:cBhvr>
                                        <p:cTn id="80" dur="500"/>
                                        <p:tgtEl>
                                          <p:spTgt spid="49"/>
                                        </p:tgtEl>
                                      </p:cBhvr>
                                    </p:animEffect>
                                  </p:childTnLst>
                                </p:cTn>
                              </p:par>
                              <p:par>
                                <p:cTn id="81" presetID="3" presetClass="entr" presetSubtype="10"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blinds(horizontal)">
                                      <p:cBhvr>
                                        <p:cTn id="83" dur="500"/>
                                        <p:tgtEl>
                                          <p:spTgt spid="61"/>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77"/>
                                        </p:tgtEl>
                                        <p:attrNameLst>
                                          <p:attrName>style.visibility</p:attrName>
                                        </p:attrNameLst>
                                      </p:cBhvr>
                                      <p:to>
                                        <p:strVal val="visible"/>
                                      </p:to>
                                    </p:set>
                                    <p:animEffect transition="in" filter="blinds(horizontal)">
                                      <p:cBhvr>
                                        <p:cTn id="88" dur="500"/>
                                        <p:tgtEl>
                                          <p:spTgt spid="77"/>
                                        </p:tgtEl>
                                      </p:cBhvr>
                                    </p:animEffect>
                                  </p:childTnLst>
                                </p:cTn>
                              </p:par>
                              <p:par>
                                <p:cTn id="89" presetID="3" presetClass="entr" presetSubtype="10" fill="hold" nodeType="withEffect">
                                  <p:stCondLst>
                                    <p:cond delay="0"/>
                                  </p:stCondLst>
                                  <p:childTnLst>
                                    <p:set>
                                      <p:cBhvr>
                                        <p:cTn id="90" dur="1" fill="hold">
                                          <p:stCondLst>
                                            <p:cond delay="0"/>
                                          </p:stCondLst>
                                        </p:cTn>
                                        <p:tgtEl>
                                          <p:spTgt spid="99"/>
                                        </p:tgtEl>
                                        <p:attrNameLst>
                                          <p:attrName>style.visibility</p:attrName>
                                        </p:attrNameLst>
                                      </p:cBhvr>
                                      <p:to>
                                        <p:strVal val="visible"/>
                                      </p:to>
                                    </p:set>
                                    <p:animEffect transition="in" filter="blinds(horizontal)">
                                      <p:cBhvr>
                                        <p:cTn id="91" dur="500"/>
                                        <p:tgtEl>
                                          <p:spTgt spid="99"/>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78"/>
                                        </p:tgtEl>
                                        <p:attrNameLst>
                                          <p:attrName>style.visibility</p:attrName>
                                        </p:attrNameLst>
                                      </p:cBhvr>
                                      <p:to>
                                        <p:strVal val="visible"/>
                                      </p:to>
                                    </p:set>
                                    <p:animEffect transition="in" filter="blinds(horizontal)">
                                      <p:cBhvr>
                                        <p:cTn id="96" dur="500"/>
                                        <p:tgtEl>
                                          <p:spTgt spid="78"/>
                                        </p:tgtEl>
                                      </p:cBhvr>
                                    </p:animEffect>
                                  </p:childTnLst>
                                </p:cTn>
                              </p:par>
                              <p:par>
                                <p:cTn id="97" presetID="3" presetClass="entr" presetSubtype="10" fill="hold" nodeType="with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blinds(horizontal)">
                                      <p:cBhvr>
                                        <p:cTn id="99" dur="500"/>
                                        <p:tgtEl>
                                          <p:spTgt spid="80"/>
                                        </p:tgtEl>
                                      </p:cBhvr>
                                    </p:animEffect>
                                  </p:childTnLst>
                                </p:cTn>
                              </p:par>
                              <p:par>
                                <p:cTn id="100" presetID="3" presetClass="entr" presetSubtype="10" fill="hold" nodeType="with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blinds(horizontal)">
                                      <p:cBhvr>
                                        <p:cTn id="102" dur="500"/>
                                        <p:tgtEl>
                                          <p:spTgt spid="88"/>
                                        </p:tgtEl>
                                      </p:cBhvr>
                                    </p:animEffect>
                                  </p:childTnLst>
                                </p:cTn>
                              </p:par>
                              <p:par>
                                <p:cTn id="103" presetID="3" presetClass="entr" presetSubtype="10" fill="hold" nodeType="withEffect">
                                  <p:stCondLst>
                                    <p:cond delay="0"/>
                                  </p:stCondLst>
                                  <p:childTnLst>
                                    <p:set>
                                      <p:cBhvr>
                                        <p:cTn id="104" dur="1" fill="hold">
                                          <p:stCondLst>
                                            <p:cond delay="0"/>
                                          </p:stCondLst>
                                        </p:cTn>
                                        <p:tgtEl>
                                          <p:spTgt spid="96"/>
                                        </p:tgtEl>
                                        <p:attrNameLst>
                                          <p:attrName>style.visibility</p:attrName>
                                        </p:attrNameLst>
                                      </p:cBhvr>
                                      <p:to>
                                        <p:strVal val="visible"/>
                                      </p:to>
                                    </p:set>
                                    <p:animEffect transition="in" filter="blinds(horizontal)">
                                      <p:cBhvr>
                                        <p:cTn id="105" dur="500"/>
                                        <p:tgtEl>
                                          <p:spTgt spid="96"/>
                                        </p:tgtEl>
                                      </p:cBhvr>
                                    </p:animEffect>
                                  </p:childTnLst>
                                </p:cTn>
                              </p:par>
                              <p:par>
                                <p:cTn id="106" presetID="3" presetClass="entr" presetSubtype="10" fill="hold" nodeType="withEffect">
                                  <p:stCondLst>
                                    <p:cond delay="0"/>
                                  </p:stCondLst>
                                  <p:childTnLst>
                                    <p:set>
                                      <p:cBhvr>
                                        <p:cTn id="107" dur="1" fill="hold">
                                          <p:stCondLst>
                                            <p:cond delay="0"/>
                                          </p:stCondLst>
                                        </p:cTn>
                                        <p:tgtEl>
                                          <p:spTgt spid="97"/>
                                        </p:tgtEl>
                                        <p:attrNameLst>
                                          <p:attrName>style.visibility</p:attrName>
                                        </p:attrNameLst>
                                      </p:cBhvr>
                                      <p:to>
                                        <p:strVal val="visible"/>
                                      </p:to>
                                    </p:set>
                                    <p:animEffect transition="in" filter="blinds(horizontal)">
                                      <p:cBhvr>
                                        <p:cTn id="108" dur="500"/>
                                        <p:tgtEl>
                                          <p:spTgt spid="97"/>
                                        </p:tgtEl>
                                      </p:cBhvr>
                                    </p:animEffect>
                                  </p:childTnLst>
                                </p:cTn>
                              </p:par>
                            </p:childTnLst>
                          </p:cTn>
                        </p:par>
                      </p:childTnLst>
                    </p:cTn>
                  </p:par>
                  <p:par>
                    <p:cTn id="109" fill="hold">
                      <p:stCondLst>
                        <p:cond delay="indefinite"/>
                      </p:stCondLst>
                      <p:childTnLst>
                        <p:par>
                          <p:cTn id="110" fill="hold">
                            <p:stCondLst>
                              <p:cond delay="0"/>
                            </p:stCondLst>
                            <p:childTnLst>
                              <p:par>
                                <p:cTn id="111" presetID="3" presetClass="entr" presetSubtype="10" fill="hold" nodeType="clickEffect">
                                  <p:stCondLst>
                                    <p:cond delay="0"/>
                                  </p:stCondLst>
                                  <p:childTnLst>
                                    <p:set>
                                      <p:cBhvr>
                                        <p:cTn id="112" dur="1" fill="hold">
                                          <p:stCondLst>
                                            <p:cond delay="0"/>
                                          </p:stCondLst>
                                        </p:cTn>
                                        <p:tgtEl>
                                          <p:spTgt spid="101"/>
                                        </p:tgtEl>
                                        <p:attrNameLst>
                                          <p:attrName>style.visibility</p:attrName>
                                        </p:attrNameLst>
                                      </p:cBhvr>
                                      <p:to>
                                        <p:strVal val="visible"/>
                                      </p:to>
                                    </p:set>
                                    <p:animEffect transition="in" filter="blinds(horizontal)">
                                      <p:cBhvr>
                                        <p:cTn id="113" dur="500"/>
                                        <p:tgtEl>
                                          <p:spTgt spid="101"/>
                                        </p:tgtEl>
                                      </p:cBhvr>
                                    </p:animEffect>
                                  </p:childTnLst>
                                </p:cTn>
                              </p:par>
                              <p:par>
                                <p:cTn id="114" presetID="3" presetClass="entr" presetSubtype="10" fill="hold" nodeType="withEffect">
                                  <p:stCondLst>
                                    <p:cond delay="0"/>
                                  </p:stCondLst>
                                  <p:childTnLst>
                                    <p:set>
                                      <p:cBhvr>
                                        <p:cTn id="115" dur="1" fill="hold">
                                          <p:stCondLst>
                                            <p:cond delay="0"/>
                                          </p:stCondLst>
                                        </p:cTn>
                                        <p:tgtEl>
                                          <p:spTgt spid="102"/>
                                        </p:tgtEl>
                                        <p:attrNameLst>
                                          <p:attrName>style.visibility</p:attrName>
                                        </p:attrNameLst>
                                      </p:cBhvr>
                                      <p:to>
                                        <p:strVal val="visible"/>
                                      </p:to>
                                    </p:set>
                                    <p:animEffect transition="in" filter="blinds(horizontal)">
                                      <p:cBhvr>
                                        <p:cTn id="116" dur="500"/>
                                        <p:tgtEl>
                                          <p:spTgt spid="102"/>
                                        </p:tgtEl>
                                      </p:cBhvr>
                                    </p:animEffect>
                                  </p:childTnLst>
                                </p:cTn>
                              </p:par>
                              <p:par>
                                <p:cTn id="117" presetID="3" presetClass="entr" presetSubtype="10" fill="hold" nodeType="withEffect">
                                  <p:stCondLst>
                                    <p:cond delay="0"/>
                                  </p:stCondLst>
                                  <p:childTnLst>
                                    <p:set>
                                      <p:cBhvr>
                                        <p:cTn id="118" dur="1" fill="hold">
                                          <p:stCondLst>
                                            <p:cond delay="0"/>
                                          </p:stCondLst>
                                        </p:cTn>
                                        <p:tgtEl>
                                          <p:spTgt spid="103"/>
                                        </p:tgtEl>
                                        <p:attrNameLst>
                                          <p:attrName>style.visibility</p:attrName>
                                        </p:attrNameLst>
                                      </p:cBhvr>
                                      <p:to>
                                        <p:strVal val="visible"/>
                                      </p:to>
                                    </p:set>
                                    <p:animEffect transition="in" filter="blinds(horizontal)">
                                      <p:cBhvr>
                                        <p:cTn id="119" dur="500"/>
                                        <p:tgtEl>
                                          <p:spTgt spid="103"/>
                                        </p:tgtEl>
                                      </p:cBhvr>
                                    </p:animEffect>
                                  </p:childTnLst>
                                </p:cTn>
                              </p:par>
                              <p:par>
                                <p:cTn id="120" presetID="3" presetClass="entr" presetSubtype="10" fill="hold" grpId="0" nodeType="withEffect">
                                  <p:stCondLst>
                                    <p:cond delay="0"/>
                                  </p:stCondLst>
                                  <p:childTnLst>
                                    <p:set>
                                      <p:cBhvr>
                                        <p:cTn id="121" dur="1" fill="hold">
                                          <p:stCondLst>
                                            <p:cond delay="0"/>
                                          </p:stCondLst>
                                        </p:cTn>
                                        <p:tgtEl>
                                          <p:spTgt spid="106"/>
                                        </p:tgtEl>
                                        <p:attrNameLst>
                                          <p:attrName>style.visibility</p:attrName>
                                        </p:attrNameLst>
                                      </p:cBhvr>
                                      <p:to>
                                        <p:strVal val="visible"/>
                                      </p:to>
                                    </p:set>
                                    <p:animEffect transition="in" filter="blinds(horizontal)">
                                      <p:cBhvr>
                                        <p:cTn id="122" dur="500"/>
                                        <p:tgtEl>
                                          <p:spTgt spid="106"/>
                                        </p:tgtEl>
                                      </p:cBhvr>
                                    </p:animEffect>
                                  </p:childTnLst>
                                </p:cTn>
                              </p:par>
                              <p:par>
                                <p:cTn id="123" presetID="3" presetClass="entr" presetSubtype="10" fill="hold" nodeType="withEffect">
                                  <p:stCondLst>
                                    <p:cond delay="0"/>
                                  </p:stCondLst>
                                  <p:childTnLst>
                                    <p:set>
                                      <p:cBhvr>
                                        <p:cTn id="124" dur="1" fill="hold">
                                          <p:stCondLst>
                                            <p:cond delay="0"/>
                                          </p:stCondLst>
                                        </p:cTn>
                                        <p:tgtEl>
                                          <p:spTgt spid="118"/>
                                        </p:tgtEl>
                                        <p:attrNameLst>
                                          <p:attrName>style.visibility</p:attrName>
                                        </p:attrNameLst>
                                      </p:cBhvr>
                                      <p:to>
                                        <p:strVal val="visible"/>
                                      </p:to>
                                    </p:set>
                                    <p:animEffect transition="in" filter="blinds(horizontal)">
                                      <p:cBhvr>
                                        <p:cTn id="125" dur="500"/>
                                        <p:tgtEl>
                                          <p:spTgt spid="118"/>
                                        </p:tgtEl>
                                      </p:cBhvr>
                                    </p:animEffect>
                                  </p:childTnLst>
                                </p:cTn>
                              </p:par>
                            </p:childTnLst>
                          </p:cTn>
                        </p:par>
                      </p:childTnLst>
                    </p:cTn>
                  </p:par>
                  <p:par>
                    <p:cTn id="126" fill="hold">
                      <p:stCondLst>
                        <p:cond delay="indefinite"/>
                      </p:stCondLst>
                      <p:childTnLst>
                        <p:par>
                          <p:cTn id="127" fill="hold">
                            <p:stCondLst>
                              <p:cond delay="0"/>
                            </p:stCondLst>
                            <p:childTnLst>
                              <p:par>
                                <p:cTn id="128" presetID="12" presetClass="entr" presetSubtype="4" fill="hold" grpId="0" nodeType="clickEffect">
                                  <p:stCondLst>
                                    <p:cond delay="0"/>
                                  </p:stCondLst>
                                  <p:childTnLst>
                                    <p:set>
                                      <p:cBhvr>
                                        <p:cTn id="129" dur="1" fill="hold">
                                          <p:stCondLst>
                                            <p:cond delay="0"/>
                                          </p:stCondLst>
                                        </p:cTn>
                                        <p:tgtEl>
                                          <p:spTgt spid="17"/>
                                        </p:tgtEl>
                                        <p:attrNameLst>
                                          <p:attrName>style.visibility</p:attrName>
                                        </p:attrNameLst>
                                      </p:cBhvr>
                                      <p:to>
                                        <p:strVal val="visible"/>
                                      </p:to>
                                    </p:set>
                                    <p:anim calcmode="lin" valueType="num">
                                      <p:cBhvr additive="base">
                                        <p:cTn id="130" dur="500"/>
                                        <p:tgtEl>
                                          <p:spTgt spid="17"/>
                                        </p:tgtEl>
                                        <p:attrNameLst>
                                          <p:attrName>ppt_y</p:attrName>
                                        </p:attrNameLst>
                                      </p:cBhvr>
                                      <p:tavLst>
                                        <p:tav tm="0">
                                          <p:val>
                                            <p:strVal val="#ppt_y+#ppt_h*1.125000"/>
                                          </p:val>
                                        </p:tav>
                                        <p:tav tm="100000">
                                          <p:val>
                                            <p:strVal val="#ppt_y"/>
                                          </p:val>
                                        </p:tav>
                                      </p:tavLst>
                                    </p:anim>
                                    <p:animEffect transition="in" filter="wipe(up)">
                                      <p:cBhvr>
                                        <p:cTn id="131" dur="500"/>
                                        <p:tgtEl>
                                          <p:spTgt spid="17"/>
                                        </p:tgtEl>
                                      </p:cBhvr>
                                    </p:animEffect>
                                  </p:childTnLst>
                                </p:cTn>
                              </p:par>
                              <p:par>
                                <p:cTn id="132" presetID="12" presetClass="entr" presetSubtype="4" fill="hold" nodeType="withEffect">
                                  <p:stCondLst>
                                    <p:cond delay="0"/>
                                  </p:stCondLst>
                                  <p:childTnLst>
                                    <p:set>
                                      <p:cBhvr>
                                        <p:cTn id="133" dur="1" fill="hold">
                                          <p:stCondLst>
                                            <p:cond delay="0"/>
                                          </p:stCondLst>
                                        </p:cTn>
                                        <p:tgtEl>
                                          <p:spTgt spid="32"/>
                                        </p:tgtEl>
                                        <p:attrNameLst>
                                          <p:attrName>style.visibility</p:attrName>
                                        </p:attrNameLst>
                                      </p:cBhvr>
                                      <p:to>
                                        <p:strVal val="visible"/>
                                      </p:to>
                                    </p:set>
                                    <p:anim calcmode="lin" valueType="num">
                                      <p:cBhvr additive="base">
                                        <p:cTn id="134" dur="500"/>
                                        <p:tgtEl>
                                          <p:spTgt spid="32"/>
                                        </p:tgtEl>
                                        <p:attrNameLst>
                                          <p:attrName>ppt_y</p:attrName>
                                        </p:attrNameLst>
                                      </p:cBhvr>
                                      <p:tavLst>
                                        <p:tav tm="0">
                                          <p:val>
                                            <p:strVal val="#ppt_y+#ppt_h*1.125000"/>
                                          </p:val>
                                        </p:tav>
                                        <p:tav tm="100000">
                                          <p:val>
                                            <p:strVal val="#ppt_y"/>
                                          </p:val>
                                        </p:tav>
                                      </p:tavLst>
                                    </p:anim>
                                    <p:animEffect transition="in" filter="wipe(up)">
                                      <p:cBhvr>
                                        <p:cTn id="135" dur="500"/>
                                        <p:tgtEl>
                                          <p:spTgt spid="32"/>
                                        </p:tgtEl>
                                      </p:cBhvr>
                                    </p:animEffect>
                                  </p:childTnLst>
                                </p:cTn>
                              </p:par>
                            </p:childTnLst>
                          </p:cTn>
                        </p:par>
                      </p:childTnLst>
                    </p:cTn>
                  </p:par>
                  <p:par>
                    <p:cTn id="136" fill="hold">
                      <p:stCondLst>
                        <p:cond delay="indefinite"/>
                      </p:stCondLst>
                      <p:childTnLst>
                        <p:par>
                          <p:cTn id="137" fill="hold">
                            <p:stCondLst>
                              <p:cond delay="0"/>
                            </p:stCondLst>
                            <p:childTnLst>
                              <p:par>
                                <p:cTn id="138" presetID="12" presetClass="entr" presetSubtype="4" fill="hold" grpId="0" nodeType="clickEffect">
                                  <p:stCondLst>
                                    <p:cond delay="0"/>
                                  </p:stCondLst>
                                  <p:childTnLst>
                                    <p:set>
                                      <p:cBhvr>
                                        <p:cTn id="139" dur="1" fill="hold">
                                          <p:stCondLst>
                                            <p:cond delay="0"/>
                                          </p:stCondLst>
                                        </p:cTn>
                                        <p:tgtEl>
                                          <p:spTgt spid="108"/>
                                        </p:tgtEl>
                                        <p:attrNameLst>
                                          <p:attrName>style.visibility</p:attrName>
                                        </p:attrNameLst>
                                      </p:cBhvr>
                                      <p:to>
                                        <p:strVal val="visible"/>
                                      </p:to>
                                    </p:set>
                                    <p:anim calcmode="lin" valueType="num">
                                      <p:cBhvr additive="base">
                                        <p:cTn id="140" dur="500"/>
                                        <p:tgtEl>
                                          <p:spTgt spid="108"/>
                                        </p:tgtEl>
                                        <p:attrNameLst>
                                          <p:attrName>ppt_y</p:attrName>
                                        </p:attrNameLst>
                                      </p:cBhvr>
                                      <p:tavLst>
                                        <p:tav tm="0">
                                          <p:val>
                                            <p:strVal val="#ppt_y+#ppt_h*1.125000"/>
                                          </p:val>
                                        </p:tav>
                                        <p:tav tm="100000">
                                          <p:val>
                                            <p:strVal val="#ppt_y"/>
                                          </p:val>
                                        </p:tav>
                                      </p:tavLst>
                                    </p:anim>
                                    <p:animEffect transition="in" filter="wipe(up)">
                                      <p:cBhvr>
                                        <p:cTn id="141" dur="500"/>
                                        <p:tgtEl>
                                          <p:spTgt spid="108"/>
                                        </p:tgtEl>
                                      </p:cBhvr>
                                    </p:animEffect>
                                  </p:childTnLst>
                                </p:cTn>
                              </p:par>
                              <p:par>
                                <p:cTn id="142" presetID="12" presetClass="entr" presetSubtype="4" fill="hold" nodeType="withEffect">
                                  <p:stCondLst>
                                    <p:cond delay="0"/>
                                  </p:stCondLst>
                                  <p:childTnLst>
                                    <p:set>
                                      <p:cBhvr>
                                        <p:cTn id="143" dur="1" fill="hold">
                                          <p:stCondLst>
                                            <p:cond delay="0"/>
                                          </p:stCondLst>
                                        </p:cTn>
                                        <p:tgtEl>
                                          <p:spTgt spid="109"/>
                                        </p:tgtEl>
                                        <p:attrNameLst>
                                          <p:attrName>style.visibility</p:attrName>
                                        </p:attrNameLst>
                                      </p:cBhvr>
                                      <p:to>
                                        <p:strVal val="visible"/>
                                      </p:to>
                                    </p:set>
                                    <p:anim calcmode="lin" valueType="num">
                                      <p:cBhvr additive="base">
                                        <p:cTn id="144" dur="500"/>
                                        <p:tgtEl>
                                          <p:spTgt spid="109"/>
                                        </p:tgtEl>
                                        <p:attrNameLst>
                                          <p:attrName>ppt_y</p:attrName>
                                        </p:attrNameLst>
                                      </p:cBhvr>
                                      <p:tavLst>
                                        <p:tav tm="0">
                                          <p:val>
                                            <p:strVal val="#ppt_y+#ppt_h*1.125000"/>
                                          </p:val>
                                        </p:tav>
                                        <p:tav tm="100000">
                                          <p:val>
                                            <p:strVal val="#ppt_y"/>
                                          </p:val>
                                        </p:tav>
                                      </p:tavLst>
                                    </p:anim>
                                    <p:animEffect transition="in" filter="wipe(up)">
                                      <p:cBhvr>
                                        <p:cTn id="145" dur="500"/>
                                        <p:tgtEl>
                                          <p:spTgt spid="109"/>
                                        </p:tgtEl>
                                      </p:cBhvr>
                                    </p:animEffect>
                                  </p:childTnLst>
                                </p:cTn>
                              </p:par>
                            </p:childTnLst>
                          </p:cTn>
                        </p:par>
                      </p:childTnLst>
                    </p:cTn>
                  </p:par>
                  <p:par>
                    <p:cTn id="146" fill="hold">
                      <p:stCondLst>
                        <p:cond delay="indefinite"/>
                      </p:stCondLst>
                      <p:childTnLst>
                        <p:par>
                          <p:cTn id="147" fill="hold">
                            <p:stCondLst>
                              <p:cond delay="0"/>
                            </p:stCondLst>
                            <p:childTnLst>
                              <p:par>
                                <p:cTn id="148" presetID="3" presetClass="entr" presetSubtype="10" fill="hold" nodeType="clickEffect">
                                  <p:stCondLst>
                                    <p:cond delay="0"/>
                                  </p:stCondLst>
                                  <p:childTnLst>
                                    <p:set>
                                      <p:cBhvr>
                                        <p:cTn id="149" dur="1" fill="hold">
                                          <p:stCondLst>
                                            <p:cond delay="0"/>
                                          </p:stCondLst>
                                        </p:cTn>
                                        <p:tgtEl>
                                          <p:spTgt spid="111"/>
                                        </p:tgtEl>
                                        <p:attrNameLst>
                                          <p:attrName>style.visibility</p:attrName>
                                        </p:attrNameLst>
                                      </p:cBhvr>
                                      <p:to>
                                        <p:strVal val="visible"/>
                                      </p:to>
                                    </p:set>
                                    <p:animEffect transition="in" filter="blinds(horizontal)">
                                      <p:cBhvr>
                                        <p:cTn id="150" dur="500"/>
                                        <p:tgtEl>
                                          <p:spTgt spid="111"/>
                                        </p:tgtEl>
                                      </p:cBhvr>
                                    </p:animEffect>
                                  </p:childTnLst>
                                </p:cTn>
                              </p:par>
                              <p:par>
                                <p:cTn id="151" presetID="3" presetClass="entr" presetSubtype="10" fill="hold" nodeType="withEffect">
                                  <p:stCondLst>
                                    <p:cond delay="0"/>
                                  </p:stCondLst>
                                  <p:childTnLst>
                                    <p:set>
                                      <p:cBhvr>
                                        <p:cTn id="152" dur="1" fill="hold">
                                          <p:stCondLst>
                                            <p:cond delay="0"/>
                                          </p:stCondLst>
                                        </p:cTn>
                                        <p:tgtEl>
                                          <p:spTgt spid="112"/>
                                        </p:tgtEl>
                                        <p:attrNameLst>
                                          <p:attrName>style.visibility</p:attrName>
                                        </p:attrNameLst>
                                      </p:cBhvr>
                                      <p:to>
                                        <p:strVal val="visible"/>
                                      </p:to>
                                    </p:set>
                                    <p:animEffect transition="in" filter="blinds(horizontal)">
                                      <p:cBhvr>
                                        <p:cTn id="153" dur="500"/>
                                        <p:tgtEl>
                                          <p:spTgt spid="112"/>
                                        </p:tgtEl>
                                      </p:cBhvr>
                                    </p:animEffect>
                                  </p:childTnLst>
                                </p:cTn>
                              </p:par>
                              <p:par>
                                <p:cTn id="154" presetID="3" presetClass="entr" presetSubtype="10" fill="hold" nodeType="withEffect">
                                  <p:stCondLst>
                                    <p:cond delay="0"/>
                                  </p:stCondLst>
                                  <p:childTnLst>
                                    <p:set>
                                      <p:cBhvr>
                                        <p:cTn id="155" dur="1" fill="hold">
                                          <p:stCondLst>
                                            <p:cond delay="0"/>
                                          </p:stCondLst>
                                        </p:cTn>
                                        <p:tgtEl>
                                          <p:spTgt spid="113"/>
                                        </p:tgtEl>
                                        <p:attrNameLst>
                                          <p:attrName>style.visibility</p:attrName>
                                        </p:attrNameLst>
                                      </p:cBhvr>
                                      <p:to>
                                        <p:strVal val="visible"/>
                                      </p:to>
                                    </p:set>
                                    <p:animEffect transition="in" filter="blinds(horizontal)">
                                      <p:cBhvr>
                                        <p:cTn id="156" dur="500"/>
                                        <p:tgtEl>
                                          <p:spTgt spid="113"/>
                                        </p:tgtEl>
                                      </p:cBhvr>
                                    </p:animEffect>
                                  </p:childTnLst>
                                </p:cTn>
                              </p:par>
                              <p:par>
                                <p:cTn id="157" presetID="3" presetClass="entr" presetSubtype="10" fill="hold" nodeType="withEffect">
                                  <p:stCondLst>
                                    <p:cond delay="0"/>
                                  </p:stCondLst>
                                  <p:childTnLst>
                                    <p:set>
                                      <p:cBhvr>
                                        <p:cTn id="158" dur="1" fill="hold">
                                          <p:stCondLst>
                                            <p:cond delay="0"/>
                                          </p:stCondLst>
                                        </p:cTn>
                                        <p:tgtEl>
                                          <p:spTgt spid="117"/>
                                        </p:tgtEl>
                                        <p:attrNameLst>
                                          <p:attrName>style.visibility</p:attrName>
                                        </p:attrNameLst>
                                      </p:cBhvr>
                                      <p:to>
                                        <p:strVal val="visible"/>
                                      </p:to>
                                    </p:set>
                                    <p:animEffect transition="in" filter="blinds(horizontal)">
                                      <p:cBhvr>
                                        <p:cTn id="159" dur="500"/>
                                        <p:tgtEl>
                                          <p:spTgt spid="117"/>
                                        </p:tgtEl>
                                      </p:cBhvr>
                                    </p:animEffect>
                                  </p:childTnLst>
                                </p:cTn>
                              </p:par>
                              <p:par>
                                <p:cTn id="160" presetID="3" presetClass="entr" presetSubtype="10" fill="hold" grpId="0" nodeType="withEffect">
                                  <p:stCondLst>
                                    <p:cond delay="0"/>
                                  </p:stCondLst>
                                  <p:childTnLst>
                                    <p:set>
                                      <p:cBhvr>
                                        <p:cTn id="161" dur="1" fill="hold">
                                          <p:stCondLst>
                                            <p:cond delay="0"/>
                                          </p:stCondLst>
                                        </p:cTn>
                                        <p:tgtEl>
                                          <p:spTgt spid="120"/>
                                        </p:tgtEl>
                                        <p:attrNameLst>
                                          <p:attrName>style.visibility</p:attrName>
                                        </p:attrNameLst>
                                      </p:cBhvr>
                                      <p:to>
                                        <p:strVal val="visible"/>
                                      </p:to>
                                    </p:set>
                                    <p:animEffect transition="in" filter="blinds(horizontal)">
                                      <p:cBhvr>
                                        <p:cTn id="162" dur="500"/>
                                        <p:tgtEl>
                                          <p:spTgt spid="120"/>
                                        </p:tgtEl>
                                      </p:cBhvr>
                                    </p:animEffect>
                                  </p:childTnLst>
                                </p:cTn>
                              </p:par>
                            </p:childTnLst>
                          </p:cTn>
                        </p:par>
                      </p:childTnLst>
                    </p:cTn>
                  </p:par>
                  <p:par>
                    <p:cTn id="163" fill="hold">
                      <p:stCondLst>
                        <p:cond delay="indefinite"/>
                      </p:stCondLst>
                      <p:childTnLst>
                        <p:par>
                          <p:cTn id="164" fill="hold">
                            <p:stCondLst>
                              <p:cond delay="0"/>
                            </p:stCondLst>
                            <p:childTnLst>
                              <p:par>
                                <p:cTn id="165" presetID="12" presetClass="entr" presetSubtype="4" fill="hold" nodeType="clickEffect">
                                  <p:stCondLst>
                                    <p:cond delay="0"/>
                                  </p:stCondLst>
                                  <p:childTnLst>
                                    <p:set>
                                      <p:cBhvr>
                                        <p:cTn id="166" dur="1" fill="hold">
                                          <p:stCondLst>
                                            <p:cond delay="0"/>
                                          </p:stCondLst>
                                        </p:cTn>
                                        <p:tgtEl>
                                          <p:spTgt spid="122"/>
                                        </p:tgtEl>
                                        <p:attrNameLst>
                                          <p:attrName>style.visibility</p:attrName>
                                        </p:attrNameLst>
                                      </p:cBhvr>
                                      <p:to>
                                        <p:strVal val="visible"/>
                                      </p:to>
                                    </p:set>
                                    <p:anim calcmode="lin" valueType="num">
                                      <p:cBhvr additive="base">
                                        <p:cTn id="167" dur="500"/>
                                        <p:tgtEl>
                                          <p:spTgt spid="122"/>
                                        </p:tgtEl>
                                        <p:attrNameLst>
                                          <p:attrName>ppt_y</p:attrName>
                                        </p:attrNameLst>
                                      </p:cBhvr>
                                      <p:tavLst>
                                        <p:tav tm="0">
                                          <p:val>
                                            <p:strVal val="#ppt_y+#ppt_h*1.125000"/>
                                          </p:val>
                                        </p:tav>
                                        <p:tav tm="100000">
                                          <p:val>
                                            <p:strVal val="#ppt_y"/>
                                          </p:val>
                                        </p:tav>
                                      </p:tavLst>
                                    </p:anim>
                                    <p:animEffect transition="in" filter="wipe(up)">
                                      <p:cBhvr>
                                        <p:cTn id="168" dur="500"/>
                                        <p:tgtEl>
                                          <p:spTgt spid="122"/>
                                        </p:tgtEl>
                                      </p:cBhvr>
                                    </p:animEffect>
                                  </p:childTnLst>
                                </p:cTn>
                              </p:par>
                              <p:par>
                                <p:cTn id="169" presetID="12" presetClass="entr" presetSubtype="4" fill="hold" nodeType="withEffect">
                                  <p:stCondLst>
                                    <p:cond delay="0"/>
                                  </p:stCondLst>
                                  <p:childTnLst>
                                    <p:set>
                                      <p:cBhvr>
                                        <p:cTn id="170" dur="1" fill="hold">
                                          <p:stCondLst>
                                            <p:cond delay="0"/>
                                          </p:stCondLst>
                                        </p:cTn>
                                        <p:tgtEl>
                                          <p:spTgt spid="123"/>
                                        </p:tgtEl>
                                        <p:attrNameLst>
                                          <p:attrName>style.visibility</p:attrName>
                                        </p:attrNameLst>
                                      </p:cBhvr>
                                      <p:to>
                                        <p:strVal val="visible"/>
                                      </p:to>
                                    </p:set>
                                    <p:anim calcmode="lin" valueType="num">
                                      <p:cBhvr additive="base">
                                        <p:cTn id="171" dur="500"/>
                                        <p:tgtEl>
                                          <p:spTgt spid="123"/>
                                        </p:tgtEl>
                                        <p:attrNameLst>
                                          <p:attrName>ppt_y</p:attrName>
                                        </p:attrNameLst>
                                      </p:cBhvr>
                                      <p:tavLst>
                                        <p:tav tm="0">
                                          <p:val>
                                            <p:strVal val="#ppt_y+#ppt_h*1.125000"/>
                                          </p:val>
                                        </p:tav>
                                        <p:tav tm="100000">
                                          <p:val>
                                            <p:strVal val="#ppt_y"/>
                                          </p:val>
                                        </p:tav>
                                      </p:tavLst>
                                    </p:anim>
                                    <p:animEffect transition="in" filter="wipe(up)">
                                      <p:cBhvr>
                                        <p:cTn id="172" dur="500"/>
                                        <p:tgtEl>
                                          <p:spTgt spid="123"/>
                                        </p:tgtEl>
                                      </p:cBhvr>
                                    </p:animEffect>
                                  </p:childTnLst>
                                </p:cTn>
                              </p:par>
                              <p:par>
                                <p:cTn id="173" presetID="12" presetClass="entr" presetSubtype="4" fill="hold" nodeType="withEffect">
                                  <p:stCondLst>
                                    <p:cond delay="0"/>
                                  </p:stCondLst>
                                  <p:childTnLst>
                                    <p:set>
                                      <p:cBhvr>
                                        <p:cTn id="174" dur="1" fill="hold">
                                          <p:stCondLst>
                                            <p:cond delay="0"/>
                                          </p:stCondLst>
                                        </p:cTn>
                                        <p:tgtEl>
                                          <p:spTgt spid="124"/>
                                        </p:tgtEl>
                                        <p:attrNameLst>
                                          <p:attrName>style.visibility</p:attrName>
                                        </p:attrNameLst>
                                      </p:cBhvr>
                                      <p:to>
                                        <p:strVal val="visible"/>
                                      </p:to>
                                    </p:set>
                                    <p:anim calcmode="lin" valueType="num">
                                      <p:cBhvr additive="base">
                                        <p:cTn id="175" dur="500"/>
                                        <p:tgtEl>
                                          <p:spTgt spid="124"/>
                                        </p:tgtEl>
                                        <p:attrNameLst>
                                          <p:attrName>ppt_y</p:attrName>
                                        </p:attrNameLst>
                                      </p:cBhvr>
                                      <p:tavLst>
                                        <p:tav tm="0">
                                          <p:val>
                                            <p:strVal val="#ppt_y+#ppt_h*1.125000"/>
                                          </p:val>
                                        </p:tav>
                                        <p:tav tm="100000">
                                          <p:val>
                                            <p:strVal val="#ppt_y"/>
                                          </p:val>
                                        </p:tav>
                                      </p:tavLst>
                                    </p:anim>
                                    <p:animEffect transition="in" filter="wipe(up)">
                                      <p:cBhvr>
                                        <p:cTn id="176" dur="500"/>
                                        <p:tgtEl>
                                          <p:spTgt spid="124"/>
                                        </p:tgtEl>
                                      </p:cBhvr>
                                    </p:animEffect>
                                  </p:childTnLst>
                                </p:cTn>
                              </p:par>
                              <p:par>
                                <p:cTn id="177" presetID="12" presetClass="entr" presetSubtype="4" fill="hold" grpId="0" nodeType="withEffect">
                                  <p:stCondLst>
                                    <p:cond delay="0"/>
                                  </p:stCondLst>
                                  <p:childTnLst>
                                    <p:set>
                                      <p:cBhvr>
                                        <p:cTn id="178" dur="1" fill="hold">
                                          <p:stCondLst>
                                            <p:cond delay="0"/>
                                          </p:stCondLst>
                                        </p:cTn>
                                        <p:tgtEl>
                                          <p:spTgt spid="125"/>
                                        </p:tgtEl>
                                        <p:attrNameLst>
                                          <p:attrName>style.visibility</p:attrName>
                                        </p:attrNameLst>
                                      </p:cBhvr>
                                      <p:to>
                                        <p:strVal val="visible"/>
                                      </p:to>
                                    </p:set>
                                    <p:anim calcmode="lin" valueType="num">
                                      <p:cBhvr additive="base">
                                        <p:cTn id="179" dur="500"/>
                                        <p:tgtEl>
                                          <p:spTgt spid="125"/>
                                        </p:tgtEl>
                                        <p:attrNameLst>
                                          <p:attrName>ppt_y</p:attrName>
                                        </p:attrNameLst>
                                      </p:cBhvr>
                                      <p:tavLst>
                                        <p:tav tm="0">
                                          <p:val>
                                            <p:strVal val="#ppt_y+#ppt_h*1.125000"/>
                                          </p:val>
                                        </p:tav>
                                        <p:tav tm="100000">
                                          <p:val>
                                            <p:strVal val="#ppt_y"/>
                                          </p:val>
                                        </p:tav>
                                      </p:tavLst>
                                    </p:anim>
                                    <p:animEffect transition="in" filter="wipe(up)">
                                      <p:cBhvr>
                                        <p:cTn id="180" dur="500"/>
                                        <p:tgtEl>
                                          <p:spTgt spid="125"/>
                                        </p:tgtEl>
                                      </p:cBhvr>
                                    </p:animEffect>
                                  </p:childTnLst>
                                </p:cTn>
                              </p:par>
                              <p:par>
                                <p:cTn id="181" presetID="12" presetClass="entr" presetSubtype="4" fill="hold" grpId="0" nodeType="withEffect">
                                  <p:stCondLst>
                                    <p:cond delay="0"/>
                                  </p:stCondLst>
                                  <p:childTnLst>
                                    <p:set>
                                      <p:cBhvr>
                                        <p:cTn id="182" dur="1" fill="hold">
                                          <p:stCondLst>
                                            <p:cond delay="0"/>
                                          </p:stCondLst>
                                        </p:cTn>
                                        <p:tgtEl>
                                          <p:spTgt spid="137"/>
                                        </p:tgtEl>
                                        <p:attrNameLst>
                                          <p:attrName>style.visibility</p:attrName>
                                        </p:attrNameLst>
                                      </p:cBhvr>
                                      <p:to>
                                        <p:strVal val="visible"/>
                                      </p:to>
                                    </p:set>
                                    <p:anim calcmode="lin" valueType="num">
                                      <p:cBhvr additive="base">
                                        <p:cTn id="183" dur="500"/>
                                        <p:tgtEl>
                                          <p:spTgt spid="137"/>
                                        </p:tgtEl>
                                        <p:attrNameLst>
                                          <p:attrName>ppt_y</p:attrName>
                                        </p:attrNameLst>
                                      </p:cBhvr>
                                      <p:tavLst>
                                        <p:tav tm="0">
                                          <p:val>
                                            <p:strVal val="#ppt_y+#ppt_h*1.125000"/>
                                          </p:val>
                                        </p:tav>
                                        <p:tav tm="100000">
                                          <p:val>
                                            <p:strVal val="#ppt_y"/>
                                          </p:val>
                                        </p:tav>
                                      </p:tavLst>
                                    </p:anim>
                                    <p:animEffect transition="in" filter="wipe(up)">
                                      <p:cBhvr>
                                        <p:cTn id="184" dur="500"/>
                                        <p:tgtEl>
                                          <p:spTgt spid="137"/>
                                        </p:tgtEl>
                                      </p:cBhvr>
                                    </p:animEffect>
                                  </p:childTnLst>
                                </p:cTn>
                              </p:par>
                              <p:par>
                                <p:cTn id="185" presetID="12" presetClass="entr" presetSubtype="4" fill="hold" grpId="0" nodeType="withEffect">
                                  <p:stCondLst>
                                    <p:cond delay="0"/>
                                  </p:stCondLst>
                                  <p:childTnLst>
                                    <p:set>
                                      <p:cBhvr>
                                        <p:cTn id="186" dur="1" fill="hold">
                                          <p:stCondLst>
                                            <p:cond delay="0"/>
                                          </p:stCondLst>
                                        </p:cTn>
                                        <p:tgtEl>
                                          <p:spTgt spid="138"/>
                                        </p:tgtEl>
                                        <p:attrNameLst>
                                          <p:attrName>style.visibility</p:attrName>
                                        </p:attrNameLst>
                                      </p:cBhvr>
                                      <p:to>
                                        <p:strVal val="visible"/>
                                      </p:to>
                                    </p:set>
                                    <p:anim calcmode="lin" valueType="num">
                                      <p:cBhvr additive="base">
                                        <p:cTn id="187" dur="500"/>
                                        <p:tgtEl>
                                          <p:spTgt spid="138"/>
                                        </p:tgtEl>
                                        <p:attrNameLst>
                                          <p:attrName>ppt_y</p:attrName>
                                        </p:attrNameLst>
                                      </p:cBhvr>
                                      <p:tavLst>
                                        <p:tav tm="0">
                                          <p:val>
                                            <p:strVal val="#ppt_y+#ppt_h*1.125000"/>
                                          </p:val>
                                        </p:tav>
                                        <p:tav tm="100000">
                                          <p:val>
                                            <p:strVal val="#ppt_y"/>
                                          </p:val>
                                        </p:tav>
                                      </p:tavLst>
                                    </p:anim>
                                    <p:animEffect transition="in" filter="wipe(up)">
                                      <p:cBhvr>
                                        <p:cTn id="188" dur="500"/>
                                        <p:tgtEl>
                                          <p:spTgt spid="138"/>
                                        </p:tgtEl>
                                      </p:cBhvr>
                                    </p:animEffect>
                                  </p:childTnLst>
                                </p:cTn>
                              </p:par>
                              <p:par>
                                <p:cTn id="189" presetID="12" presetClass="entr" presetSubtype="4" fill="hold" nodeType="withEffect">
                                  <p:stCondLst>
                                    <p:cond delay="0"/>
                                  </p:stCondLst>
                                  <p:childTnLst>
                                    <p:set>
                                      <p:cBhvr>
                                        <p:cTn id="190" dur="1" fill="hold">
                                          <p:stCondLst>
                                            <p:cond delay="0"/>
                                          </p:stCondLst>
                                        </p:cTn>
                                        <p:tgtEl>
                                          <p:spTgt spid="139"/>
                                        </p:tgtEl>
                                        <p:attrNameLst>
                                          <p:attrName>style.visibility</p:attrName>
                                        </p:attrNameLst>
                                      </p:cBhvr>
                                      <p:to>
                                        <p:strVal val="visible"/>
                                      </p:to>
                                    </p:set>
                                    <p:anim calcmode="lin" valueType="num">
                                      <p:cBhvr additive="base">
                                        <p:cTn id="191" dur="500"/>
                                        <p:tgtEl>
                                          <p:spTgt spid="139"/>
                                        </p:tgtEl>
                                        <p:attrNameLst>
                                          <p:attrName>ppt_y</p:attrName>
                                        </p:attrNameLst>
                                      </p:cBhvr>
                                      <p:tavLst>
                                        <p:tav tm="0">
                                          <p:val>
                                            <p:strVal val="#ppt_y+#ppt_h*1.125000"/>
                                          </p:val>
                                        </p:tav>
                                        <p:tav tm="100000">
                                          <p:val>
                                            <p:strVal val="#ppt_y"/>
                                          </p:val>
                                        </p:tav>
                                      </p:tavLst>
                                    </p:anim>
                                    <p:animEffect transition="in" filter="wipe(up)">
                                      <p:cBhvr>
                                        <p:cTn id="192" dur="500"/>
                                        <p:tgtEl>
                                          <p:spTgt spid="139"/>
                                        </p:tgtEl>
                                      </p:cBhvr>
                                    </p:animEffect>
                                  </p:childTnLst>
                                </p:cTn>
                              </p:par>
                              <p:par>
                                <p:cTn id="193" presetID="12" presetClass="entr" presetSubtype="4" fill="hold" nodeType="withEffect">
                                  <p:stCondLst>
                                    <p:cond delay="0"/>
                                  </p:stCondLst>
                                  <p:childTnLst>
                                    <p:set>
                                      <p:cBhvr>
                                        <p:cTn id="194" dur="1" fill="hold">
                                          <p:stCondLst>
                                            <p:cond delay="0"/>
                                          </p:stCondLst>
                                        </p:cTn>
                                        <p:tgtEl>
                                          <p:spTgt spid="140"/>
                                        </p:tgtEl>
                                        <p:attrNameLst>
                                          <p:attrName>style.visibility</p:attrName>
                                        </p:attrNameLst>
                                      </p:cBhvr>
                                      <p:to>
                                        <p:strVal val="visible"/>
                                      </p:to>
                                    </p:set>
                                    <p:anim calcmode="lin" valueType="num">
                                      <p:cBhvr additive="base">
                                        <p:cTn id="195" dur="500"/>
                                        <p:tgtEl>
                                          <p:spTgt spid="140"/>
                                        </p:tgtEl>
                                        <p:attrNameLst>
                                          <p:attrName>ppt_y</p:attrName>
                                        </p:attrNameLst>
                                      </p:cBhvr>
                                      <p:tavLst>
                                        <p:tav tm="0">
                                          <p:val>
                                            <p:strVal val="#ppt_y+#ppt_h*1.125000"/>
                                          </p:val>
                                        </p:tav>
                                        <p:tav tm="100000">
                                          <p:val>
                                            <p:strVal val="#ppt_y"/>
                                          </p:val>
                                        </p:tav>
                                      </p:tavLst>
                                    </p:anim>
                                    <p:animEffect transition="in" filter="wipe(up)">
                                      <p:cBhvr>
                                        <p:cTn id="196" dur="500"/>
                                        <p:tgtEl>
                                          <p:spTgt spid="140"/>
                                        </p:tgtEl>
                                      </p:cBhvr>
                                    </p:animEffect>
                                  </p:childTnLst>
                                </p:cTn>
                              </p:par>
                            </p:childTnLst>
                          </p:cTn>
                        </p:par>
                      </p:childTnLst>
                    </p:cTn>
                  </p:par>
                  <p:par>
                    <p:cTn id="197" fill="hold">
                      <p:stCondLst>
                        <p:cond delay="indefinite"/>
                      </p:stCondLst>
                      <p:childTnLst>
                        <p:par>
                          <p:cTn id="198" fill="hold">
                            <p:stCondLst>
                              <p:cond delay="0"/>
                            </p:stCondLst>
                            <p:childTnLst>
                              <p:par>
                                <p:cTn id="199" presetID="12" presetClass="entr" presetSubtype="4" fill="hold" grpId="0" nodeType="clickEffect">
                                  <p:stCondLst>
                                    <p:cond delay="0"/>
                                  </p:stCondLst>
                                  <p:childTnLst>
                                    <p:set>
                                      <p:cBhvr>
                                        <p:cTn id="200" dur="1" fill="hold">
                                          <p:stCondLst>
                                            <p:cond delay="0"/>
                                          </p:stCondLst>
                                        </p:cTn>
                                        <p:tgtEl>
                                          <p:spTgt spid="144"/>
                                        </p:tgtEl>
                                        <p:attrNameLst>
                                          <p:attrName>style.visibility</p:attrName>
                                        </p:attrNameLst>
                                      </p:cBhvr>
                                      <p:to>
                                        <p:strVal val="visible"/>
                                      </p:to>
                                    </p:set>
                                    <p:anim calcmode="lin" valueType="num">
                                      <p:cBhvr additive="base">
                                        <p:cTn id="201" dur="500"/>
                                        <p:tgtEl>
                                          <p:spTgt spid="144"/>
                                        </p:tgtEl>
                                        <p:attrNameLst>
                                          <p:attrName>ppt_y</p:attrName>
                                        </p:attrNameLst>
                                      </p:cBhvr>
                                      <p:tavLst>
                                        <p:tav tm="0">
                                          <p:val>
                                            <p:strVal val="#ppt_y+#ppt_h*1.125000"/>
                                          </p:val>
                                        </p:tav>
                                        <p:tav tm="100000">
                                          <p:val>
                                            <p:strVal val="#ppt_y"/>
                                          </p:val>
                                        </p:tav>
                                      </p:tavLst>
                                    </p:anim>
                                    <p:animEffect transition="in" filter="wipe(up)">
                                      <p:cBhvr>
                                        <p:cTn id="202" dur="500"/>
                                        <p:tgtEl>
                                          <p:spTgt spid="144"/>
                                        </p:tgtEl>
                                      </p:cBhvr>
                                    </p:animEffect>
                                  </p:childTnLst>
                                </p:cTn>
                              </p:par>
                            </p:childTnLst>
                          </p:cTn>
                        </p:par>
                      </p:childTnLst>
                    </p:cTn>
                  </p:par>
                  <p:par>
                    <p:cTn id="203" fill="hold">
                      <p:stCondLst>
                        <p:cond delay="indefinite"/>
                      </p:stCondLst>
                      <p:childTnLst>
                        <p:par>
                          <p:cTn id="204" fill="hold">
                            <p:stCondLst>
                              <p:cond delay="0"/>
                            </p:stCondLst>
                            <p:childTnLst>
                              <p:par>
                                <p:cTn id="205" presetID="14" presetClass="entr" presetSubtype="10" fill="hold" nodeType="clickEffect">
                                  <p:stCondLst>
                                    <p:cond delay="0"/>
                                  </p:stCondLst>
                                  <p:childTnLst>
                                    <p:set>
                                      <p:cBhvr>
                                        <p:cTn id="206" dur="1" fill="hold">
                                          <p:stCondLst>
                                            <p:cond delay="0"/>
                                          </p:stCondLst>
                                        </p:cTn>
                                        <p:tgtEl>
                                          <p:spTgt spid="142"/>
                                        </p:tgtEl>
                                        <p:attrNameLst>
                                          <p:attrName>style.visibility</p:attrName>
                                        </p:attrNameLst>
                                      </p:cBhvr>
                                      <p:to>
                                        <p:strVal val="visible"/>
                                      </p:to>
                                    </p:set>
                                    <p:animEffect transition="in" filter="randombar(horizontal)">
                                      <p:cBhvr>
                                        <p:cTn id="207" dur="500"/>
                                        <p:tgtEl>
                                          <p:spTgt spid="142"/>
                                        </p:tgtEl>
                                      </p:cBhvr>
                                    </p:animEffect>
                                  </p:childTnLst>
                                </p:cTn>
                              </p:par>
                              <p:par>
                                <p:cTn id="208" presetID="14" presetClass="entr" presetSubtype="10" fill="hold" grpId="0" nodeType="withEffect">
                                  <p:stCondLst>
                                    <p:cond delay="0"/>
                                  </p:stCondLst>
                                  <p:childTnLst>
                                    <p:set>
                                      <p:cBhvr>
                                        <p:cTn id="209" dur="1" fill="hold">
                                          <p:stCondLst>
                                            <p:cond delay="0"/>
                                          </p:stCondLst>
                                        </p:cTn>
                                        <p:tgtEl>
                                          <p:spTgt spid="143"/>
                                        </p:tgtEl>
                                        <p:attrNameLst>
                                          <p:attrName>style.visibility</p:attrName>
                                        </p:attrNameLst>
                                      </p:cBhvr>
                                      <p:to>
                                        <p:strVal val="visible"/>
                                      </p:to>
                                    </p:set>
                                    <p:animEffect transition="in" filter="randombar(horizontal)">
                                      <p:cBhvr>
                                        <p:cTn id="210" dur="500"/>
                                        <p:tgtEl>
                                          <p:spTgt spid="143"/>
                                        </p:tgtEl>
                                      </p:cBhvr>
                                    </p:animEffect>
                                  </p:childTnLst>
                                </p:cTn>
                              </p:par>
                              <p:par>
                                <p:cTn id="211" presetID="14" presetClass="entr" presetSubtype="10" fill="hold" nodeType="withEffect">
                                  <p:stCondLst>
                                    <p:cond delay="0"/>
                                  </p:stCondLst>
                                  <p:childTnLst>
                                    <p:set>
                                      <p:cBhvr>
                                        <p:cTn id="212" dur="1" fill="hold">
                                          <p:stCondLst>
                                            <p:cond delay="0"/>
                                          </p:stCondLst>
                                        </p:cTn>
                                        <p:tgtEl>
                                          <p:spTgt spid="141"/>
                                        </p:tgtEl>
                                        <p:attrNameLst>
                                          <p:attrName>style.visibility</p:attrName>
                                        </p:attrNameLst>
                                      </p:cBhvr>
                                      <p:to>
                                        <p:strVal val="visible"/>
                                      </p:to>
                                    </p:set>
                                    <p:animEffect transition="in" filter="randombar(horizontal)">
                                      <p:cBhvr>
                                        <p:cTn id="213" dur="500"/>
                                        <p:tgtEl>
                                          <p:spTgt spid="141"/>
                                        </p:tgtEl>
                                      </p:cBhvr>
                                    </p:animEffect>
                                  </p:childTnLst>
                                </p:cTn>
                              </p:par>
                            </p:childTnLst>
                          </p:cTn>
                        </p:par>
                      </p:childTnLst>
                    </p:cTn>
                  </p:par>
                  <p:par>
                    <p:cTn id="214" fill="hold">
                      <p:stCondLst>
                        <p:cond delay="indefinite"/>
                      </p:stCondLst>
                      <p:childTnLst>
                        <p:par>
                          <p:cTn id="215" fill="hold">
                            <p:stCondLst>
                              <p:cond delay="0"/>
                            </p:stCondLst>
                            <p:childTnLst>
                              <p:par>
                                <p:cTn id="216" presetID="2" presetClass="entr" presetSubtype="4" fill="hold" nodeType="clickEffect">
                                  <p:stCondLst>
                                    <p:cond delay="0"/>
                                  </p:stCondLst>
                                  <p:childTnLst>
                                    <p:set>
                                      <p:cBhvr>
                                        <p:cTn id="217" dur="1" fill="hold">
                                          <p:stCondLst>
                                            <p:cond delay="0"/>
                                          </p:stCondLst>
                                        </p:cTn>
                                        <p:tgtEl>
                                          <p:spTgt spid="55"/>
                                        </p:tgtEl>
                                        <p:attrNameLst>
                                          <p:attrName>style.visibility</p:attrName>
                                        </p:attrNameLst>
                                      </p:cBhvr>
                                      <p:to>
                                        <p:strVal val="visible"/>
                                      </p:to>
                                    </p:set>
                                    <p:anim calcmode="lin" valueType="num">
                                      <p:cBhvr additive="base">
                                        <p:cTn id="218" dur="500" fill="hold"/>
                                        <p:tgtEl>
                                          <p:spTgt spid="55"/>
                                        </p:tgtEl>
                                        <p:attrNameLst>
                                          <p:attrName>ppt_x</p:attrName>
                                        </p:attrNameLst>
                                      </p:cBhvr>
                                      <p:tavLst>
                                        <p:tav tm="0">
                                          <p:val>
                                            <p:strVal val="#ppt_x"/>
                                          </p:val>
                                        </p:tav>
                                        <p:tav tm="100000">
                                          <p:val>
                                            <p:strVal val="#ppt_x"/>
                                          </p:val>
                                        </p:tav>
                                      </p:tavLst>
                                    </p:anim>
                                    <p:anim calcmode="lin" valueType="num">
                                      <p:cBhvr additive="base">
                                        <p:cTn id="219"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220" fill="hold">
                      <p:stCondLst>
                        <p:cond delay="indefinite"/>
                      </p:stCondLst>
                      <p:childTnLst>
                        <p:par>
                          <p:cTn id="221" fill="hold">
                            <p:stCondLst>
                              <p:cond delay="0"/>
                            </p:stCondLst>
                            <p:childTnLst>
                              <p:par>
                                <p:cTn id="222" presetID="2" presetClass="entr" presetSubtype="4" fill="hold" grpId="0" nodeType="clickEffect">
                                  <p:stCondLst>
                                    <p:cond delay="0"/>
                                  </p:stCondLst>
                                  <p:childTnLst>
                                    <p:set>
                                      <p:cBhvr>
                                        <p:cTn id="223" dur="1" fill="hold">
                                          <p:stCondLst>
                                            <p:cond delay="0"/>
                                          </p:stCondLst>
                                        </p:cTn>
                                        <p:tgtEl>
                                          <p:spTgt spid="59"/>
                                        </p:tgtEl>
                                        <p:attrNameLst>
                                          <p:attrName>style.visibility</p:attrName>
                                        </p:attrNameLst>
                                      </p:cBhvr>
                                      <p:to>
                                        <p:strVal val="visible"/>
                                      </p:to>
                                    </p:set>
                                    <p:anim calcmode="lin" valueType="num">
                                      <p:cBhvr additive="base">
                                        <p:cTn id="224" dur="500" fill="hold"/>
                                        <p:tgtEl>
                                          <p:spTgt spid="59"/>
                                        </p:tgtEl>
                                        <p:attrNameLst>
                                          <p:attrName>ppt_x</p:attrName>
                                        </p:attrNameLst>
                                      </p:cBhvr>
                                      <p:tavLst>
                                        <p:tav tm="0">
                                          <p:val>
                                            <p:strVal val="#ppt_x"/>
                                          </p:val>
                                        </p:tav>
                                        <p:tav tm="100000">
                                          <p:val>
                                            <p:strVal val="#ppt_x"/>
                                          </p:val>
                                        </p:tav>
                                      </p:tavLst>
                                    </p:anim>
                                    <p:anim calcmode="lin" valueType="num">
                                      <p:cBhvr additive="base">
                                        <p:cTn id="225"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3" grpId="0" bldLvl="0" animBg="1"/>
      <p:bldP spid="14" grpId="0" bldLvl="0" animBg="1"/>
      <p:bldP spid="17" grpId="0" bldLvl="0" animBg="1"/>
      <p:bldP spid="22" grpId="0" bldLvl="0" animBg="1"/>
      <p:bldP spid="42" grpId="0" bldLvl="0" animBg="1"/>
      <p:bldP spid="49" grpId="0" bldLvl="0" animBg="1"/>
      <p:bldP spid="61" grpId="0" bldLvl="0" animBg="1"/>
      <p:bldP spid="77" grpId="0" bldLvl="0" animBg="1"/>
      <p:bldP spid="78" grpId="0" bldLvl="0" animBg="1"/>
      <p:bldP spid="106" grpId="0" bldLvl="0" animBg="1"/>
      <p:bldP spid="108" grpId="0" bldLvl="0" animBg="1"/>
      <p:bldP spid="120" grpId="0" bldLvl="0" animBg="1"/>
      <p:bldP spid="125" grpId="0" bldLvl="0" animBg="1"/>
      <p:bldP spid="137" grpId="0" bldLvl="0" animBg="1"/>
      <p:bldP spid="138" grpId="0" bldLvl="0" animBg="1"/>
      <p:bldP spid="143" grpId="0" bldLvl="0" animBg="1"/>
      <p:bldP spid="144" grpId="0" bldLvl="0" animBg="1"/>
      <p:bldP spid="59"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四、竣工产值</a:t>
            </a:r>
            <a:endParaRPr lang="zh-CN" altLang="en-US" sz="2800">
              <a:solidFill>
                <a:srgbClr val="4B649F"/>
              </a:solidFill>
              <a:sym typeface="+mn-ea"/>
            </a:endParaRPr>
          </a:p>
        </p:txBody>
      </p:sp>
      <p:graphicFrame>
        <p:nvGraphicFramePr>
          <p:cNvPr id="114726" name="Group 38"/>
          <p:cNvGraphicFramePr>
            <a:graphicFrameLocks noGrp="1"/>
          </p:cNvGraphicFramePr>
          <p:nvPr>
            <p:custDataLst>
              <p:tags r:id="rId3"/>
            </p:custDataLst>
          </p:nvPr>
        </p:nvGraphicFramePr>
        <p:xfrm>
          <a:off x="749300" y="779780"/>
          <a:ext cx="6482715" cy="1859280"/>
        </p:xfrm>
        <a:graphic>
          <a:graphicData uri="http://schemas.openxmlformats.org/drawingml/2006/table">
            <a:tbl>
              <a:tblPr/>
              <a:tblGrid>
                <a:gridCol w="3602990"/>
                <a:gridCol w="941070"/>
                <a:gridCol w="812165"/>
                <a:gridCol w="1126490"/>
              </a:tblGrid>
              <a:tr h="82296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计量</a:t>
                      </a:r>
                      <a:endPar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单位</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a:noFill/>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r>
              <a:tr h="51816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甲</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乙</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丙</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endParaRPr kumimoji="0" lang="zh-CN" altLang="en-US"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四、竣工产值</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14</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a:noFill/>
                    </a:lnR>
                    <a:lnT>
                      <a:noFill/>
                    </a:lnT>
                    <a:lnB w="12700">
                      <a:solidFill>
                        <a:schemeClr val="tx1"/>
                      </a:solidFill>
                      <a:prstDash val="solid"/>
                    </a:lnB>
                    <a:lnTlToBr>
                      <a:noFill/>
                    </a:lnTlToBr>
                    <a:lnBlToTr>
                      <a:noFill/>
                    </a:lnBlToTr>
                    <a:noFill/>
                  </a:tcPr>
                </a:tc>
              </a:tr>
            </a:tbl>
          </a:graphicData>
        </a:graphic>
      </p:graphicFrame>
      <p:sp>
        <p:nvSpPr>
          <p:cNvPr id="4" name="矩形 3"/>
          <p:cNvSpPr/>
          <p:nvPr/>
        </p:nvSpPr>
        <p:spPr>
          <a:xfrm>
            <a:off x="1165860" y="2914650"/>
            <a:ext cx="9601200" cy="349948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斜纹 4"/>
          <p:cNvSpPr/>
          <p:nvPr/>
        </p:nvSpPr>
        <p:spPr>
          <a:xfrm>
            <a:off x="1137920" y="2892425"/>
            <a:ext cx="360045" cy="359410"/>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斜纹 5"/>
          <p:cNvSpPr/>
          <p:nvPr/>
        </p:nvSpPr>
        <p:spPr>
          <a:xfrm rot="10800000">
            <a:off x="10407015" y="6054725"/>
            <a:ext cx="360045" cy="359410"/>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7" name="矩形 6"/>
          <p:cNvSpPr/>
          <p:nvPr/>
        </p:nvSpPr>
        <p:spPr>
          <a:xfrm>
            <a:off x="1478915" y="2914650"/>
            <a:ext cx="8928100" cy="246634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latinLnBrk="0" hangingPunct="1">
              <a:lnSpc>
                <a:spcPct val="150000"/>
              </a:lnSpc>
              <a:spcBef>
                <a:spcPts val="0"/>
              </a:spcBef>
            </a:pPr>
            <a:r>
              <a:rPr 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1. </a:t>
            </a:r>
            <a:r>
              <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承包合同中规定的单位工程内容全部完成，达到设计规定的交工条件，才能计算竣工产值。</a:t>
            </a:r>
            <a:endPar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just" eaLnBrk="1" latinLnBrk="0" hangingPunct="1">
              <a:lnSpc>
                <a:spcPct val="150000"/>
              </a:lnSpc>
              <a:spcBef>
                <a:spcPts val="0"/>
              </a:spcBef>
            </a:pPr>
            <a:r>
              <a:rPr 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2. </a:t>
            </a:r>
            <a:r>
              <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经有关部门验收鉴定合格。</a:t>
            </a:r>
            <a:endPar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just" eaLnBrk="1" latinLnBrk="0" hangingPunct="1">
              <a:lnSpc>
                <a:spcPct val="150000"/>
              </a:lnSpc>
              <a:spcBef>
                <a:spcPts val="0"/>
              </a:spcBef>
            </a:pPr>
            <a:r>
              <a:rPr 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3. </a:t>
            </a:r>
            <a:r>
              <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对于跨年度施工的单位工程，其竣工产值应当包括该工程从开始到竣工的全部自行完成价值。</a:t>
            </a:r>
            <a:endPar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just" eaLnBrk="1" latinLnBrk="0" hangingPunct="1">
              <a:lnSpc>
                <a:spcPct val="150000"/>
              </a:lnSpc>
              <a:spcBef>
                <a:spcPts val="0"/>
              </a:spcBef>
            </a:pPr>
            <a:r>
              <a:rPr 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4. </a:t>
            </a:r>
            <a:r>
              <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对有些大型单位工程，能够分开交付使用的，可以分开计算竣工产值。</a:t>
            </a:r>
            <a:endPar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7800340" y="679450"/>
            <a:ext cx="3576955" cy="197612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8046720" y="929005"/>
            <a:ext cx="3084195" cy="147701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竣工产值</a:t>
            </a:r>
            <a:r>
              <a:rPr lang="en-US" altLang="zh-CN" sz="2400" b="1" dirty="0">
                <a:solidFill>
                  <a:srgbClr val="595959"/>
                </a:solidFill>
                <a:latin typeface="微软雅黑" panose="020B0503020204020204" pitchFamily="34" charset="-122"/>
                <a:ea typeface="微软雅黑" panose="020B0503020204020204" pitchFamily="34" charset="-122"/>
              </a:rPr>
              <a:t>(14)</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竣工产值指从开工到竣工全部自行完成价值。</a:t>
            </a:r>
            <a:endParaRPr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18" name="学论网www.xuelun.me-矩形 4"/>
          <p:cNvSpPr/>
          <p:nvPr/>
        </p:nvSpPr>
        <p:spPr>
          <a:xfrm>
            <a:off x="1188403" y="1459066"/>
            <a:ext cx="9815512" cy="1897661"/>
          </a:xfrm>
          <a:prstGeom prst="round2DiagRect">
            <a:avLst/>
          </a:prstGeom>
          <a:noFill/>
          <a:ln w="19050">
            <a:solidFill>
              <a:srgbClr val="9FACC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000" b="1">
              <a:solidFill>
                <a:srgbClr val="FFFDFB"/>
              </a:solidFill>
            </a:endParaRPr>
          </a:p>
        </p:txBody>
      </p:sp>
      <p:sp>
        <p:nvSpPr>
          <p:cNvPr id="19" name="矩形 18"/>
          <p:cNvSpPr/>
          <p:nvPr/>
        </p:nvSpPr>
        <p:spPr>
          <a:xfrm>
            <a:off x="1531989" y="1529297"/>
            <a:ext cx="9700526" cy="2025555"/>
          </a:xfrm>
          <a:prstGeom prst="rect">
            <a:avLst/>
          </a:prstGeom>
        </p:spPr>
        <p:txBody>
          <a:bodyPr wrap="square">
            <a:spAutoFit/>
          </a:bodyPr>
          <a:p>
            <a:pPr>
              <a:lnSpc>
                <a:spcPct val="130000"/>
              </a:lnSpc>
            </a:pPr>
            <a:r>
              <a:rPr lang="zh-CN" altLang="en-US" sz="2800" dirty="0">
                <a:solidFill>
                  <a:srgbClr val="FF0000"/>
                </a:solidFill>
                <a:latin typeface="微软雅黑" panose="020B0503020204020204" pitchFamily="34" charset="-122"/>
                <a:ea typeface="微软雅黑" panose="020B0503020204020204" pitchFamily="34" charset="-122"/>
              </a:rPr>
              <a:t>有资质</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的建筑业</a:t>
            </a:r>
            <a:r>
              <a:rPr lang="zh-CN" altLang="en-US" sz="2800" dirty="0">
                <a:solidFill>
                  <a:srgbClr val="FF0000"/>
                </a:solidFill>
                <a:latin typeface="微软雅黑" panose="020B0503020204020204" pitchFamily="34" charset="-122"/>
                <a:ea typeface="微软雅黑" panose="020B0503020204020204" pitchFamily="34" charset="-122"/>
              </a:rPr>
              <a:t>法人</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单位，即指领取了</a:t>
            </a:r>
            <a:r>
              <a:rPr lang="en-US" altLang="zh-CN" sz="2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企业法人营业执照</a:t>
            </a:r>
            <a:r>
              <a:rPr lang="en-US" altLang="zh-CN" sz="2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，并经各级建设行政主管部门审核批准，获得总承包、专业承包</a:t>
            </a:r>
            <a:r>
              <a:rPr lang="en-US" altLang="zh-CN" sz="2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建筑业企业资质证书</a:t>
            </a:r>
            <a:r>
              <a:rPr lang="en-US" altLang="zh-CN" sz="2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的建筑业法人单位。</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学论网www.xuelun.me-矩形 1"/>
          <p:cNvSpPr/>
          <p:nvPr/>
        </p:nvSpPr>
        <p:spPr>
          <a:xfrm>
            <a:off x="2566374" y="4929684"/>
            <a:ext cx="4023208" cy="1236047"/>
          </a:xfrm>
          <a:prstGeom prst="roundRect">
            <a:avLst/>
          </a:prstGeom>
          <a:solidFill>
            <a:srgbClr val="5571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rPr>
              <a:t>具有建筑业总承包、</a:t>
            </a:r>
            <a:endParaRPr lang="en-US" altLang="zh-CN"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endParaRPr>
          </a:p>
          <a:p>
            <a:r>
              <a:rPr lang="zh-CN" altLang="en-US"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rPr>
              <a:t>专业承包资质</a:t>
            </a:r>
            <a:endParaRPr lang="zh-CN" altLang="en-US"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21" name="学论网www.xuelun.me-矩形 1"/>
          <p:cNvSpPr/>
          <p:nvPr/>
        </p:nvSpPr>
        <p:spPr>
          <a:xfrm>
            <a:off x="2568709" y="3664154"/>
            <a:ext cx="4023208" cy="828125"/>
          </a:xfrm>
          <a:prstGeom prst="roundRect">
            <a:avLst/>
          </a:prstGeom>
          <a:solidFill>
            <a:srgbClr val="5571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r>
              <a:rPr lang="zh-CN" altLang="en-US"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rPr>
              <a:t>建筑业法人单位</a:t>
            </a:r>
            <a:endParaRPr lang="zh-CN" altLang="en-US"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22" name="学论网www.xuelun.me-矩形 1"/>
          <p:cNvSpPr/>
          <p:nvPr/>
        </p:nvSpPr>
        <p:spPr>
          <a:xfrm>
            <a:off x="7200696" y="4368598"/>
            <a:ext cx="3510113" cy="1118729"/>
          </a:xfrm>
          <a:prstGeom prst="roundRect">
            <a:avLst/>
          </a:prstGeom>
          <a:solidFill>
            <a:srgbClr val="5571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lgn="ctr"/>
            <a:r>
              <a:rPr lang="en-US" altLang="zh-CN" sz="24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rPr>
              <a:t>P.S.</a:t>
            </a:r>
            <a:r>
              <a:rPr lang="zh-CN" altLang="en-US" sz="24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rPr>
              <a:t>劳务分包企业不在统计范围内</a:t>
            </a:r>
            <a:endParaRPr lang="en-US" altLang="zh-CN" sz="24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57835" y="786130"/>
            <a:ext cx="2110740" cy="737235"/>
          </a:xfrm>
          <a:prstGeom prst="rect">
            <a:avLst/>
          </a:prstGeom>
          <a:noFill/>
          <a:ln>
            <a:solidFill>
              <a:srgbClr val="557199"/>
            </a:solidFill>
            <a:prstDash val="sysDot"/>
          </a:ln>
        </p:spPr>
        <p:txBody>
          <a:bodyPr wrap="square" rtlCol="0" anchor="t">
            <a:spAutoFit/>
          </a:bodyPr>
          <a:p>
            <a:pPr algn="ctr">
              <a:lnSpc>
                <a:spcPct val="150000"/>
              </a:lnSpc>
            </a:pPr>
            <a:r>
              <a:rPr lang="zh-CN" altLang="en-US" sz="2800" b="1" dirty="0">
                <a:solidFill>
                  <a:srgbClr val="557199"/>
                </a:solidFill>
                <a:sym typeface="+mn-ea"/>
              </a:rPr>
              <a:t>统计范围</a:t>
            </a:r>
            <a:endParaRPr lang="zh-CN" altLang="en-US" sz="2800" b="1" dirty="0">
              <a:solidFill>
                <a:srgbClr val="557199"/>
              </a:solidFill>
              <a:sym typeface="+mn-ea"/>
            </a:endParaRPr>
          </a:p>
        </p:txBody>
      </p:sp>
      <p:sp>
        <p:nvSpPr>
          <p:cNvPr id="3" name="文本框 62"/>
          <p:cNvSpPr txBox="1"/>
          <p:nvPr/>
        </p:nvSpPr>
        <p:spPr>
          <a:xfrm>
            <a:off x="749300" y="-108585"/>
            <a:ext cx="414909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总说明</a:t>
            </a:r>
            <a:endParaRPr lang="en-US" altLang="zh-CN" sz="2800">
              <a:solidFill>
                <a:srgbClr val="4B649F"/>
              </a:solidFill>
              <a:sym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五、房屋施工面积</a:t>
            </a:r>
            <a:endParaRPr lang="zh-CN" altLang="en-US" sz="2800">
              <a:solidFill>
                <a:srgbClr val="4B649F"/>
              </a:solidFill>
              <a:sym typeface="+mn-ea"/>
            </a:endParaRPr>
          </a:p>
        </p:txBody>
      </p:sp>
      <p:sp>
        <p:nvSpPr>
          <p:cNvPr id="18" name="矩形 17"/>
          <p:cNvSpPr/>
          <p:nvPr/>
        </p:nvSpPr>
        <p:spPr>
          <a:xfrm>
            <a:off x="1318260" y="988695"/>
            <a:ext cx="9555480" cy="451548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 name="Group 55"/>
          <p:cNvGraphicFramePr>
            <a:graphicFrameLocks noGrp="1"/>
          </p:cNvGraphicFramePr>
          <p:nvPr/>
        </p:nvGraphicFramePr>
        <p:xfrm>
          <a:off x="2205355" y="2442210"/>
          <a:ext cx="6972300" cy="1608455"/>
        </p:xfrm>
        <a:graphic>
          <a:graphicData uri="http://schemas.openxmlformats.org/drawingml/2006/table">
            <a:tbl>
              <a:tblPr/>
              <a:tblGrid>
                <a:gridCol w="3965575"/>
                <a:gridCol w="995045"/>
                <a:gridCol w="744855"/>
                <a:gridCol w="1266825"/>
              </a:tblGrid>
              <a:tr h="76073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91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五、房屋施工面积</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平方米</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15</a:t>
                      </a:r>
                      <a:endParaRPr kumimoji="0" lang="en-US" altLang="zh-CN"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42481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其中：新开工面积</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a:noFill/>
                    </a:lnL>
                    <a:lnR w="12700" cap="flat" cmpd="sng" algn="ctr">
                      <a:solidFill>
                        <a:srgbClr val="000000"/>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lang="zh-CN" altLang="en-US" sz="1800" b="1">
                          <a:ln>
                            <a:noFill/>
                          </a:ln>
                          <a:effectLst/>
                          <a:latin typeface="微软雅黑" panose="020B0503020204020204" pitchFamily="34" charset="-122"/>
                          <a:ea typeface="微软雅黑" panose="020B0503020204020204" pitchFamily="34" charset="-122"/>
                          <a:sym typeface="+mn-ea"/>
                        </a:rPr>
                        <a:t>平方米</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16</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692" marB="45692" horzOverflow="overflow">
                    <a:lnL w="12700" cap="flat" cmpd="sng" algn="ctr">
                      <a:solidFill>
                        <a:srgbClr val="000000"/>
                      </a:solidFill>
                      <a:prstDash val="solid"/>
                      <a:round/>
                      <a:headEnd type="none" w="med" len="med"/>
                      <a:tailEnd type="none" w="med" len="med"/>
                    </a:lnL>
                    <a:lnR>
                      <a:noFill/>
                    </a:lnR>
                    <a:lnT>
                      <a:noFill/>
                    </a:lnT>
                    <a:lnB w="12700">
                      <a:solidFill>
                        <a:schemeClr val="tx1"/>
                      </a:solidFill>
                      <a:prstDash val="solid"/>
                    </a:lnB>
                    <a:lnTlToBr>
                      <a:noFill/>
                    </a:lnTlToBr>
                    <a:lnBlToTr>
                      <a:noFill/>
                    </a:lnBlToTr>
                    <a:noFill/>
                  </a:tcPr>
                </a:tc>
              </a:tr>
            </a:tbl>
          </a:graphicData>
        </a:graphic>
      </p:graphicFrame>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五、房屋施工面积</a:t>
            </a:r>
            <a:endParaRPr lang="zh-CN" altLang="en-US" sz="2800">
              <a:solidFill>
                <a:srgbClr val="4B649F"/>
              </a:solidFill>
              <a:sym typeface="+mn-ea"/>
            </a:endParaRPr>
          </a:p>
        </p:txBody>
      </p:sp>
      <p:sp>
        <p:nvSpPr>
          <p:cNvPr id="5" name="矩形 4"/>
          <p:cNvSpPr/>
          <p:nvPr/>
        </p:nvSpPr>
        <p:spPr>
          <a:xfrm>
            <a:off x="1318260" y="1010285"/>
            <a:ext cx="9555480" cy="483743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642110" y="1180465"/>
            <a:ext cx="8928100" cy="436245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房屋施工面积（</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15</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报告期内施过工的全部房屋建筑面积</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eaLnBrk="1" latinLnBrk="0" hangingPunct="1">
              <a:lnSpc>
                <a:spcPts val="3880"/>
              </a:lnSpc>
              <a:spcBef>
                <a:spcPts val="0"/>
              </a:spcBef>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包括：</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eaLnBrk="1" latinLnBrk="0" hangingPunct="1">
              <a:lnSpc>
                <a:spcPts val="3880"/>
              </a:lnSpc>
              <a:spcBef>
                <a:spcPts val="0"/>
              </a:spcBef>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sym typeface="+mn-ea"/>
              </a:rPr>
              <a:t>本期新开工的房屋建筑面积</a:t>
            </a:r>
            <a:endParaRPr lang="zh-CN" altLang="en-US" sz="2000" b="1" dirty="0">
              <a:solidFill>
                <a:schemeClr val="tx1">
                  <a:lumMod val="65000"/>
                  <a:lumOff val="35000"/>
                </a:schemeClr>
              </a:solidFill>
              <a:latin typeface="微软雅黑" panose="020B0503020204020204" pitchFamily="34" charset="-122"/>
            </a:endParaRPr>
          </a:p>
          <a:p>
            <a:pPr marL="342900" indent="-342900" eaLnBrk="1" latinLnBrk="0" hangingPunct="1">
              <a:lnSpc>
                <a:spcPts val="3880"/>
              </a:lnSpc>
              <a:spcBef>
                <a:spcPts val="0"/>
              </a:spcBef>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上期跨入本期继续施工的房屋建筑面积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eaLnBrk="1" latinLnBrk="0" hangingPunct="1">
              <a:lnSpc>
                <a:spcPts val="3880"/>
              </a:lnSpc>
              <a:spcBef>
                <a:spcPts val="0"/>
              </a:spcBef>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上期停缓建在本期恢复施工的房屋建筑面积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eaLnBrk="1" latinLnBrk="0" hangingPunct="1">
              <a:lnSpc>
                <a:spcPts val="3880"/>
              </a:lnSpc>
              <a:spcBef>
                <a:spcPts val="0"/>
              </a:spcBef>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本期竣工的房屋建筑面积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eaLnBrk="1" latinLnBrk="0" hangingPunct="1">
              <a:lnSpc>
                <a:spcPts val="3880"/>
              </a:lnSpc>
              <a:spcBef>
                <a:spcPts val="0"/>
              </a:spcBef>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本期施工后又停缓建的房屋建筑面积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五、房屋施工面积</a:t>
            </a:r>
            <a:endParaRPr lang="zh-CN" altLang="en-US" sz="2800">
              <a:solidFill>
                <a:srgbClr val="4B649F"/>
              </a:solidFill>
              <a:sym typeface="+mn-ea"/>
            </a:endParaRPr>
          </a:p>
        </p:txBody>
      </p:sp>
      <p:sp>
        <p:nvSpPr>
          <p:cNvPr id="5" name="矩形 4"/>
          <p:cNvSpPr/>
          <p:nvPr/>
        </p:nvSpPr>
        <p:spPr>
          <a:xfrm>
            <a:off x="1318260" y="1010285"/>
            <a:ext cx="9555480" cy="483743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642110" y="1180465"/>
            <a:ext cx="8928100" cy="436245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房屋施工面积</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施工面积以</a:t>
            </a:r>
            <a:r>
              <a:rPr lang="zh-CN" altLang="en-US" sz="2000" b="1" dirty="0">
                <a:solidFill>
                  <a:srgbClr val="FF0000"/>
                </a:solidFill>
                <a:latin typeface="微软雅黑" panose="020B0503020204020204" pitchFamily="34" charset="-122"/>
                <a:ea typeface="微软雅黑" panose="020B0503020204020204" pitchFamily="34" charset="-122"/>
              </a:rPr>
              <a:t>房屋建筑单位工程</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为对象进行统计</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eaLnBrk="1" latinLnBrk="0" hangingPunct="1">
              <a:lnSpc>
                <a:spcPts val="3880"/>
              </a:lnSpc>
              <a:spcBef>
                <a:spcPts val="0"/>
              </a:spcBef>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多层房屋破土动工，计算整栋、各层建筑面积之和</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eaLnBrk="1" latinLnBrk="0" hangingPunct="1">
              <a:lnSpc>
                <a:spcPts val="3880"/>
              </a:lnSpc>
              <a:spcBef>
                <a:spcPts val="0"/>
              </a:spcBef>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旧房拆除重建，计算其全部面积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eaLnBrk="1" latinLnBrk="0" hangingPunct="1">
              <a:lnSpc>
                <a:spcPts val="3880"/>
              </a:lnSpc>
              <a:spcBef>
                <a:spcPts val="0"/>
              </a:spcBef>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旧房加层或改造，只计算增加的建筑面积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eaLnBrk="1" latinLnBrk="0" hangingPunct="1">
              <a:lnSpc>
                <a:spcPts val="3880"/>
              </a:lnSpc>
              <a:spcBef>
                <a:spcPts val="0"/>
              </a:spcBef>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业主按分部工程发包，由承担主体结构施工的企业统计</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eaLnBrk="1" latinLnBrk="0" hangingPunct="1">
              <a:lnSpc>
                <a:spcPts val="3880"/>
              </a:lnSpc>
              <a:spcBef>
                <a:spcPts val="0"/>
              </a:spcBef>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临时房屋不计算建筑面积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eaLnBrk="1" latinLnBrk="0" hangingPunct="1">
              <a:lnSpc>
                <a:spcPts val="3880"/>
              </a:lnSpc>
              <a:spcBef>
                <a:spcPts val="0"/>
              </a:spcBef>
              <a:buFont typeface="Wingdings" panose="05000000000000000000" charset="0"/>
              <a:buChar char="Ø"/>
            </a:pPr>
            <a:r>
              <a:rPr lang="zh-CN" altLang="en-US" sz="2000" b="1" dirty="0">
                <a:solidFill>
                  <a:srgbClr val="FF0000"/>
                </a:solidFill>
                <a:latin typeface="微软雅黑" panose="020B0503020204020204" pitchFamily="34" charset="-122"/>
                <a:ea typeface="微软雅黑" panose="020B0503020204020204" pitchFamily="34" charset="-122"/>
                <a:sym typeface="+mn-ea"/>
              </a:rPr>
              <a:t>装饰工程</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不计算施工面积。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注：房屋破土动工，</a:t>
            </a:r>
            <a:r>
              <a:rPr lang="zh-CN" altLang="en-US" sz="2000" b="1" dirty="0">
                <a:solidFill>
                  <a:srgbClr val="FF0000"/>
                </a:solidFill>
                <a:latin typeface="微软雅黑" panose="020B0503020204020204" pitchFamily="34" charset="-122"/>
                <a:ea typeface="微软雅黑" panose="020B0503020204020204" pitchFamily="34" charset="-122"/>
                <a:sym typeface="+mn-ea"/>
              </a:rPr>
              <a:t>就计算全部面积，</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不得按实际施工层数分别计算。</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五、房屋施工面积</a:t>
            </a:r>
            <a:endParaRPr lang="zh-CN" altLang="en-US" sz="2800">
              <a:solidFill>
                <a:srgbClr val="4B649F"/>
              </a:solidFill>
              <a:sym typeface="+mn-ea"/>
            </a:endParaRPr>
          </a:p>
        </p:txBody>
      </p:sp>
      <p:sp>
        <p:nvSpPr>
          <p:cNvPr id="5" name="矩形 4"/>
          <p:cNvSpPr/>
          <p:nvPr/>
        </p:nvSpPr>
        <p:spPr>
          <a:xfrm>
            <a:off x="1318260" y="1010285"/>
            <a:ext cx="9555480" cy="483743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642110" y="1180465"/>
            <a:ext cx="8928100" cy="436245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新开工面积（</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16</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）：指报告期内新开工建设的房屋建筑面积，以单位工程为核算对象，即整栋房屋的全部建筑面积，不能分割计算。</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zh-CN" altLang="en-US" sz="2000" b="1" dirty="0">
                <a:sym typeface="+mn-ea"/>
              </a:rPr>
              <a:t>注：</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正式开始施工以前的各项准备工作，均不算正式开工，如平整场地、放线、旧有建筑物的清理、打试验桩等。</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不包括在上期开工跨入本期继续施工的房屋建筑面积、上期停缓建而在本期复工的建筑面积。 </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六、从业人员</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124983" name="Group 55"/>
          <p:cNvGraphicFramePr>
            <a:graphicFrameLocks noGrp="1"/>
          </p:cNvGraphicFramePr>
          <p:nvPr/>
        </p:nvGraphicFramePr>
        <p:xfrm>
          <a:off x="2061847" y="1645288"/>
          <a:ext cx="7644130" cy="3110230"/>
        </p:xfrm>
        <a:graphic>
          <a:graphicData uri="http://schemas.openxmlformats.org/drawingml/2006/table">
            <a:tbl>
              <a:tblPr>
                <a:tableStyleId>{5940675A-B579-460E-94D1-54222C63F5DA}</a:tableStyleId>
              </a:tblPr>
              <a:tblGrid>
                <a:gridCol w="4500563"/>
                <a:gridCol w="1071562"/>
                <a:gridCol w="643255"/>
                <a:gridCol w="1428750"/>
              </a:tblGrid>
              <a:tr h="822325">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指标名称</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计量单位</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代码</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1-本季</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r h="457200">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甲</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乙</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丙</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1</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r h="457200">
                <a:tc>
                  <a:txBody>
                    <a:bodyPr/>
                    <a:p>
                      <a:pPr marL="0" marR="0" lvl="0" algn="l"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六、从业人员</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r h="458788">
                <a:tc>
                  <a:txBody>
                    <a:bodyPr/>
                    <a:p>
                      <a:pPr marL="0" marR="0" lvl="0" algn="l"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        从事建筑业活动的平均人数</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人</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24</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r h="457200">
                <a:tc>
                  <a:txBody>
                    <a:bodyPr/>
                    <a:p>
                      <a:pPr marL="0" marR="0" lvl="0" algn="l"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        建筑业企业期末人数 </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人</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25</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r h="457200">
                <a:tc>
                  <a:txBody>
                    <a:bodyPr/>
                    <a:p>
                      <a:pPr marL="0" marR="0" lvl="0" algn="l"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         其中：工程技术人员</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人</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26</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六、从业人员</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2" name="学论网-矩形 1"/>
          <p:cNvSpPr/>
          <p:nvPr/>
        </p:nvSpPr>
        <p:spPr>
          <a:xfrm>
            <a:off x="254164" y="1101106"/>
            <a:ext cx="6044158" cy="4556919"/>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43" name="学论网-www.xuelun.me"/>
          <p:cNvSpPr txBox="1"/>
          <p:nvPr/>
        </p:nvSpPr>
        <p:spPr>
          <a:xfrm>
            <a:off x="467222" y="1272530"/>
            <a:ext cx="5617644" cy="142289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从事建筑业活动的平均人数</a:t>
            </a:r>
            <a:r>
              <a:rPr lang="en-US" altLang="zh-CN" sz="2400" b="1" dirty="0">
                <a:solidFill>
                  <a:srgbClr val="595959"/>
                </a:solidFill>
                <a:latin typeface="微软雅黑" panose="020B0503020204020204" pitchFamily="34" charset="-122"/>
                <a:ea typeface="微软雅黑" panose="020B0503020204020204" pitchFamily="34" charset="-122"/>
              </a:rPr>
              <a:t>(24)</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指建筑业企业</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或单位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报告期实际拥有的、与建筑施工活动有关的人员的平均人数。 </a:t>
            </a:r>
            <a:endParaRPr lang="en-US" altLang="zh-CN" sz="2000" dirty="0">
              <a:latin typeface="微软雅黑" panose="020B0503020204020204" pitchFamily="34" charset="-122"/>
              <a:ea typeface="微软雅黑" panose="020B0503020204020204" pitchFamily="34" charset="-122"/>
            </a:endParaRPr>
          </a:p>
        </p:txBody>
      </p:sp>
      <p:sp>
        <p:nvSpPr>
          <p:cNvPr id="56" name="TextBox 1"/>
          <p:cNvSpPr txBox="1">
            <a:spLocks noChangeArrowheads="1"/>
          </p:cNvSpPr>
          <p:nvPr/>
        </p:nvSpPr>
        <p:spPr bwMode="auto">
          <a:xfrm>
            <a:off x="9210710" y="1100951"/>
            <a:ext cx="1620957" cy="523220"/>
          </a:xfrm>
          <a:prstGeom prst="rect">
            <a:avLst/>
          </a:prstGeom>
          <a:noFill/>
          <a:ln w="9525">
            <a:noFill/>
            <a:miter lim="800000"/>
          </a:ln>
        </p:spPr>
        <p:txBody>
          <a:bodyPr wrap="none">
            <a:spAutoFit/>
          </a:bodyPr>
          <a:p>
            <a:r>
              <a:rPr lang="zh-CN" altLang="en-US" sz="2800" b="1" dirty="0">
                <a:solidFill>
                  <a:srgbClr val="FF0000"/>
                </a:solidFill>
                <a:latin typeface="微软雅黑" panose="020B0503020204020204" pitchFamily="34" charset="-122"/>
                <a:ea typeface="微软雅黑" panose="020B0503020204020204" pitchFamily="34" charset="-122"/>
              </a:rPr>
              <a:t>统计原则</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grpSp>
        <p:nvGrpSpPr>
          <p:cNvPr id="57" name="组合 39"/>
          <p:cNvGrpSpPr/>
          <p:nvPr/>
        </p:nvGrpSpPr>
        <p:grpSpPr bwMode="auto">
          <a:xfrm>
            <a:off x="6767673" y="1260667"/>
            <a:ext cx="2387640" cy="4303678"/>
            <a:chOff x="1355356" y="454668"/>
            <a:chExt cx="1899133" cy="3576292"/>
          </a:xfrm>
        </p:grpSpPr>
        <p:grpSp>
          <p:nvGrpSpPr>
            <p:cNvPr id="58" name="组合 5"/>
            <p:cNvGrpSpPr/>
            <p:nvPr/>
          </p:nvGrpSpPr>
          <p:grpSpPr bwMode="auto">
            <a:xfrm>
              <a:off x="1658094" y="454668"/>
              <a:ext cx="1296410" cy="715988"/>
              <a:chOff x="1259401" y="2067694"/>
              <a:chExt cx="1296410" cy="715988"/>
            </a:xfrm>
          </p:grpSpPr>
          <p:sp>
            <p:nvSpPr>
              <p:cNvPr id="76" name="梯形 3"/>
              <p:cNvSpPr/>
              <p:nvPr/>
            </p:nvSpPr>
            <p:spPr>
              <a:xfrm rot="10800000">
                <a:off x="1259401" y="2067694"/>
                <a:ext cx="1296410" cy="715804"/>
              </a:xfrm>
              <a:prstGeom prst="trapezoid">
                <a:avLst>
                  <a:gd name="adj" fmla="val 32984"/>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77" name="任意多边形 1"/>
              <p:cNvSpPr/>
              <p:nvPr/>
            </p:nvSpPr>
            <p:spPr>
              <a:xfrm>
                <a:off x="1619671" y="2180814"/>
                <a:ext cx="895552" cy="602868"/>
              </a:xfrm>
              <a:custGeom>
                <a:avLst/>
                <a:gdLst>
                  <a:gd name="connsiteX0" fmla="*/ 0 w 509588"/>
                  <a:gd name="connsiteY0" fmla="*/ 237910 h 237910"/>
                  <a:gd name="connsiteX1" fmla="*/ 176213 w 509588"/>
                  <a:gd name="connsiteY1" fmla="*/ 28360 h 237910"/>
                  <a:gd name="connsiteX2" fmla="*/ 509588 w 509588"/>
                  <a:gd name="connsiteY2" fmla="*/ 4547 h 237910"/>
                  <a:gd name="connsiteX0-1" fmla="*/ 0 w 520457"/>
                  <a:gd name="connsiteY0-2" fmla="*/ 336767 h 336767"/>
                  <a:gd name="connsiteX1-3" fmla="*/ 176213 w 520457"/>
                  <a:gd name="connsiteY1-4" fmla="*/ 127217 h 336767"/>
                  <a:gd name="connsiteX2-5" fmla="*/ 520457 w 520457"/>
                  <a:gd name="connsiteY2-6" fmla="*/ 151 h 336767"/>
                  <a:gd name="connsiteX0-7" fmla="*/ 0 w 520457"/>
                  <a:gd name="connsiteY0-8" fmla="*/ 336889 h 336889"/>
                  <a:gd name="connsiteX1-9" fmla="*/ 207461 w 520457"/>
                  <a:gd name="connsiteY1-10" fmla="*/ 92016 h 336889"/>
                  <a:gd name="connsiteX2-11" fmla="*/ 520457 w 520457"/>
                  <a:gd name="connsiteY2-12" fmla="*/ 273 h 336889"/>
                  <a:gd name="connsiteX0-13" fmla="*/ 0 w 510947"/>
                  <a:gd name="connsiteY0-14" fmla="*/ 339593 h 339593"/>
                  <a:gd name="connsiteX1-15" fmla="*/ 207461 w 510947"/>
                  <a:gd name="connsiteY1-16" fmla="*/ 94720 h 339593"/>
                  <a:gd name="connsiteX2-17" fmla="*/ 510947 w 510947"/>
                  <a:gd name="connsiteY2-18" fmla="*/ 260 h 339593"/>
                  <a:gd name="connsiteX0-19" fmla="*/ 0 w 533717"/>
                  <a:gd name="connsiteY0-20" fmla="*/ 345604 h 345604"/>
                  <a:gd name="connsiteX1-21" fmla="*/ 207461 w 533717"/>
                  <a:gd name="connsiteY1-22" fmla="*/ 100731 h 345604"/>
                  <a:gd name="connsiteX2-23" fmla="*/ 510947 w 533717"/>
                  <a:gd name="connsiteY2-24" fmla="*/ 6271 h 345604"/>
                  <a:gd name="connsiteX3" fmla="*/ 511949 w 533717"/>
                  <a:gd name="connsiteY3" fmla="*/ 8958 h 345604"/>
                  <a:gd name="connsiteX0-25" fmla="*/ 0 w 520754"/>
                  <a:gd name="connsiteY0-26" fmla="*/ 339809 h 344170"/>
                  <a:gd name="connsiteX1-27" fmla="*/ 207461 w 520754"/>
                  <a:gd name="connsiteY1-28" fmla="*/ 94936 h 344170"/>
                  <a:gd name="connsiteX2-29" fmla="*/ 510947 w 520754"/>
                  <a:gd name="connsiteY2-30" fmla="*/ 476 h 344170"/>
                  <a:gd name="connsiteX3-31" fmla="*/ 399186 w 520754"/>
                  <a:gd name="connsiteY3-32" fmla="*/ 344170 h 344170"/>
                  <a:gd name="connsiteX0-33" fmla="*/ 0 w 520754"/>
                  <a:gd name="connsiteY0-34" fmla="*/ 339809 h 344170"/>
                  <a:gd name="connsiteX1-35" fmla="*/ 207461 w 520754"/>
                  <a:gd name="connsiteY1-36" fmla="*/ 94936 h 344170"/>
                  <a:gd name="connsiteX2-37" fmla="*/ 510947 w 520754"/>
                  <a:gd name="connsiteY2-38" fmla="*/ 476 h 344170"/>
                  <a:gd name="connsiteX3-39" fmla="*/ 399186 w 520754"/>
                  <a:gd name="connsiteY3-40" fmla="*/ 344170 h 344170"/>
                  <a:gd name="connsiteX4" fmla="*/ 0 w 520754"/>
                  <a:gd name="connsiteY4" fmla="*/ 339809 h 344170"/>
                  <a:gd name="connsiteX0-41" fmla="*/ 0 w 520754"/>
                  <a:gd name="connsiteY0-42" fmla="*/ 343885 h 344170"/>
                  <a:gd name="connsiteX1-43" fmla="*/ 207461 w 520754"/>
                  <a:gd name="connsiteY1-44" fmla="*/ 94936 h 344170"/>
                  <a:gd name="connsiteX2-45" fmla="*/ 510947 w 520754"/>
                  <a:gd name="connsiteY2-46" fmla="*/ 476 h 344170"/>
                  <a:gd name="connsiteX3-47" fmla="*/ 399186 w 520754"/>
                  <a:gd name="connsiteY3-48" fmla="*/ 344170 h 344170"/>
                  <a:gd name="connsiteX4-49" fmla="*/ 0 w 520754"/>
                  <a:gd name="connsiteY4-50" fmla="*/ 343885 h 344170"/>
                  <a:gd name="connsiteX0-51" fmla="*/ 0 w 510947"/>
                  <a:gd name="connsiteY0-52" fmla="*/ 343674 h 343959"/>
                  <a:gd name="connsiteX1-53" fmla="*/ 207461 w 510947"/>
                  <a:gd name="connsiteY1-54" fmla="*/ 94725 h 343959"/>
                  <a:gd name="connsiteX2-55" fmla="*/ 510947 w 510947"/>
                  <a:gd name="connsiteY2-56" fmla="*/ 265 h 343959"/>
                  <a:gd name="connsiteX3-57" fmla="*/ 399186 w 510947"/>
                  <a:gd name="connsiteY3-58" fmla="*/ 343959 h 343959"/>
                  <a:gd name="connsiteX4-59" fmla="*/ 0 w 510947"/>
                  <a:gd name="connsiteY4-60" fmla="*/ 343674 h 343959"/>
                </a:gdLst>
                <a:ahLst/>
                <a:cxnLst>
                  <a:cxn ang="0">
                    <a:pos x="connsiteX0-1" y="connsiteY0-2"/>
                  </a:cxn>
                  <a:cxn ang="0">
                    <a:pos x="connsiteX1-3" y="connsiteY1-4"/>
                  </a:cxn>
                  <a:cxn ang="0">
                    <a:pos x="connsiteX2-5" y="connsiteY2-6"/>
                  </a:cxn>
                  <a:cxn ang="0">
                    <a:pos x="connsiteX3-31" y="connsiteY3-32"/>
                  </a:cxn>
                  <a:cxn ang="0">
                    <a:pos x="connsiteX4-49" y="connsiteY4-50"/>
                  </a:cxn>
                </a:cxnLst>
                <a:rect l="l" t="t" r="r" b="b"/>
                <a:pathLst>
                  <a:path w="510947" h="343959">
                    <a:moveTo>
                      <a:pt x="0" y="343674"/>
                    </a:moveTo>
                    <a:cubicBezTo>
                      <a:pt x="45641" y="258346"/>
                      <a:pt x="122303" y="151960"/>
                      <a:pt x="207461" y="94725"/>
                    </a:cubicBezTo>
                    <a:cubicBezTo>
                      <a:pt x="292619" y="37490"/>
                      <a:pt x="445066" y="-3704"/>
                      <a:pt x="510947" y="265"/>
                    </a:cubicBezTo>
                    <a:cubicBezTo>
                      <a:pt x="496483" y="47465"/>
                      <a:pt x="398977" y="343399"/>
                      <a:pt x="399186" y="343959"/>
                    </a:cubicBezTo>
                    <a:lnTo>
                      <a:pt x="0" y="343674"/>
                    </a:lnTo>
                    <a:close/>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l="100000" t="100000"/>
                </a:path>
                <a:tileRect r="-100000" b="-100000"/>
              </a:gradFill>
              <a:ln>
                <a:noFill/>
              </a:ln>
            </p:spPr>
            <p:style>
              <a:lnRef idx="1">
                <a:schemeClr val="accent1"/>
              </a:lnRef>
              <a:fillRef idx="0">
                <a:schemeClr val="accent1"/>
              </a:fillRef>
              <a:effectRef idx="0">
                <a:schemeClr val="accent1"/>
              </a:effectRef>
              <a:fontRef idx="minor">
                <a:schemeClr val="tx1"/>
              </a:fontRef>
            </p:style>
            <p:txBody>
              <a:bodyPr anchor="ctr"/>
              <a:p>
                <a:pPr>
                  <a:defRPr/>
                </a:pPr>
                <a:endParaRPr lang="zh-CN" altLang="en-US" sz="2400"/>
              </a:p>
            </p:txBody>
          </p:sp>
          <p:sp>
            <p:nvSpPr>
              <p:cNvPr id="78" name="TextBox 4"/>
              <p:cNvSpPr txBox="1">
                <a:spLocks noChangeArrowheads="1"/>
              </p:cNvSpPr>
              <p:nvPr/>
            </p:nvSpPr>
            <p:spPr bwMode="auto">
              <a:xfrm>
                <a:off x="1631834" y="2139702"/>
                <a:ext cx="487332" cy="436081"/>
              </a:xfrm>
              <a:prstGeom prst="rect">
                <a:avLst/>
              </a:prstGeom>
              <a:noFill/>
              <a:ln w="9525">
                <a:noFill/>
                <a:miter lim="800000"/>
              </a:ln>
            </p:spPr>
            <p:txBody>
              <a:bodyPr wrap="none">
                <a:spAutoFit/>
              </a:bodyPr>
              <a:p>
                <a:r>
                  <a:rPr lang="en-US" altLang="zh-CN" sz="2800" b="1">
                    <a:solidFill>
                      <a:schemeClr val="bg1"/>
                    </a:solidFill>
                    <a:latin typeface="Arial Unicode MS" panose="020B0604020202020204" charset="-122"/>
                    <a:ea typeface="Arial Unicode MS" panose="020B0604020202020204" charset="-122"/>
                    <a:cs typeface="Arial Unicode MS" panose="020B0604020202020204" charset="-122"/>
                  </a:rPr>
                  <a:t>01</a:t>
                </a:r>
                <a:endParaRPr lang="zh-CN" altLang="en-US" sz="2800" b="1">
                  <a:solidFill>
                    <a:schemeClr val="bg1"/>
                  </a:solidFill>
                  <a:latin typeface="Arial Unicode MS" panose="020B0604020202020204" charset="-122"/>
                  <a:ea typeface="Arial Unicode MS" panose="020B0604020202020204" charset="-122"/>
                  <a:cs typeface="Arial Unicode MS" panose="020B0604020202020204" charset="-122"/>
                </a:endParaRPr>
              </a:p>
            </p:txBody>
          </p:sp>
        </p:grpSp>
        <p:grpSp>
          <p:nvGrpSpPr>
            <p:cNvPr id="59" name="组合 41"/>
            <p:cNvGrpSpPr/>
            <p:nvPr/>
          </p:nvGrpSpPr>
          <p:grpSpPr bwMode="auto">
            <a:xfrm>
              <a:off x="1355356" y="1149704"/>
              <a:ext cx="1899133" cy="2881256"/>
              <a:chOff x="2023263" y="1788468"/>
              <a:chExt cx="1899133" cy="2881256"/>
            </a:xfrm>
          </p:grpSpPr>
          <p:grpSp>
            <p:nvGrpSpPr>
              <p:cNvPr id="60" name="组合 22"/>
              <p:cNvGrpSpPr/>
              <p:nvPr/>
            </p:nvGrpSpPr>
            <p:grpSpPr bwMode="auto">
              <a:xfrm>
                <a:off x="2023374" y="1788468"/>
                <a:ext cx="1899022" cy="2236340"/>
                <a:chOff x="1997760" y="2356351"/>
                <a:chExt cx="1899022" cy="2236340"/>
              </a:xfrm>
            </p:grpSpPr>
            <p:grpSp>
              <p:nvGrpSpPr>
                <p:cNvPr id="62" name="组合 11"/>
                <p:cNvGrpSpPr/>
                <p:nvPr/>
              </p:nvGrpSpPr>
              <p:grpSpPr bwMode="auto">
                <a:xfrm>
                  <a:off x="1997760" y="2356351"/>
                  <a:ext cx="1899022" cy="2236340"/>
                  <a:chOff x="3333038" y="1211888"/>
                  <a:chExt cx="1899022" cy="2236340"/>
                </a:xfrm>
              </p:grpSpPr>
              <p:sp>
                <p:nvSpPr>
                  <p:cNvPr id="73" name="矩形 72"/>
                  <p:cNvSpPr/>
                  <p:nvPr/>
                </p:nvSpPr>
                <p:spPr>
                  <a:xfrm>
                    <a:off x="3333038"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74" name="矩形 6"/>
                  <p:cNvSpPr/>
                  <p:nvPr/>
                </p:nvSpPr>
                <p:spPr>
                  <a:xfrm>
                    <a:off x="3347574" y="1211486"/>
                    <a:ext cx="1872592" cy="2187104"/>
                  </a:xfrm>
                  <a:prstGeom prst="rect">
                    <a:avLst/>
                  </a:prstGeom>
                  <a:solidFill>
                    <a:schemeClr val="bg1">
                      <a:lumMod val="95000"/>
                    </a:schemeClr>
                  </a:solidFill>
                  <a:ln w="127">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75" name="矩形 74"/>
                  <p:cNvSpPr/>
                  <p:nvPr/>
                </p:nvSpPr>
                <p:spPr>
                  <a:xfrm>
                    <a:off x="5214060"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63" name="椭圆 62"/>
                <p:cNvSpPr/>
                <p:nvPr/>
              </p:nvSpPr>
              <p:spPr>
                <a:xfrm rot="1800000">
                  <a:off x="2096873"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4" name="椭圆 63"/>
                <p:cNvSpPr/>
                <p:nvPr/>
              </p:nvSpPr>
              <p:spPr>
                <a:xfrm rot="1800000">
                  <a:off x="2271314"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5" name="椭圆 64"/>
                <p:cNvSpPr/>
                <p:nvPr/>
              </p:nvSpPr>
              <p:spPr>
                <a:xfrm rot="1800000">
                  <a:off x="2443111"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6" name="椭圆 65"/>
                <p:cNvSpPr/>
                <p:nvPr/>
              </p:nvSpPr>
              <p:spPr>
                <a:xfrm rot="1800000">
                  <a:off x="261623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7" name="椭圆 66"/>
                <p:cNvSpPr/>
                <p:nvPr/>
              </p:nvSpPr>
              <p:spPr>
                <a:xfrm rot="1800000">
                  <a:off x="279067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8" name="椭圆 67"/>
                <p:cNvSpPr/>
                <p:nvPr/>
              </p:nvSpPr>
              <p:spPr>
                <a:xfrm rot="1800000">
                  <a:off x="2965112"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9" name="椭圆 68"/>
                <p:cNvSpPr/>
                <p:nvPr/>
              </p:nvSpPr>
              <p:spPr>
                <a:xfrm rot="1800000">
                  <a:off x="3136909"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70" name="椭圆 69"/>
                <p:cNvSpPr/>
                <p:nvPr/>
              </p:nvSpPr>
              <p:spPr>
                <a:xfrm rot="1800000">
                  <a:off x="3311350"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71" name="椭圆 70"/>
                <p:cNvSpPr/>
                <p:nvPr/>
              </p:nvSpPr>
              <p:spPr>
                <a:xfrm rot="1800000">
                  <a:off x="3483147"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72" name="椭圆 71"/>
                <p:cNvSpPr/>
                <p:nvPr/>
              </p:nvSpPr>
              <p:spPr>
                <a:xfrm rot="1800000">
                  <a:off x="3657588"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grpSp>
          <p:sp>
            <p:nvSpPr>
              <p:cNvPr id="61" name="矩形 24"/>
              <p:cNvSpPr/>
              <p:nvPr/>
            </p:nvSpPr>
            <p:spPr>
              <a:xfrm>
                <a:off x="2023263" y="3975091"/>
                <a:ext cx="1872592" cy="694633"/>
              </a:xfrm>
              <a:prstGeom prst="rect">
                <a:avLst/>
              </a:prstGeom>
              <a:gradFill flip="none" rotWithShape="1">
                <a:gsLst>
                  <a:gs pos="0">
                    <a:schemeClr val="bg1">
                      <a:lumMod val="95000"/>
                      <a:shade val="67500"/>
                      <a:satMod val="115000"/>
                    </a:schemeClr>
                  </a:gs>
                  <a:gs pos="100000">
                    <a:schemeClr val="bg1"/>
                  </a:gs>
                </a:gsLst>
                <a:lin ang="5400000" scaled="1"/>
                <a:tileRect/>
              </a:gradFill>
              <a:ln w="127">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grpSp>
      <p:grpSp>
        <p:nvGrpSpPr>
          <p:cNvPr id="79" name="组合 61"/>
          <p:cNvGrpSpPr/>
          <p:nvPr/>
        </p:nvGrpSpPr>
        <p:grpSpPr bwMode="auto">
          <a:xfrm>
            <a:off x="9776980" y="2096583"/>
            <a:ext cx="1985955" cy="4217383"/>
            <a:chOff x="1355467" y="454668"/>
            <a:chExt cx="1899022" cy="3576628"/>
          </a:xfrm>
        </p:grpSpPr>
        <p:grpSp>
          <p:nvGrpSpPr>
            <p:cNvPr id="80" name="组合 72"/>
            <p:cNvGrpSpPr/>
            <p:nvPr/>
          </p:nvGrpSpPr>
          <p:grpSpPr bwMode="auto">
            <a:xfrm>
              <a:off x="1658892" y="454668"/>
              <a:ext cx="1296096" cy="715988"/>
              <a:chOff x="1260199" y="2067694"/>
              <a:chExt cx="1296096" cy="715988"/>
            </a:xfrm>
          </p:grpSpPr>
          <p:sp>
            <p:nvSpPr>
              <p:cNvPr id="98" name="梯形 97"/>
              <p:cNvSpPr/>
              <p:nvPr/>
            </p:nvSpPr>
            <p:spPr>
              <a:xfrm rot="10800000">
                <a:off x="1260199" y="2067694"/>
                <a:ext cx="1296096" cy="715803"/>
              </a:xfrm>
              <a:prstGeom prst="trapezoid">
                <a:avLst>
                  <a:gd name="adj" fmla="val 32984"/>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99" name="任意多边形 81"/>
              <p:cNvSpPr/>
              <p:nvPr/>
            </p:nvSpPr>
            <p:spPr>
              <a:xfrm>
                <a:off x="1619671" y="2180814"/>
                <a:ext cx="895552" cy="602868"/>
              </a:xfrm>
              <a:custGeom>
                <a:avLst/>
                <a:gdLst>
                  <a:gd name="connsiteX0" fmla="*/ 0 w 509588"/>
                  <a:gd name="connsiteY0" fmla="*/ 237910 h 237910"/>
                  <a:gd name="connsiteX1" fmla="*/ 176213 w 509588"/>
                  <a:gd name="connsiteY1" fmla="*/ 28360 h 237910"/>
                  <a:gd name="connsiteX2" fmla="*/ 509588 w 509588"/>
                  <a:gd name="connsiteY2" fmla="*/ 4547 h 237910"/>
                  <a:gd name="connsiteX0-1" fmla="*/ 0 w 520457"/>
                  <a:gd name="connsiteY0-2" fmla="*/ 336767 h 336767"/>
                  <a:gd name="connsiteX1-3" fmla="*/ 176213 w 520457"/>
                  <a:gd name="connsiteY1-4" fmla="*/ 127217 h 336767"/>
                  <a:gd name="connsiteX2-5" fmla="*/ 520457 w 520457"/>
                  <a:gd name="connsiteY2-6" fmla="*/ 151 h 336767"/>
                  <a:gd name="connsiteX0-7" fmla="*/ 0 w 520457"/>
                  <a:gd name="connsiteY0-8" fmla="*/ 336889 h 336889"/>
                  <a:gd name="connsiteX1-9" fmla="*/ 207461 w 520457"/>
                  <a:gd name="connsiteY1-10" fmla="*/ 92016 h 336889"/>
                  <a:gd name="connsiteX2-11" fmla="*/ 520457 w 520457"/>
                  <a:gd name="connsiteY2-12" fmla="*/ 273 h 336889"/>
                  <a:gd name="connsiteX0-13" fmla="*/ 0 w 510947"/>
                  <a:gd name="connsiteY0-14" fmla="*/ 339593 h 339593"/>
                  <a:gd name="connsiteX1-15" fmla="*/ 207461 w 510947"/>
                  <a:gd name="connsiteY1-16" fmla="*/ 94720 h 339593"/>
                  <a:gd name="connsiteX2-17" fmla="*/ 510947 w 510947"/>
                  <a:gd name="connsiteY2-18" fmla="*/ 260 h 339593"/>
                  <a:gd name="connsiteX0-19" fmla="*/ 0 w 533717"/>
                  <a:gd name="connsiteY0-20" fmla="*/ 345604 h 345604"/>
                  <a:gd name="connsiteX1-21" fmla="*/ 207461 w 533717"/>
                  <a:gd name="connsiteY1-22" fmla="*/ 100731 h 345604"/>
                  <a:gd name="connsiteX2-23" fmla="*/ 510947 w 533717"/>
                  <a:gd name="connsiteY2-24" fmla="*/ 6271 h 345604"/>
                  <a:gd name="connsiteX3" fmla="*/ 511949 w 533717"/>
                  <a:gd name="connsiteY3" fmla="*/ 8958 h 345604"/>
                  <a:gd name="connsiteX0-25" fmla="*/ 0 w 520754"/>
                  <a:gd name="connsiteY0-26" fmla="*/ 339809 h 344170"/>
                  <a:gd name="connsiteX1-27" fmla="*/ 207461 w 520754"/>
                  <a:gd name="connsiteY1-28" fmla="*/ 94936 h 344170"/>
                  <a:gd name="connsiteX2-29" fmla="*/ 510947 w 520754"/>
                  <a:gd name="connsiteY2-30" fmla="*/ 476 h 344170"/>
                  <a:gd name="connsiteX3-31" fmla="*/ 399186 w 520754"/>
                  <a:gd name="connsiteY3-32" fmla="*/ 344170 h 344170"/>
                  <a:gd name="connsiteX0-33" fmla="*/ 0 w 520754"/>
                  <a:gd name="connsiteY0-34" fmla="*/ 339809 h 344170"/>
                  <a:gd name="connsiteX1-35" fmla="*/ 207461 w 520754"/>
                  <a:gd name="connsiteY1-36" fmla="*/ 94936 h 344170"/>
                  <a:gd name="connsiteX2-37" fmla="*/ 510947 w 520754"/>
                  <a:gd name="connsiteY2-38" fmla="*/ 476 h 344170"/>
                  <a:gd name="connsiteX3-39" fmla="*/ 399186 w 520754"/>
                  <a:gd name="connsiteY3-40" fmla="*/ 344170 h 344170"/>
                  <a:gd name="connsiteX4" fmla="*/ 0 w 520754"/>
                  <a:gd name="connsiteY4" fmla="*/ 339809 h 344170"/>
                  <a:gd name="connsiteX0-41" fmla="*/ 0 w 520754"/>
                  <a:gd name="connsiteY0-42" fmla="*/ 343885 h 344170"/>
                  <a:gd name="connsiteX1-43" fmla="*/ 207461 w 520754"/>
                  <a:gd name="connsiteY1-44" fmla="*/ 94936 h 344170"/>
                  <a:gd name="connsiteX2-45" fmla="*/ 510947 w 520754"/>
                  <a:gd name="connsiteY2-46" fmla="*/ 476 h 344170"/>
                  <a:gd name="connsiteX3-47" fmla="*/ 399186 w 520754"/>
                  <a:gd name="connsiteY3-48" fmla="*/ 344170 h 344170"/>
                  <a:gd name="connsiteX4-49" fmla="*/ 0 w 520754"/>
                  <a:gd name="connsiteY4-50" fmla="*/ 343885 h 344170"/>
                  <a:gd name="connsiteX0-51" fmla="*/ 0 w 510947"/>
                  <a:gd name="connsiteY0-52" fmla="*/ 343674 h 343959"/>
                  <a:gd name="connsiteX1-53" fmla="*/ 207461 w 510947"/>
                  <a:gd name="connsiteY1-54" fmla="*/ 94725 h 343959"/>
                  <a:gd name="connsiteX2-55" fmla="*/ 510947 w 510947"/>
                  <a:gd name="connsiteY2-56" fmla="*/ 265 h 343959"/>
                  <a:gd name="connsiteX3-57" fmla="*/ 399186 w 510947"/>
                  <a:gd name="connsiteY3-58" fmla="*/ 343959 h 343959"/>
                  <a:gd name="connsiteX4-59" fmla="*/ 0 w 510947"/>
                  <a:gd name="connsiteY4-60" fmla="*/ 343674 h 343959"/>
                </a:gdLst>
                <a:ahLst/>
                <a:cxnLst>
                  <a:cxn ang="0">
                    <a:pos x="connsiteX0-1" y="connsiteY0-2"/>
                  </a:cxn>
                  <a:cxn ang="0">
                    <a:pos x="connsiteX1-3" y="connsiteY1-4"/>
                  </a:cxn>
                  <a:cxn ang="0">
                    <a:pos x="connsiteX2-5" y="connsiteY2-6"/>
                  </a:cxn>
                  <a:cxn ang="0">
                    <a:pos x="connsiteX3-31" y="connsiteY3-32"/>
                  </a:cxn>
                  <a:cxn ang="0">
                    <a:pos x="connsiteX4-49" y="connsiteY4-50"/>
                  </a:cxn>
                </a:cxnLst>
                <a:rect l="l" t="t" r="r" b="b"/>
                <a:pathLst>
                  <a:path w="510947" h="343959">
                    <a:moveTo>
                      <a:pt x="0" y="343674"/>
                    </a:moveTo>
                    <a:cubicBezTo>
                      <a:pt x="45641" y="258346"/>
                      <a:pt x="122303" y="151960"/>
                      <a:pt x="207461" y="94725"/>
                    </a:cubicBezTo>
                    <a:cubicBezTo>
                      <a:pt x="292619" y="37490"/>
                      <a:pt x="445066" y="-3704"/>
                      <a:pt x="510947" y="265"/>
                    </a:cubicBezTo>
                    <a:cubicBezTo>
                      <a:pt x="496483" y="47465"/>
                      <a:pt x="398977" y="343399"/>
                      <a:pt x="399186" y="343959"/>
                    </a:cubicBezTo>
                    <a:lnTo>
                      <a:pt x="0" y="343674"/>
                    </a:lnTo>
                    <a:close/>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l="100000" t="100000"/>
                </a:path>
                <a:tileRect r="-100000" b="-100000"/>
              </a:gradFill>
              <a:ln>
                <a:noFill/>
              </a:ln>
            </p:spPr>
            <p:style>
              <a:lnRef idx="1">
                <a:schemeClr val="accent1"/>
              </a:lnRef>
              <a:fillRef idx="0">
                <a:schemeClr val="accent1"/>
              </a:fillRef>
              <a:effectRef idx="0">
                <a:schemeClr val="accent1"/>
              </a:effectRef>
              <a:fontRef idx="minor">
                <a:schemeClr val="tx1"/>
              </a:fontRef>
            </p:style>
            <p:txBody>
              <a:bodyPr anchor="ctr"/>
              <a:p>
                <a:pPr>
                  <a:defRPr/>
                </a:pPr>
                <a:endParaRPr lang="zh-CN" altLang="en-US" sz="2400"/>
              </a:p>
            </p:txBody>
          </p:sp>
          <p:sp>
            <p:nvSpPr>
              <p:cNvPr id="156" name="TextBox 82"/>
              <p:cNvSpPr txBox="1">
                <a:spLocks noChangeArrowheads="1"/>
              </p:cNvSpPr>
              <p:nvPr/>
            </p:nvSpPr>
            <p:spPr bwMode="auto">
              <a:xfrm>
                <a:off x="1631834" y="2139702"/>
                <a:ext cx="482297" cy="436081"/>
              </a:xfrm>
              <a:prstGeom prst="rect">
                <a:avLst/>
              </a:prstGeom>
              <a:noFill/>
              <a:ln w="9525">
                <a:noFill/>
                <a:miter lim="800000"/>
              </a:ln>
            </p:spPr>
            <p:txBody>
              <a:bodyPr wrap="none">
                <a:spAutoFit/>
              </a:bodyPr>
              <a:p>
                <a:r>
                  <a:rPr lang="en-US" altLang="zh-CN" sz="2800" b="1">
                    <a:solidFill>
                      <a:schemeClr val="bg1"/>
                    </a:solidFill>
                    <a:latin typeface="Arial Unicode MS" panose="020B0604020202020204" charset="-122"/>
                    <a:ea typeface="Arial Unicode MS" panose="020B0604020202020204" charset="-122"/>
                    <a:cs typeface="Arial Unicode MS" panose="020B0604020202020204" charset="-122"/>
                  </a:rPr>
                  <a:t>02</a:t>
                </a:r>
                <a:endParaRPr lang="zh-CN" altLang="en-US" sz="2800" b="1">
                  <a:solidFill>
                    <a:schemeClr val="bg1"/>
                  </a:solidFill>
                  <a:latin typeface="Arial Unicode MS" panose="020B0604020202020204" charset="-122"/>
                  <a:ea typeface="Arial Unicode MS" panose="020B0604020202020204" charset="-122"/>
                  <a:cs typeface="Arial Unicode MS" panose="020B0604020202020204" charset="-122"/>
                </a:endParaRPr>
              </a:p>
            </p:txBody>
          </p:sp>
        </p:grpSp>
        <p:grpSp>
          <p:nvGrpSpPr>
            <p:cNvPr id="81" name="组合 73"/>
            <p:cNvGrpSpPr/>
            <p:nvPr/>
          </p:nvGrpSpPr>
          <p:grpSpPr bwMode="auto">
            <a:xfrm>
              <a:off x="1355467" y="1149704"/>
              <a:ext cx="1899022" cy="2881592"/>
              <a:chOff x="2023374" y="1788468"/>
              <a:chExt cx="1899022" cy="2881592"/>
            </a:xfrm>
          </p:grpSpPr>
          <p:grpSp>
            <p:nvGrpSpPr>
              <p:cNvPr id="82" name="组合 74"/>
              <p:cNvGrpSpPr/>
              <p:nvPr/>
            </p:nvGrpSpPr>
            <p:grpSpPr bwMode="auto">
              <a:xfrm>
                <a:off x="2023374" y="1788468"/>
                <a:ext cx="1899022" cy="2236340"/>
                <a:chOff x="1997760" y="2356351"/>
                <a:chExt cx="1899022" cy="2236340"/>
              </a:xfrm>
            </p:grpSpPr>
            <p:grpSp>
              <p:nvGrpSpPr>
                <p:cNvPr id="84" name="组合 76"/>
                <p:cNvGrpSpPr/>
                <p:nvPr/>
              </p:nvGrpSpPr>
              <p:grpSpPr bwMode="auto">
                <a:xfrm>
                  <a:off x="1997760" y="2356351"/>
                  <a:ext cx="1899022" cy="2236340"/>
                  <a:chOff x="3333038" y="1211888"/>
                  <a:chExt cx="1899022" cy="2236340"/>
                </a:xfrm>
              </p:grpSpPr>
              <p:sp>
                <p:nvSpPr>
                  <p:cNvPr id="95" name="矩形 94"/>
                  <p:cNvSpPr/>
                  <p:nvPr/>
                </p:nvSpPr>
                <p:spPr>
                  <a:xfrm>
                    <a:off x="3333038"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96" name="矩形 95"/>
                  <p:cNvSpPr/>
                  <p:nvPr/>
                </p:nvSpPr>
                <p:spPr>
                  <a:xfrm>
                    <a:off x="3347425" y="1211485"/>
                    <a:ext cx="1872865" cy="2187104"/>
                  </a:xfrm>
                  <a:prstGeom prst="rect">
                    <a:avLst/>
                  </a:prstGeom>
                  <a:solidFill>
                    <a:schemeClr val="bg1">
                      <a:lumMod val="95000"/>
                    </a:schemeClr>
                  </a:solidFill>
                  <a:ln w="127">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97" name="矩形 96"/>
                  <p:cNvSpPr/>
                  <p:nvPr/>
                </p:nvSpPr>
                <p:spPr>
                  <a:xfrm>
                    <a:off x="5214060"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85" name="椭圆 84"/>
                <p:cNvSpPr/>
                <p:nvPr/>
              </p:nvSpPr>
              <p:spPr>
                <a:xfrm rot="1800000">
                  <a:off x="2097158"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86" name="椭圆 85"/>
                <p:cNvSpPr/>
                <p:nvPr/>
              </p:nvSpPr>
              <p:spPr>
                <a:xfrm rot="1800000">
                  <a:off x="2271104"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87" name="椭圆 86"/>
                <p:cNvSpPr/>
                <p:nvPr/>
              </p:nvSpPr>
              <p:spPr>
                <a:xfrm rot="1800000">
                  <a:off x="2442435"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88" name="椭圆 87"/>
                <p:cNvSpPr/>
                <p:nvPr/>
              </p:nvSpPr>
              <p:spPr>
                <a:xfrm rot="1800000">
                  <a:off x="2616381"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89" name="椭圆 88"/>
                <p:cNvSpPr/>
                <p:nvPr/>
              </p:nvSpPr>
              <p:spPr>
                <a:xfrm rot="1800000">
                  <a:off x="2791635" y="2418135"/>
                  <a:ext cx="126863"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90" name="椭圆 89"/>
                <p:cNvSpPr/>
                <p:nvPr/>
              </p:nvSpPr>
              <p:spPr>
                <a:xfrm rot="1800000">
                  <a:off x="2965581" y="2418135"/>
                  <a:ext cx="126863"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91" name="椭圆 90"/>
                <p:cNvSpPr/>
                <p:nvPr/>
              </p:nvSpPr>
              <p:spPr>
                <a:xfrm rot="1800000">
                  <a:off x="3136912" y="2418135"/>
                  <a:ext cx="126863"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92" name="椭圆 91"/>
                <p:cNvSpPr/>
                <p:nvPr/>
              </p:nvSpPr>
              <p:spPr>
                <a:xfrm rot="1800000">
                  <a:off x="3310858" y="2418135"/>
                  <a:ext cx="126863"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93" name="椭圆 92"/>
                <p:cNvSpPr/>
                <p:nvPr/>
              </p:nvSpPr>
              <p:spPr>
                <a:xfrm rot="1800000">
                  <a:off x="3483496"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94" name="椭圆 93"/>
                <p:cNvSpPr/>
                <p:nvPr/>
              </p:nvSpPr>
              <p:spPr>
                <a:xfrm rot="1800000">
                  <a:off x="3657443"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grpSp>
          <p:sp>
            <p:nvSpPr>
              <p:cNvPr id="83" name="矩形 82"/>
              <p:cNvSpPr/>
              <p:nvPr/>
            </p:nvSpPr>
            <p:spPr>
              <a:xfrm>
                <a:off x="2037761" y="3975426"/>
                <a:ext cx="1872865" cy="694634"/>
              </a:xfrm>
              <a:prstGeom prst="rect">
                <a:avLst/>
              </a:prstGeom>
              <a:gradFill flip="none" rotWithShape="1">
                <a:gsLst>
                  <a:gs pos="0">
                    <a:schemeClr val="bg1">
                      <a:lumMod val="95000"/>
                      <a:shade val="67500"/>
                      <a:satMod val="115000"/>
                    </a:schemeClr>
                  </a:gs>
                  <a:gs pos="100000">
                    <a:schemeClr val="bg1"/>
                  </a:gs>
                </a:gsLst>
                <a:lin ang="5400000" scaled="1"/>
                <a:tileRect/>
              </a:gradFill>
              <a:ln w="127">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grpSp>
      <p:sp>
        <p:nvSpPr>
          <p:cNvPr id="157" name="TextBox 83"/>
          <p:cNvSpPr txBox="1">
            <a:spLocks noChangeArrowheads="1"/>
          </p:cNvSpPr>
          <p:nvPr/>
        </p:nvSpPr>
        <p:spPr bwMode="auto">
          <a:xfrm>
            <a:off x="6890050" y="2407125"/>
            <a:ext cx="2016125" cy="2308324"/>
          </a:xfrm>
          <a:prstGeom prst="rect">
            <a:avLst/>
          </a:prstGeom>
          <a:noFill/>
          <a:ln w="9525">
            <a:noFill/>
            <a:miter lim="800000"/>
          </a:ln>
        </p:spPr>
        <p:txBody>
          <a:bodyPr>
            <a:spAutoFit/>
          </a:bodyPr>
          <a:p>
            <a:pPr algn="just"/>
            <a:r>
              <a:rPr lang="zh-CN" altLang="en-US" sz="2400" b="1" dirty="0">
                <a:solidFill>
                  <a:srgbClr val="FF0000"/>
                </a:solidFill>
                <a:latin typeface="微软雅黑" panose="020B0503020204020204" pitchFamily="34" charset="-122"/>
                <a:ea typeface="微软雅黑" panose="020B0503020204020204" pitchFamily="34" charset="-122"/>
              </a:rPr>
              <a:t>在哪里干活就在哪里统计</a:t>
            </a:r>
            <a:endParaRPr lang="en-US" altLang="zh-CN" sz="2400" b="1" dirty="0">
              <a:solidFill>
                <a:srgbClr val="FF0000"/>
              </a:solidFill>
              <a:latin typeface="微软雅黑" panose="020B0503020204020204" pitchFamily="34" charset="-122"/>
              <a:ea typeface="微软雅黑" panose="020B0503020204020204" pitchFamily="34" charset="-122"/>
            </a:endParaRPr>
          </a:p>
          <a:p>
            <a:pPr algn="just"/>
            <a:r>
              <a:rPr lang="zh-CN" altLang="en-US" sz="2400" dirty="0"/>
              <a:t>不以支付工资</a:t>
            </a:r>
            <a:r>
              <a:rPr lang="en-US" altLang="zh-CN" sz="2400" dirty="0"/>
              <a:t>(</a:t>
            </a:r>
            <a:r>
              <a:rPr lang="zh-CN" altLang="en-US" sz="2400" dirty="0"/>
              <a:t>即谁发工资谁统计</a:t>
            </a:r>
            <a:r>
              <a:rPr lang="en-US" altLang="zh-CN" sz="2400" dirty="0"/>
              <a:t>)</a:t>
            </a:r>
            <a:r>
              <a:rPr lang="zh-CN" altLang="en-US" sz="2400" dirty="0"/>
              <a:t>为原则</a:t>
            </a:r>
            <a:endParaRPr lang="zh-CN" altLang="en-US" sz="2400" dirty="0">
              <a:latin typeface="Times New Roman" panose="02020603050405020304" pitchFamily="18" charset="0"/>
            </a:endParaRPr>
          </a:p>
        </p:txBody>
      </p:sp>
      <p:sp>
        <p:nvSpPr>
          <p:cNvPr id="158" name="TextBox 84"/>
          <p:cNvSpPr txBox="1">
            <a:spLocks noChangeArrowheads="1"/>
          </p:cNvSpPr>
          <p:nvPr/>
        </p:nvSpPr>
        <p:spPr bwMode="auto">
          <a:xfrm>
            <a:off x="9729110" y="3259473"/>
            <a:ext cx="2087562" cy="2308324"/>
          </a:xfrm>
          <a:prstGeom prst="rect">
            <a:avLst/>
          </a:prstGeom>
          <a:noFill/>
          <a:ln w="9525">
            <a:noFill/>
            <a:miter lim="800000"/>
          </a:ln>
        </p:spPr>
        <p:txBody>
          <a:bodyPr>
            <a:spAutoFit/>
          </a:bodyPr>
          <a:p>
            <a:pPr algn="just"/>
            <a:r>
              <a:rPr lang="zh-CN" altLang="en-US" sz="2400" b="1" dirty="0">
                <a:solidFill>
                  <a:srgbClr val="FF0000"/>
                </a:solidFill>
                <a:latin typeface="微软雅黑" panose="020B0503020204020204" pitchFamily="34" charset="-122"/>
                <a:ea typeface="微软雅黑" panose="020B0503020204020204" pitchFamily="34" charset="-122"/>
              </a:rPr>
              <a:t>可比性原则</a:t>
            </a:r>
            <a:endParaRPr lang="en-US" altLang="zh-CN" sz="2400" b="1" dirty="0">
              <a:solidFill>
                <a:srgbClr val="FF0000"/>
              </a:solidFill>
              <a:latin typeface="微软雅黑" panose="020B0503020204020204" pitchFamily="34" charset="-122"/>
              <a:ea typeface="微软雅黑" panose="020B0503020204020204" pitchFamily="34" charset="-122"/>
            </a:endParaRPr>
          </a:p>
          <a:p>
            <a:pPr algn="just"/>
            <a:r>
              <a:rPr lang="zh-CN" altLang="en-US" sz="2400" dirty="0">
                <a:latin typeface="Times New Roman" panose="02020603050405020304" pitchFamily="18" charset="0"/>
              </a:rPr>
              <a:t>即生产的产品与劳动消耗在时间范围和空间范围上必须一致</a:t>
            </a:r>
            <a:endParaRPr lang="zh-CN" altLang="en-US" sz="2400" dirty="0">
              <a:latin typeface="Times New Roman" panose="02020603050405020304" pitchFamily="18" charset="0"/>
            </a:endParaRPr>
          </a:p>
        </p:txBody>
      </p:sp>
      <p:sp>
        <p:nvSpPr>
          <p:cNvPr id="11" name="学论网-www.xuelun.me"/>
          <p:cNvSpPr txBox="1"/>
          <p:nvPr/>
        </p:nvSpPr>
        <p:spPr>
          <a:xfrm>
            <a:off x="466907" y="2965924"/>
            <a:ext cx="5617644" cy="2259786"/>
          </a:xfrm>
          <a:prstGeom prst="rect">
            <a:avLst/>
          </a:prstGeom>
          <a:noFill/>
          <a:ln>
            <a:noFill/>
          </a:ln>
        </p:spPr>
        <p:txBody>
          <a:bodyPr wrap="square" lIns="0" tIns="0" rIns="0" bIns="0" rtlCol="0">
            <a:spAutoFit/>
          </a:bodyPr>
          <a:p>
            <a:pPr marL="342900" indent="-342900" algn="just">
              <a:lnSpc>
                <a:spcPct val="150000"/>
              </a:lnSpc>
              <a:buFont typeface="Wingdings" panose="05000000000000000000" pitchFamily="2" charset="2"/>
              <a:buChar char="Ø"/>
            </a:pPr>
            <a:r>
              <a:rPr lang="zh-CN" altLang="en-US" sz="2000" dirty="0">
                <a:solidFill>
                  <a:srgbClr val="FF0000"/>
                </a:solidFill>
              </a:rPr>
              <a:t>包括</a:t>
            </a:r>
            <a:r>
              <a:rPr lang="zh-CN" altLang="en-US" sz="2000" dirty="0"/>
              <a:t>参加本企业</a:t>
            </a:r>
            <a:r>
              <a:rPr lang="en-US" altLang="zh-CN" sz="2000" dirty="0"/>
              <a:t>(</a:t>
            </a:r>
            <a:r>
              <a:rPr lang="zh-CN" altLang="en-US" sz="2000" dirty="0"/>
              <a:t>或单位</a:t>
            </a:r>
            <a:r>
              <a:rPr lang="en-US" altLang="zh-CN" sz="2000" dirty="0"/>
              <a:t>)</a:t>
            </a:r>
            <a:r>
              <a:rPr lang="zh-CN" altLang="en-US" sz="2000" dirty="0"/>
              <a:t>建筑施工活动的非本企业</a:t>
            </a:r>
            <a:r>
              <a:rPr lang="en-US" altLang="zh-CN" sz="2000" dirty="0"/>
              <a:t>(</a:t>
            </a:r>
            <a:r>
              <a:rPr lang="zh-CN" altLang="en-US" sz="2000" dirty="0"/>
              <a:t>或单位</a:t>
            </a:r>
            <a:r>
              <a:rPr lang="en-US" altLang="zh-CN" sz="2000" dirty="0"/>
              <a:t>)</a:t>
            </a:r>
            <a:r>
              <a:rPr lang="zh-CN" altLang="en-US" sz="2000" dirty="0"/>
              <a:t>人员（零散的建筑业</a:t>
            </a:r>
            <a:r>
              <a:rPr lang="zh-CN" altLang="en-US" sz="2000" b="1" u="sng" dirty="0">
                <a:solidFill>
                  <a:srgbClr val="FF0000"/>
                </a:solidFill>
              </a:rPr>
              <a:t>包工队</a:t>
            </a:r>
            <a:r>
              <a:rPr lang="zh-CN" altLang="en-US" sz="2000" dirty="0"/>
              <a:t>（组））</a:t>
            </a:r>
            <a:endParaRPr lang="en-US" altLang="zh-CN" sz="2000" dirty="0"/>
          </a:p>
          <a:p>
            <a:pPr marL="342900" indent="-342900" algn="just">
              <a:lnSpc>
                <a:spcPct val="150000"/>
              </a:lnSpc>
              <a:buFont typeface="Wingdings" panose="05000000000000000000" pitchFamily="2" charset="2"/>
              <a:buChar char="Ø"/>
            </a:pPr>
            <a:r>
              <a:rPr lang="zh-CN" altLang="en-US" sz="2000" dirty="0">
                <a:solidFill>
                  <a:srgbClr val="FF0000"/>
                </a:solidFill>
              </a:rPr>
              <a:t>不包括</a:t>
            </a:r>
            <a:r>
              <a:rPr lang="zh-CN" altLang="en-US" sz="2000" dirty="0"/>
              <a:t>企业内部社会服务性机构的人员以及由本企业支付工资但所从事的工作</a:t>
            </a:r>
            <a:r>
              <a:rPr lang="zh-CN" altLang="en-US" sz="2000" b="1" u="sng" dirty="0">
                <a:solidFill>
                  <a:srgbClr val="FF0000"/>
                </a:solidFill>
              </a:rPr>
              <a:t>与本企业生产基本无关</a:t>
            </a:r>
            <a:r>
              <a:rPr lang="zh-CN" altLang="en-US" sz="2000" dirty="0"/>
              <a:t>的人员</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六、</a:t>
            </a:r>
            <a:r>
              <a:rPr lang="zh-CN" altLang="en-US" sz="2800">
                <a:solidFill>
                  <a:srgbClr val="4B649F"/>
                </a:solidFill>
                <a:sym typeface="+mn-ea"/>
              </a:rPr>
              <a:t>从业人员</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572967" y="1324108"/>
            <a:ext cx="4106740" cy="4498201"/>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731520" y="1638935"/>
            <a:ext cx="3815080" cy="332359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建筑业企业期末人数</a:t>
            </a:r>
            <a:r>
              <a:rPr lang="en-US" altLang="zh-CN" sz="2400" b="1" dirty="0">
                <a:solidFill>
                  <a:srgbClr val="595959"/>
                </a:solidFill>
                <a:latin typeface="微软雅黑" panose="020B0503020204020204" pitchFamily="34" charset="-122"/>
                <a:ea typeface="微软雅黑" panose="020B0503020204020204" pitchFamily="34" charset="-122"/>
              </a:rPr>
              <a:t>(25)</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指报告期末</a:t>
            </a:r>
            <a:r>
              <a:rPr lang="zh-CN" altLang="en-US" sz="2000" b="1" dirty="0">
                <a:solidFill>
                  <a:srgbClr val="FF0000"/>
                </a:solidFill>
                <a:latin typeface="微软雅黑" panose="020B0503020204020204" pitchFamily="34" charset="-122"/>
                <a:ea typeface="微软雅黑" panose="020B0503020204020204" pitchFamily="34" charset="-122"/>
              </a:rPr>
              <a:t>最后一日</a:t>
            </a:r>
            <a:r>
              <a:rPr lang="en-US" altLang="zh-CN" sz="2000" b="1" dirty="0">
                <a:solidFill>
                  <a:srgbClr val="FF0000"/>
                </a:solidFill>
                <a:latin typeface="微软雅黑" panose="020B0503020204020204" pitchFamily="34" charset="-122"/>
                <a:ea typeface="微软雅黑" panose="020B0503020204020204" pitchFamily="34" charset="-122"/>
              </a:rPr>
              <a:t>24</a:t>
            </a:r>
            <a:r>
              <a:rPr lang="zh-CN" altLang="en-US" sz="2000" b="1" dirty="0">
                <a:solidFill>
                  <a:srgbClr val="FF0000"/>
                </a:solidFill>
                <a:latin typeface="微软雅黑" panose="020B0503020204020204" pitchFamily="34" charset="-122"/>
                <a:ea typeface="微软雅黑" panose="020B0503020204020204" pitchFamily="34" charset="-122"/>
              </a:rPr>
              <a:t>时</a:t>
            </a:r>
            <a:r>
              <a:rPr lang="zh-CN" altLang="en-US" sz="2000" dirty="0">
                <a:latin typeface="微软雅黑" panose="020B0503020204020204" pitchFamily="34" charset="-122"/>
                <a:ea typeface="微软雅黑" panose="020B0503020204020204" pitchFamily="34" charset="-122"/>
              </a:rPr>
              <a:t>在本单位工作并取得劳动报酬或收入的期末实有人员数</a:t>
            </a:r>
            <a:r>
              <a:rPr 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这个指标跟</a:t>
            </a:r>
            <a:r>
              <a:rPr lang="zh-CN" altLang="en-US" sz="2000" dirty="0">
                <a:solidFill>
                  <a:srgbClr val="FF0000"/>
                </a:solidFill>
                <a:latin typeface="微软雅黑" panose="020B0503020204020204" pitchFamily="34" charset="-122"/>
                <a:ea typeface="微软雅黑" panose="020B0503020204020204" pitchFamily="34" charset="-122"/>
              </a:rPr>
              <a:t>劳资表</a:t>
            </a:r>
            <a:r>
              <a:rPr lang="zh-CN" altLang="en-US" sz="2000" dirty="0">
                <a:latin typeface="微软雅黑" panose="020B0503020204020204" pitchFamily="34" charset="-122"/>
                <a:ea typeface="微软雅黑" panose="020B0503020204020204" pitchFamily="34" charset="-122"/>
              </a:rPr>
              <a:t>的期末人数指标解释一致，数值应相等。</a:t>
            </a:r>
            <a:endParaRPr lang="en-US" altLang="zh-CN" sz="2000" dirty="0">
              <a:latin typeface="微软雅黑" panose="020B0503020204020204" pitchFamily="34" charset="-122"/>
              <a:ea typeface="微软雅黑" panose="020B0503020204020204" pitchFamily="34" charset="-122"/>
            </a:endParaRPr>
          </a:p>
        </p:txBody>
      </p:sp>
      <p:sp>
        <p:nvSpPr>
          <p:cNvPr id="6" name="椭圆 5"/>
          <p:cNvSpPr/>
          <p:nvPr/>
        </p:nvSpPr>
        <p:spPr>
          <a:xfrm>
            <a:off x="4779011" y="1018540"/>
            <a:ext cx="1885950" cy="904875"/>
          </a:xfrm>
          <a:prstGeom prst="ellipse">
            <a:avLst/>
          </a:prstGeom>
          <a:solidFill>
            <a:srgbClr val="557199"/>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latin typeface="楷体" panose="02010609060101010101" pitchFamily="49" charset="-122"/>
                <a:ea typeface="楷体" panose="02010609060101010101" pitchFamily="49" charset="-122"/>
              </a:rPr>
              <a:t>在岗</a:t>
            </a:r>
            <a:endParaRPr lang="en-US" altLang="zh-CN" sz="2800" dirty="0">
              <a:latin typeface="楷体" panose="02010609060101010101" pitchFamily="49" charset="-122"/>
              <a:ea typeface="楷体" panose="02010609060101010101" pitchFamily="49" charset="-122"/>
            </a:endParaRPr>
          </a:p>
          <a:p>
            <a:pPr algn="ctr"/>
            <a:r>
              <a:rPr lang="zh-CN" altLang="en-US" sz="2800" dirty="0">
                <a:latin typeface="楷体" panose="02010609060101010101" pitchFamily="49" charset="-122"/>
                <a:ea typeface="楷体" panose="02010609060101010101" pitchFamily="49" charset="-122"/>
              </a:rPr>
              <a:t>职工</a:t>
            </a:r>
            <a:endParaRPr lang="zh-CN" altLang="en-US" sz="2800" dirty="0">
              <a:latin typeface="楷体" panose="02010609060101010101" pitchFamily="49" charset="-122"/>
              <a:ea typeface="楷体" panose="02010609060101010101" pitchFamily="49" charset="-122"/>
            </a:endParaRPr>
          </a:p>
        </p:txBody>
      </p:sp>
      <p:sp>
        <p:nvSpPr>
          <p:cNvPr id="7" name="加号 6"/>
          <p:cNvSpPr/>
          <p:nvPr/>
        </p:nvSpPr>
        <p:spPr>
          <a:xfrm>
            <a:off x="6836410" y="1223327"/>
            <a:ext cx="523875" cy="4953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7455535" y="1006198"/>
            <a:ext cx="1885950" cy="904875"/>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latin typeface="楷体" panose="02010609060101010101" pitchFamily="49" charset="-122"/>
                <a:ea typeface="楷体" panose="02010609060101010101" pitchFamily="49" charset="-122"/>
              </a:rPr>
              <a:t>劳务派遣人员</a:t>
            </a:r>
            <a:endParaRPr lang="zh-CN" altLang="en-US" sz="2800" dirty="0">
              <a:latin typeface="楷体" panose="02010609060101010101" pitchFamily="49" charset="-122"/>
              <a:ea typeface="楷体" panose="02010609060101010101" pitchFamily="49" charset="-122"/>
            </a:endParaRPr>
          </a:p>
        </p:txBody>
      </p:sp>
      <p:sp>
        <p:nvSpPr>
          <p:cNvPr id="9" name="加号 8"/>
          <p:cNvSpPr/>
          <p:nvPr/>
        </p:nvSpPr>
        <p:spPr>
          <a:xfrm>
            <a:off x="9436735" y="1223327"/>
            <a:ext cx="523875" cy="4953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10055860" y="1006198"/>
            <a:ext cx="1885950" cy="904875"/>
          </a:xfrm>
          <a:prstGeom prst="ellipse">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latin typeface="楷体" panose="02010609060101010101" pitchFamily="49" charset="-122"/>
                <a:ea typeface="楷体" panose="02010609060101010101" pitchFamily="49" charset="-122"/>
              </a:rPr>
              <a:t>其他从业人员</a:t>
            </a:r>
            <a:endParaRPr lang="zh-CN" altLang="en-US" sz="2800" dirty="0">
              <a:latin typeface="楷体" panose="02010609060101010101" pitchFamily="49" charset="-122"/>
              <a:ea typeface="楷体" panose="02010609060101010101" pitchFamily="49" charset="-122"/>
            </a:endParaRPr>
          </a:p>
        </p:txBody>
      </p:sp>
      <p:sp>
        <p:nvSpPr>
          <p:cNvPr id="12" name="矩形 11"/>
          <p:cNvSpPr/>
          <p:nvPr/>
        </p:nvSpPr>
        <p:spPr>
          <a:xfrm>
            <a:off x="5761355" y="2667000"/>
            <a:ext cx="5273675" cy="3155315"/>
          </a:xfrm>
          <a:prstGeom prst="rect">
            <a:avLst/>
          </a:prstGeom>
          <a:ln>
            <a:solidFill>
              <a:srgbClr val="004DA5"/>
            </a:solidFill>
            <a:prstDash val="dashDot"/>
          </a:ln>
        </p:spPr>
        <p:txBody>
          <a:bodyPr wrap="square">
            <a:noAutofit/>
          </a:bodyPr>
          <a:p>
            <a:pPr algn="just">
              <a:lnSpc>
                <a:spcPct val="150000"/>
              </a:lnSpc>
            </a:pPr>
            <a:r>
              <a:rPr lang="zh-CN" altLang="en-US" sz="2200" dirty="0">
                <a:latin typeface="微软雅黑" panose="020B0503020204020204" pitchFamily="34" charset="-122"/>
              </a:rPr>
              <a:t>包括：在各单位工作的外方人员和港澳台方人员、兼职人员、再就业的离退休人员、借用的外单位人员和第二职业者，企业下属产业活动单位期末人员，还包括分包给一些非独立核算的零散的建筑业包工队（组）等。</a:t>
            </a:r>
            <a:endParaRPr lang="zh-CN" altLang="en-US" sz="2200" dirty="0">
              <a:latin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六、</a:t>
            </a:r>
            <a:r>
              <a:rPr lang="zh-CN" altLang="en-US" sz="2800">
                <a:solidFill>
                  <a:srgbClr val="4B649F"/>
                </a:solidFill>
                <a:sym typeface="+mn-ea"/>
              </a:rPr>
              <a:t>从业人员</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572770" y="1323975"/>
            <a:ext cx="4106545" cy="273050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731520" y="1638935"/>
            <a:ext cx="3815080" cy="1938655"/>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建筑业企业期末人数</a:t>
            </a:r>
            <a:r>
              <a:rPr lang="en-US" altLang="zh-CN" sz="2400" b="1" dirty="0">
                <a:solidFill>
                  <a:srgbClr val="595959"/>
                </a:solidFill>
                <a:latin typeface="微软雅黑" panose="020B0503020204020204" pitchFamily="34" charset="-122"/>
                <a:ea typeface="微软雅黑" panose="020B0503020204020204" pitchFamily="34" charset="-122"/>
              </a:rPr>
              <a:t>(25)</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该指标按法人填报，不按建筑施工口径填报。</a:t>
            </a:r>
            <a:endParaRPr sz="2000" dirty="0">
              <a:latin typeface="微软雅黑" panose="020B0503020204020204" pitchFamily="34" charset="-122"/>
              <a:ea typeface="微软雅黑" panose="020B0503020204020204" pitchFamily="34" charset="-122"/>
            </a:endParaRPr>
          </a:p>
        </p:txBody>
      </p:sp>
      <p:sp>
        <p:nvSpPr>
          <p:cNvPr id="12" name="矩形 11"/>
          <p:cNvSpPr/>
          <p:nvPr/>
        </p:nvSpPr>
        <p:spPr>
          <a:xfrm>
            <a:off x="5925820" y="1323975"/>
            <a:ext cx="5807710" cy="4865370"/>
          </a:xfrm>
          <a:prstGeom prst="rect">
            <a:avLst/>
          </a:prstGeom>
          <a:ln>
            <a:solidFill>
              <a:srgbClr val="004DA5"/>
            </a:solidFill>
            <a:prstDash val="dashDot"/>
          </a:ln>
        </p:spPr>
        <p:txBody>
          <a:bodyPr wrap="square">
            <a:noAutofit/>
          </a:bodyPr>
          <a:p>
            <a:pPr algn="just">
              <a:lnSpc>
                <a:spcPct val="150000"/>
              </a:lnSpc>
            </a:pPr>
            <a:r>
              <a:rPr lang="zh-CN" altLang="en-US" sz="2400" dirty="0">
                <a:latin typeface="+mn-ea"/>
                <a:ea typeface="+mn-ea"/>
              </a:rPr>
              <a:t>不包括：</a:t>
            </a:r>
            <a:endParaRPr lang="zh-CN" altLang="en-US" sz="2400" dirty="0">
              <a:latin typeface="+mn-ea"/>
              <a:ea typeface="+mn-ea"/>
            </a:endParaRPr>
          </a:p>
          <a:p>
            <a:pPr algn="just">
              <a:lnSpc>
                <a:spcPct val="150000"/>
              </a:lnSpc>
              <a:buFont typeface="Wingdings" panose="05000000000000000000" charset="0"/>
              <a:buChar char="Ø"/>
            </a:pPr>
            <a:r>
              <a:rPr lang="zh-CN" altLang="en-US" sz="2000" dirty="0">
                <a:latin typeface="+mn-ea"/>
                <a:ea typeface="+mn-ea"/>
              </a:rPr>
              <a:t>离开本单位仍保留劳动关系，并定期领取生活费的人员；</a:t>
            </a:r>
            <a:endParaRPr lang="zh-CN" altLang="en-US" sz="2000" dirty="0">
              <a:latin typeface="+mn-ea"/>
              <a:ea typeface="+mn-ea"/>
            </a:endParaRPr>
          </a:p>
          <a:p>
            <a:pPr algn="just">
              <a:lnSpc>
                <a:spcPct val="150000"/>
              </a:lnSpc>
              <a:buFont typeface="Wingdings" panose="05000000000000000000" charset="0"/>
              <a:buChar char="Ø"/>
            </a:pPr>
            <a:r>
              <a:rPr lang="zh-CN" altLang="en-US" sz="2000" dirty="0">
                <a:latin typeface="+mn-ea"/>
                <a:ea typeface="+mn-ea"/>
              </a:rPr>
              <a:t>在本单位实习的各类在校学生； </a:t>
            </a:r>
            <a:endParaRPr lang="zh-CN" altLang="en-US" sz="2000" dirty="0">
              <a:latin typeface="+mn-ea"/>
              <a:ea typeface="+mn-ea"/>
            </a:endParaRPr>
          </a:p>
          <a:p>
            <a:pPr algn="just">
              <a:lnSpc>
                <a:spcPct val="150000"/>
              </a:lnSpc>
              <a:buFont typeface="Wingdings" panose="05000000000000000000" charset="0"/>
              <a:buChar char="Ø"/>
            </a:pPr>
            <a:r>
              <a:rPr lang="zh-CN" altLang="en-US" sz="2000" dirty="0">
                <a:latin typeface="+mn-ea"/>
                <a:ea typeface="+mn-ea"/>
              </a:rPr>
              <a:t>与本单位签订劳务分包合同的能独立核算的劳务分包公司使用的人员；</a:t>
            </a:r>
            <a:endParaRPr lang="zh-CN" altLang="en-US" sz="2000" dirty="0">
              <a:latin typeface="+mn-ea"/>
              <a:ea typeface="+mn-ea"/>
            </a:endParaRPr>
          </a:p>
          <a:p>
            <a:pPr algn="just">
              <a:lnSpc>
                <a:spcPct val="150000"/>
              </a:lnSpc>
              <a:buFont typeface="Wingdings" panose="05000000000000000000" charset="0"/>
              <a:buChar char="Ø"/>
            </a:pPr>
            <a:r>
              <a:rPr lang="zh-CN" altLang="en-US" sz="2000" dirty="0">
                <a:latin typeface="+mn-ea"/>
                <a:ea typeface="+mn-ea"/>
              </a:rPr>
              <a:t>本单位下属法人单位（如子公司）的从业人员；</a:t>
            </a:r>
            <a:endParaRPr lang="zh-CN" altLang="en-US" sz="2000" dirty="0">
              <a:latin typeface="+mn-ea"/>
              <a:ea typeface="+mn-ea"/>
            </a:endParaRPr>
          </a:p>
          <a:p>
            <a:pPr algn="just">
              <a:lnSpc>
                <a:spcPct val="150000"/>
              </a:lnSpc>
              <a:buFont typeface="Wingdings" panose="05000000000000000000" charset="0"/>
              <a:buChar char="Ø"/>
            </a:pPr>
            <a:r>
              <a:rPr lang="zh-CN" altLang="en-US" sz="2000" dirty="0">
                <a:latin typeface="+mn-ea"/>
                <a:ea typeface="+mn-ea"/>
              </a:rPr>
              <a:t>本单位所属法人单位的从业人员；</a:t>
            </a:r>
            <a:endParaRPr lang="zh-CN" altLang="en-US" sz="2000" dirty="0">
              <a:latin typeface="+mn-ea"/>
              <a:ea typeface="+mn-ea"/>
            </a:endParaRPr>
          </a:p>
          <a:p>
            <a:pPr algn="just">
              <a:lnSpc>
                <a:spcPct val="150000"/>
              </a:lnSpc>
              <a:buFont typeface="Wingdings" panose="05000000000000000000" charset="0"/>
              <a:buChar char="Ø"/>
            </a:pPr>
            <a:r>
              <a:rPr lang="zh-CN" altLang="en-US" sz="2000" dirty="0">
                <a:latin typeface="+mn-ea"/>
                <a:ea typeface="+mn-ea"/>
              </a:rPr>
              <a:t>与本单位联合施工的其他法人单位的从业人员；</a:t>
            </a:r>
            <a:endParaRPr lang="zh-CN" altLang="en-US" sz="2000" dirty="0">
              <a:latin typeface="+mn-ea"/>
              <a:ea typeface="+mn-ea"/>
            </a:endParaRPr>
          </a:p>
          <a:p>
            <a:pPr algn="just">
              <a:lnSpc>
                <a:spcPct val="150000"/>
              </a:lnSpc>
              <a:buFont typeface="Wingdings" panose="05000000000000000000" charset="0"/>
              <a:buChar char="Ø"/>
            </a:pPr>
            <a:r>
              <a:rPr lang="zh-CN" altLang="en-US" sz="2000" dirty="0">
                <a:latin typeface="+mn-ea"/>
                <a:ea typeface="+mn-ea"/>
              </a:rPr>
              <a:t>其他</a:t>
            </a:r>
            <a:endParaRPr lang="zh-CN" altLang="en-US" sz="2000" dirty="0">
              <a:latin typeface="+mn-ea"/>
              <a:ea typeface="+mn-ea"/>
            </a:endParaRPr>
          </a:p>
        </p:txBody>
      </p:sp>
      <p:sp>
        <p:nvSpPr>
          <p:cNvPr id="5" name="矩形 4"/>
          <p:cNvSpPr/>
          <p:nvPr/>
        </p:nvSpPr>
        <p:spPr>
          <a:xfrm>
            <a:off x="3043555" y="4276725"/>
            <a:ext cx="2600325" cy="1543050"/>
          </a:xfrm>
          <a:prstGeom prst="rect">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800" b="1" dirty="0">
              <a:solidFill>
                <a:srgbClr val="8064A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2212" name="矩形 5"/>
          <p:cNvSpPr>
            <a:spLocks noChangeArrowheads="1"/>
          </p:cNvSpPr>
          <p:nvPr/>
        </p:nvSpPr>
        <p:spPr bwMode="auto">
          <a:xfrm>
            <a:off x="1445260" y="5101590"/>
            <a:ext cx="679450" cy="386715"/>
          </a:xfrm>
          <a:prstGeom prst="rect">
            <a:avLst/>
          </a:prstGeom>
          <a:noFill/>
          <a:ln w="9525">
            <a:noFill/>
            <a:miter lim="800000"/>
          </a:ln>
        </p:spPr>
        <p:txBody>
          <a:bodyPr wrap="none">
            <a:noAutofit/>
          </a:bodyPr>
          <a:p>
            <a:pPr algn="ctr"/>
            <a:r>
              <a:rPr lang="zh-CN" altLang="en-US" sz="2800" b="1">
                <a:solidFill>
                  <a:schemeClr val="bg1"/>
                </a:solidFill>
                <a:latin typeface="微软雅黑" panose="020B0503020204020204" pitchFamily="34" charset="-122"/>
                <a:ea typeface="微软雅黑" panose="020B0503020204020204" pitchFamily="34" charset="-122"/>
              </a:rPr>
              <a:t>易少报</a:t>
            </a:r>
            <a:endParaRPr lang="en-US" altLang="zh-CN" sz="2800" b="1">
              <a:solidFill>
                <a:schemeClr val="bg1"/>
              </a:solidFill>
              <a:latin typeface="微软雅黑" panose="020B0503020204020204" pitchFamily="34" charset="-122"/>
              <a:ea typeface="微软雅黑" panose="020B0503020204020204" pitchFamily="34" charset="-122"/>
            </a:endParaRPr>
          </a:p>
        </p:txBody>
      </p:sp>
      <p:sp>
        <p:nvSpPr>
          <p:cNvPr id="222214" name="矩形 7"/>
          <p:cNvSpPr>
            <a:spLocks noChangeArrowheads="1"/>
          </p:cNvSpPr>
          <p:nvPr/>
        </p:nvSpPr>
        <p:spPr bwMode="auto">
          <a:xfrm>
            <a:off x="3959860" y="4234815"/>
            <a:ext cx="679450" cy="386715"/>
          </a:xfrm>
          <a:prstGeom prst="rect">
            <a:avLst/>
          </a:prstGeom>
          <a:noFill/>
          <a:ln w="9525">
            <a:noFill/>
            <a:miter lim="800000"/>
          </a:ln>
        </p:spPr>
        <p:txBody>
          <a:bodyPr wrap="none">
            <a:noAutofit/>
          </a:bodyPr>
          <a:p>
            <a:pPr algn="ctr"/>
            <a:r>
              <a:rPr lang="zh-CN" altLang="en-US" sz="2800" b="1">
                <a:solidFill>
                  <a:srgbClr val="FFFFFF"/>
                </a:solidFill>
                <a:latin typeface="微软雅黑" panose="020B0503020204020204" pitchFamily="34" charset="-122"/>
                <a:ea typeface="微软雅黑" panose="020B0503020204020204" pitchFamily="34" charset="-122"/>
              </a:rPr>
              <a:t>易多报</a:t>
            </a:r>
            <a:endParaRPr lang="zh-CN" altLang="en-US" sz="2800">
              <a:solidFill>
                <a:srgbClr val="FFFFFF"/>
              </a:solidFill>
              <a:latin typeface="Times New Roman" panose="02020603050405020304" pitchFamily="18" charset="0"/>
            </a:endParaRPr>
          </a:p>
        </p:txBody>
      </p:sp>
      <p:sp>
        <p:nvSpPr>
          <p:cNvPr id="222215" name="矩形 8"/>
          <p:cNvSpPr>
            <a:spLocks noChangeArrowheads="1"/>
          </p:cNvSpPr>
          <p:nvPr/>
        </p:nvSpPr>
        <p:spPr bwMode="auto">
          <a:xfrm>
            <a:off x="3143250" y="4621530"/>
            <a:ext cx="2500630" cy="1167765"/>
          </a:xfrm>
          <a:prstGeom prst="rect">
            <a:avLst/>
          </a:prstGeom>
          <a:noFill/>
          <a:ln w="9525">
            <a:noFill/>
            <a:miter lim="800000"/>
          </a:ln>
        </p:spPr>
        <p:txBody>
          <a:bodyPr>
            <a:noAutofit/>
          </a:bodyPr>
          <a:p>
            <a:r>
              <a:rPr lang="zh-CN" altLang="en-US" sz="2400" b="1">
                <a:latin typeface="微软雅黑" panose="020B0503020204020204" pitchFamily="34" charset="-122"/>
                <a:ea typeface="微软雅黑" panose="020B0503020204020204" pitchFamily="34" charset="-122"/>
              </a:rPr>
              <a:t>已经办理了退休手续的人员和年底离职人员。 </a:t>
            </a:r>
            <a:endParaRPr lang="zh-CN" altLang="en-US" sz="2400" b="1">
              <a:latin typeface="微软雅黑" panose="020B0503020204020204" pitchFamily="34" charset="-122"/>
              <a:ea typeface="微软雅黑" panose="020B0503020204020204" pitchFamily="34" charset="-122"/>
            </a:endParaRPr>
          </a:p>
        </p:txBody>
      </p:sp>
      <p:sp>
        <p:nvSpPr>
          <p:cNvPr id="11" name="矩形 10"/>
          <p:cNvSpPr/>
          <p:nvPr/>
        </p:nvSpPr>
        <p:spPr>
          <a:xfrm>
            <a:off x="245110" y="4277360"/>
            <a:ext cx="2601595" cy="1543050"/>
          </a:xfrm>
          <a:prstGeom prst="rect">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矩形 5"/>
          <p:cNvSpPr>
            <a:spLocks noChangeArrowheads="1"/>
          </p:cNvSpPr>
          <p:nvPr/>
        </p:nvSpPr>
        <p:spPr bwMode="auto">
          <a:xfrm>
            <a:off x="1205865" y="4516120"/>
            <a:ext cx="679450" cy="386715"/>
          </a:xfrm>
          <a:prstGeom prst="rect">
            <a:avLst/>
          </a:prstGeom>
          <a:noFill/>
          <a:ln w="9525">
            <a:noFill/>
            <a:miter lim="800000"/>
          </a:ln>
        </p:spPr>
        <p:txBody>
          <a:bodyPr wrap="none">
            <a:noAutofit/>
          </a:bodyPr>
          <a:p>
            <a:pPr algn="ctr"/>
            <a:r>
              <a:rPr lang="zh-CN" altLang="en-US" sz="2800" b="1">
                <a:solidFill>
                  <a:schemeClr val="bg1"/>
                </a:solidFill>
                <a:latin typeface="微软雅黑" panose="020B0503020204020204" pitchFamily="34" charset="-122"/>
                <a:ea typeface="微软雅黑" panose="020B0503020204020204" pitchFamily="34" charset="-122"/>
              </a:rPr>
              <a:t>易少报</a:t>
            </a:r>
            <a:endParaRPr lang="en-US" altLang="zh-CN" sz="2800" b="1">
              <a:solidFill>
                <a:schemeClr val="bg1"/>
              </a:solidFill>
              <a:latin typeface="微软雅黑" panose="020B0503020204020204" pitchFamily="34" charset="-122"/>
              <a:ea typeface="微软雅黑" panose="020B0503020204020204" pitchFamily="34" charset="-122"/>
            </a:endParaRPr>
          </a:p>
        </p:txBody>
      </p:sp>
      <p:sp>
        <p:nvSpPr>
          <p:cNvPr id="14" name="矩形 6"/>
          <p:cNvSpPr>
            <a:spLocks noChangeArrowheads="1"/>
          </p:cNvSpPr>
          <p:nvPr/>
        </p:nvSpPr>
        <p:spPr bwMode="auto">
          <a:xfrm>
            <a:off x="781685" y="5261610"/>
            <a:ext cx="1528445" cy="341630"/>
          </a:xfrm>
          <a:prstGeom prst="rect">
            <a:avLst/>
          </a:prstGeom>
          <a:noFill/>
          <a:ln w="9525">
            <a:noFill/>
            <a:miter lim="800000"/>
          </a:ln>
        </p:spPr>
        <p:txBody>
          <a:bodyPr wrap="none">
            <a:noAutofit/>
          </a:bodyPr>
          <a:p>
            <a:pPr algn="ctr"/>
            <a:r>
              <a:rPr lang="zh-CN" altLang="en-US" sz="2400" b="1">
                <a:latin typeface="微软雅黑" panose="020B0503020204020204" pitchFamily="34" charset="-122"/>
                <a:ea typeface="微软雅黑" panose="020B0503020204020204" pitchFamily="34" charset="-122"/>
              </a:rPr>
              <a:t>退休返聘人员</a:t>
            </a:r>
            <a:endParaRPr lang="zh-CN" altLang="en-US" sz="2400" b="1">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六、</a:t>
            </a:r>
            <a:r>
              <a:rPr lang="zh-CN" altLang="en-US" sz="2800">
                <a:solidFill>
                  <a:srgbClr val="4B649F"/>
                </a:solidFill>
                <a:sym typeface="+mn-ea"/>
              </a:rPr>
              <a:t>从业人员</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586105" y="1884045"/>
            <a:ext cx="4106545" cy="345567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731520" y="2228850"/>
            <a:ext cx="3815080" cy="240030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工程技术人员期末人数</a:t>
            </a:r>
            <a:r>
              <a:rPr lang="en-US" altLang="zh-CN" sz="2400" b="1" dirty="0">
                <a:solidFill>
                  <a:srgbClr val="595959"/>
                </a:solidFill>
                <a:latin typeface="微软雅黑" panose="020B0503020204020204" pitchFamily="34" charset="-122"/>
                <a:ea typeface="微软雅黑" panose="020B0503020204020204" pitchFamily="34" charset="-122"/>
              </a:rPr>
              <a:t>(26)</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指报告期末在本单位工作，负担工程技术和工程技术管理工作，并具有工程技术工作能力的人员。</a:t>
            </a:r>
            <a:endParaRPr sz="2000" dirty="0">
              <a:latin typeface="微软雅黑" panose="020B0503020204020204" pitchFamily="34" charset="-122"/>
              <a:ea typeface="微软雅黑" panose="020B0503020204020204" pitchFamily="34" charset="-122"/>
            </a:endParaRPr>
          </a:p>
        </p:txBody>
      </p:sp>
      <p:sp>
        <p:nvSpPr>
          <p:cNvPr id="203781" name="矩形 2"/>
          <p:cNvSpPr>
            <a:spLocks noChangeArrowheads="1"/>
          </p:cNvSpPr>
          <p:nvPr/>
        </p:nvSpPr>
        <p:spPr bwMode="auto">
          <a:xfrm>
            <a:off x="5235575" y="1757680"/>
            <a:ext cx="6376670" cy="3709035"/>
          </a:xfrm>
          <a:prstGeom prst="rect">
            <a:avLst/>
          </a:prstGeom>
          <a:noFill/>
          <a:ln w="9525">
            <a:noFill/>
            <a:miter lim="800000"/>
          </a:ln>
        </p:spPr>
        <p:txBody>
          <a:bodyPr wrap="square">
            <a:spAutoFit/>
          </a:bodyPr>
          <a:p>
            <a:pPr algn="just">
              <a:lnSpc>
                <a:spcPct val="140000"/>
              </a:lnSpc>
            </a:pPr>
            <a:r>
              <a:rPr lang="zh-CN" altLang="en-US" sz="2400" b="1">
                <a:solidFill>
                  <a:srgbClr val="557199"/>
                </a:solidFill>
              </a:rPr>
              <a:t>注意事项：</a:t>
            </a:r>
            <a:endParaRPr lang="zh-CN" altLang="en-US" sz="2400" b="1">
              <a:solidFill>
                <a:srgbClr val="557199"/>
              </a:solidFill>
            </a:endParaRPr>
          </a:p>
          <a:p>
            <a:pPr indent="457200" algn="just">
              <a:lnSpc>
                <a:spcPct val="140000"/>
              </a:lnSpc>
            </a:pPr>
            <a:r>
              <a:rPr lang="zh-CN" altLang="en-US" sz="2400"/>
              <a:t>不强调是否取得工程技术职务资格，而强调具有工程技术工作能力并负担工程技术和工程技术管理工作。</a:t>
            </a:r>
            <a:endParaRPr lang="zh-CN" altLang="en-US" sz="2400"/>
          </a:p>
          <a:p>
            <a:pPr indent="457200" algn="just">
              <a:lnSpc>
                <a:spcPct val="140000"/>
              </a:lnSpc>
            </a:pPr>
            <a:r>
              <a:rPr lang="zh-CN" altLang="en-US" sz="2400"/>
              <a:t>不包括已取得工程技术职务资格或从大学、中专理工科系毕业，但未担任工程技术和工程技术管理工作的人员。</a:t>
            </a:r>
            <a:endParaRPr lang="zh-CN" altLang="en-US" sz="240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七、</a:t>
            </a:r>
            <a:r>
              <a:rPr lang="zh-CN" altLang="en-US" sz="2800">
                <a:solidFill>
                  <a:srgbClr val="4B649F"/>
                </a:solidFill>
                <a:sym typeface="+mn-ea"/>
              </a:rPr>
              <a:t>年末自有施工机械设备</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130098" name="Group 50"/>
          <p:cNvGraphicFramePr>
            <a:graphicFrameLocks noGrp="1"/>
          </p:cNvGraphicFramePr>
          <p:nvPr/>
        </p:nvGraphicFramePr>
        <p:xfrm>
          <a:off x="2274253" y="1619572"/>
          <a:ext cx="7643812" cy="3617913"/>
        </p:xfrm>
        <a:graphic>
          <a:graphicData uri="http://schemas.openxmlformats.org/drawingml/2006/table">
            <a:tbl>
              <a:tblPr/>
              <a:tblGrid>
                <a:gridCol w="4500562"/>
                <a:gridCol w="1071563"/>
                <a:gridCol w="642937"/>
                <a:gridCol w="1428750"/>
              </a:tblGrid>
              <a:tr h="944563">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752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甲</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325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七、年末自有施工机械设备</a:t>
                      </a:r>
                      <a:endPar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净值</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30</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总台数</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台</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31</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34290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总功率</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千瓦</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32</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12295" name="TextBox 53"/>
          <p:cNvSpPr>
            <a:spLocks noChangeArrowheads="1"/>
          </p:cNvSpPr>
          <p:nvPr/>
        </p:nvSpPr>
        <p:spPr bwMode="auto">
          <a:xfrm>
            <a:off x="6553835" y="4924425"/>
            <a:ext cx="4653280" cy="1322070"/>
          </a:xfrm>
          <a:prstGeom prst="rect">
            <a:avLst/>
          </a:prstGeom>
          <a:noFill/>
          <a:ln w="9525">
            <a:solidFill>
              <a:srgbClr val="4B649F"/>
            </a:solidFill>
            <a:prstDash val="sysDot"/>
            <a:miter lim="800000"/>
          </a:ln>
        </p:spPr>
        <p:txBody>
          <a:bodyPr wrap="square">
            <a:spAutoFit/>
          </a:bodyPr>
          <a:p>
            <a:pPr algn="just"/>
            <a:r>
              <a:rPr sz="2000" dirty="0">
                <a:solidFill>
                  <a:srgbClr val="557199"/>
                </a:solidFill>
                <a:sym typeface="+mn-ea"/>
              </a:rPr>
              <a:t>除</a:t>
            </a:r>
            <a:endParaRPr sz="2000" dirty="0">
              <a:solidFill>
                <a:srgbClr val="557199"/>
              </a:solidFill>
              <a:sym typeface="+mn-ea"/>
            </a:endParaRPr>
          </a:p>
          <a:p>
            <a:pPr algn="just"/>
            <a:r>
              <a:rPr lang="zh-CN" altLang="en-US"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建筑业企业在境外完成的营业收入</a:t>
            </a:r>
            <a:endParaRPr lang="zh-CN" altLang="en-US"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r>
              <a:rPr lang="zh-CN" altLang="en-US" sz="2000">
                <a:solidFill>
                  <a:schemeClr val="tx1"/>
                </a:solidFill>
                <a:latin typeface="微软雅黑" panose="020B0503020204020204" pitchFamily="34" charset="-122"/>
                <a:sym typeface="微软雅黑" panose="020B0503020204020204" pitchFamily="34" charset="-122"/>
              </a:rPr>
              <a:t>▪</a:t>
            </a:r>
            <a:r>
              <a:rPr lang="en-US" altLang="zh-CN" sz="2000">
                <a:solidFill>
                  <a:schemeClr val="tx1"/>
                </a:solidFill>
                <a:latin typeface="微软雅黑" panose="020B0503020204020204" pitchFamily="34" charset="-122"/>
                <a:sym typeface="微软雅黑" panose="020B0503020204020204" pitchFamily="34" charset="-122"/>
              </a:rPr>
              <a:t> </a:t>
            </a:r>
            <a:r>
              <a:rPr lang="zh-CN" altLang="en-US" sz="2000">
                <a:solidFill>
                  <a:schemeClr val="tx1"/>
                </a:solidFill>
                <a:latin typeface="微软雅黑" panose="020B0503020204020204" pitchFamily="34" charset="-122"/>
                <a:sym typeface="微软雅黑" panose="020B0503020204020204" pitchFamily="34" charset="-122"/>
              </a:rPr>
              <a:t>在境外完成的建筑业总产值</a:t>
            </a:r>
            <a:endParaRPr lang="zh-CN" altLang="en-US" sz="2000">
              <a:solidFill>
                <a:schemeClr val="tx1"/>
              </a:solidFill>
              <a:latin typeface="微软雅黑" panose="020B0503020204020204" pitchFamily="34" charset="-122"/>
              <a:sym typeface="微软雅黑" panose="020B0503020204020204" pitchFamily="34" charset="-122"/>
            </a:endParaRPr>
          </a:p>
          <a:p>
            <a:pPr algn="just"/>
            <a:r>
              <a:rPr lang="zh-CN" sz="2000" dirty="0">
                <a:solidFill>
                  <a:srgbClr val="557199"/>
                </a:solidFill>
                <a:sym typeface="+mn-ea"/>
              </a:rPr>
              <a:t>两指标以外，</a:t>
            </a:r>
            <a:r>
              <a:rPr lang="zh-CN" altLang="en-US" sz="2000">
                <a:solidFill>
                  <a:srgbClr val="557199"/>
                </a:solidFill>
                <a:latin typeface="微软雅黑" panose="020B0503020204020204" pitchFamily="34" charset="-122"/>
                <a:ea typeface="微软雅黑" panose="020B0503020204020204" pitchFamily="34" charset="-122"/>
                <a:sym typeface="微软雅黑" panose="020B0503020204020204" pitchFamily="34" charset="-122"/>
              </a:rPr>
              <a:t>其余指标均为国土法原则</a:t>
            </a:r>
            <a:endParaRPr lang="zh-CN" altLang="en-US" sz="2000">
              <a:solidFill>
                <a:srgbClr val="5571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学论网-矩形 1"/>
          <p:cNvSpPr/>
          <p:nvPr/>
        </p:nvSpPr>
        <p:spPr>
          <a:xfrm>
            <a:off x="984657" y="1006747"/>
            <a:ext cx="10222390" cy="790303"/>
          </a:xfrm>
          <a:prstGeom prst="rect">
            <a:avLst/>
          </a:prstGeom>
          <a:solidFill>
            <a:srgbClr val="557199"/>
          </a:solidFill>
          <a:ln w="12700" cap="flat" cmpd="sng" algn="ctr">
            <a:solidFill>
              <a:srgbClr val="448AD7"/>
            </a:solidFill>
            <a:prstDash val="solid"/>
          </a:ln>
          <a:effectLst/>
        </p:spPr>
        <p:txBody>
          <a:bodyPr rtlCol="0" anchor="ctr"/>
          <a:p>
            <a:pPr lvl="0" algn="ctr"/>
            <a:r>
              <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rPr>
              <a:t>两大原则</a:t>
            </a: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1" name="学论网-矩形 1"/>
          <p:cNvSpPr/>
          <p:nvPr/>
        </p:nvSpPr>
        <p:spPr>
          <a:xfrm>
            <a:off x="1024255" y="1989455"/>
            <a:ext cx="4608195" cy="274256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2" name="学论网-矩形 1"/>
          <p:cNvSpPr/>
          <p:nvPr/>
        </p:nvSpPr>
        <p:spPr>
          <a:xfrm>
            <a:off x="6544310" y="1989455"/>
            <a:ext cx="4659630" cy="2742565"/>
          </a:xfrm>
          <a:prstGeom prst="rect">
            <a:avLst/>
          </a:prstGeom>
          <a:noFill/>
          <a:ln w="12700" cap="flat" cmpd="sng" algn="ctr">
            <a:solidFill>
              <a:srgbClr val="448AD7"/>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3" name="学论网-www.xuelun.me"/>
          <p:cNvSpPr txBox="1"/>
          <p:nvPr/>
        </p:nvSpPr>
        <p:spPr>
          <a:xfrm>
            <a:off x="1418554" y="2175097"/>
            <a:ext cx="3819113" cy="1815465"/>
          </a:xfrm>
          <a:prstGeom prst="rect">
            <a:avLst/>
          </a:prstGeom>
          <a:noFill/>
          <a:ln>
            <a:noFill/>
          </a:ln>
        </p:spPr>
        <p:txBody>
          <a:bodyPr wrap="square" lIns="0" tIns="0" rIns="0" bIns="0" rtlCol="0">
            <a:spAutoFit/>
          </a:bodyPr>
          <a:p>
            <a:pPr algn="ctr">
              <a:lnSpc>
                <a:spcPct val="150000"/>
              </a:lnSpc>
              <a:spcAft>
                <a:spcPts val="1200"/>
              </a:spcAft>
            </a:pPr>
            <a:r>
              <a:rPr lang="zh-CN" altLang="en-US" sz="2400" b="1" dirty="0">
                <a:solidFill>
                  <a:srgbClr val="595959"/>
                </a:solidFill>
                <a:latin typeface="微软雅黑" panose="020B0503020204020204" pitchFamily="34" charset="-122"/>
                <a:ea typeface="微软雅黑" panose="020B0503020204020204" pitchFamily="34" charset="-122"/>
              </a:rPr>
              <a:t>法人注册地原则</a:t>
            </a:r>
            <a:endParaRPr lang="en-US" altLang="zh-CN" sz="2400" b="1" dirty="0">
              <a:solidFill>
                <a:srgbClr val="595959"/>
              </a:solidFill>
              <a:latin typeface="微软雅黑" panose="020B0503020204020204" pitchFamily="34" charset="-122"/>
              <a:ea typeface="微软雅黑" panose="020B0503020204020204" pitchFamily="34" charset="-122"/>
            </a:endParaRPr>
          </a:p>
          <a:p>
            <a:r>
              <a:rPr lang="zh-CN" altLang="en-US" sz="2400" dirty="0">
                <a:solidFill>
                  <a:srgbClr val="595959"/>
                </a:solidFill>
                <a:latin typeface="微软雅黑" panose="020B0503020204020204" pitchFamily="34" charset="-122"/>
                <a:ea typeface="微软雅黑" panose="020B0503020204020204" pitchFamily="34" charset="-122"/>
              </a:rPr>
              <a:t>辖区内具有总承包或专业承包资质的建筑业企业按照法人</a:t>
            </a:r>
            <a:r>
              <a:rPr lang="zh-CN" altLang="en-US" sz="2400" b="1" dirty="0">
                <a:solidFill>
                  <a:srgbClr val="FF0000"/>
                </a:solidFill>
                <a:latin typeface="微软雅黑" panose="020B0503020204020204" pitchFamily="34" charset="-122"/>
                <a:ea typeface="微软雅黑" panose="020B0503020204020204" pitchFamily="34" charset="-122"/>
              </a:rPr>
              <a:t>单位注册地</a:t>
            </a:r>
            <a:r>
              <a:rPr lang="zh-CN" altLang="en-US" sz="2400" dirty="0">
                <a:solidFill>
                  <a:srgbClr val="595959"/>
                </a:solidFill>
                <a:latin typeface="微软雅黑" panose="020B0503020204020204" pitchFamily="34" charset="-122"/>
                <a:ea typeface="微软雅黑" panose="020B0503020204020204" pitchFamily="34" charset="-122"/>
              </a:rPr>
              <a:t>原则进行统计</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14" name="学论网-www.xuelun.me"/>
          <p:cNvSpPr txBox="1"/>
          <p:nvPr/>
        </p:nvSpPr>
        <p:spPr>
          <a:xfrm>
            <a:off x="6554470" y="2174875"/>
            <a:ext cx="4652645" cy="2554605"/>
          </a:xfrm>
          <a:prstGeom prst="rect">
            <a:avLst/>
          </a:prstGeom>
          <a:noFill/>
          <a:ln>
            <a:noFill/>
          </a:ln>
        </p:spPr>
        <p:txBody>
          <a:bodyPr wrap="square" lIns="0" tIns="0" rIns="0" bIns="0" rtlCol="0">
            <a:spAutoFit/>
          </a:bodyPr>
          <a:p>
            <a:pPr algn="ctr">
              <a:lnSpc>
                <a:spcPct val="150000"/>
              </a:lnSpc>
              <a:spcAft>
                <a:spcPts val="1200"/>
              </a:spcAft>
            </a:pPr>
            <a:r>
              <a:rPr lang="zh-CN" altLang="en-US" sz="2400" b="1" dirty="0">
                <a:solidFill>
                  <a:srgbClr val="595959"/>
                </a:solidFill>
                <a:latin typeface="微软雅黑" panose="020B0503020204020204" pitchFamily="34" charset="-122"/>
                <a:ea typeface="微软雅黑" panose="020B0503020204020204" pitchFamily="34" charset="-122"/>
              </a:rPr>
              <a:t>国土法原则</a:t>
            </a:r>
            <a:endParaRPr lang="en-US" sz="2400" b="1" dirty="0">
              <a:solidFill>
                <a:srgbClr val="595959"/>
              </a:solidFill>
              <a:latin typeface="微软雅黑" panose="020B0503020204020204" pitchFamily="34" charset="-122"/>
              <a:ea typeface="微软雅黑" panose="020B0503020204020204" pitchFamily="34" charset="-122"/>
            </a:endParaRPr>
          </a:p>
          <a:p>
            <a:r>
              <a:rPr lang="zh-CN" altLang="en-US" sz="2400" dirty="0">
                <a:solidFill>
                  <a:srgbClr val="595959"/>
                </a:solidFill>
                <a:latin typeface="微软雅黑" panose="020B0503020204020204" pitchFamily="34" charset="-122"/>
                <a:ea typeface="微软雅黑" panose="020B0503020204020204" pitchFamily="34" charset="-122"/>
              </a:rPr>
              <a:t>建筑业法人单位报送的建筑业总产值及相关资料</a:t>
            </a:r>
            <a:endParaRPr lang="en-US" altLang="zh-CN" sz="2400" dirty="0">
              <a:solidFill>
                <a:srgbClr val="595959"/>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pPr>
            <a:r>
              <a:rPr lang="zh-CN" altLang="en-US" sz="2400" dirty="0">
                <a:solidFill>
                  <a:srgbClr val="595959"/>
                </a:solidFill>
                <a:latin typeface="微软雅黑" panose="020B0503020204020204" pitchFamily="34" charset="-122"/>
                <a:ea typeface="微软雅黑" panose="020B0503020204020204" pitchFamily="34" charset="-122"/>
              </a:rPr>
              <a:t>包括</a:t>
            </a:r>
            <a:r>
              <a:rPr lang="zh-CN" altLang="en-US" sz="2400" b="1" dirty="0">
                <a:solidFill>
                  <a:srgbClr val="FF0000"/>
                </a:solidFill>
                <a:latin typeface="微软雅黑" panose="020B0503020204020204" pitchFamily="34" charset="-122"/>
                <a:ea typeface="微软雅黑" panose="020B0503020204020204" pitchFamily="34" charset="-122"/>
              </a:rPr>
              <a:t>在本市和外省完成的部分</a:t>
            </a:r>
            <a:endParaRPr lang="en-US" altLang="zh-CN" sz="2400" b="1" dirty="0">
              <a:solidFill>
                <a:srgbClr val="FF0000"/>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pPr>
            <a:r>
              <a:rPr lang="zh-CN" altLang="en-US" sz="2400" dirty="0">
                <a:solidFill>
                  <a:srgbClr val="595959"/>
                </a:solidFill>
                <a:latin typeface="微软雅黑" panose="020B0503020204020204" pitchFamily="34" charset="-122"/>
                <a:ea typeface="微软雅黑" panose="020B0503020204020204" pitchFamily="34" charset="-122"/>
              </a:rPr>
              <a:t>不包括</a:t>
            </a:r>
            <a:r>
              <a:rPr lang="zh-CN" altLang="en-US" sz="2400" b="1" dirty="0">
                <a:solidFill>
                  <a:srgbClr val="FF0000"/>
                </a:solidFill>
                <a:latin typeface="微软雅黑" panose="020B0503020204020204" pitchFamily="34" charset="-122"/>
                <a:ea typeface="微软雅黑" panose="020B0503020204020204" pitchFamily="34" charset="-122"/>
              </a:rPr>
              <a:t>在国外和港、澳、台地区</a:t>
            </a:r>
            <a:endParaRPr lang="en-US" altLang="zh-CN" sz="2400" b="1" dirty="0">
              <a:solidFill>
                <a:srgbClr val="FF0000"/>
              </a:solidFill>
              <a:latin typeface="微软雅黑" panose="020B0503020204020204" pitchFamily="34" charset="-122"/>
              <a:ea typeface="微软雅黑" panose="020B0503020204020204" pitchFamily="34" charset="-122"/>
            </a:endParaRPr>
          </a:p>
          <a:p>
            <a:r>
              <a:rPr lang="zh-CN" altLang="en-US" sz="2400" b="1" dirty="0">
                <a:solidFill>
                  <a:srgbClr val="FF0000"/>
                </a:solidFill>
                <a:latin typeface="微软雅黑" panose="020B0503020204020204" pitchFamily="34" charset="-122"/>
                <a:ea typeface="微软雅黑" panose="020B0503020204020204" pitchFamily="34" charset="-122"/>
              </a:rPr>
              <a:t>完成的部分</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3" name="文本框 62"/>
          <p:cNvSpPr txBox="1"/>
          <p:nvPr/>
        </p:nvSpPr>
        <p:spPr>
          <a:xfrm>
            <a:off x="749300" y="-108585"/>
            <a:ext cx="414909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总说明</a:t>
            </a:r>
            <a:endParaRPr lang="en-US" altLang="zh-CN" sz="2800">
              <a:solidFill>
                <a:srgbClr val="4B649F"/>
              </a:solidFill>
              <a:sym typeface="+mn-ea"/>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440055" y="1884045"/>
            <a:ext cx="2581275" cy="206946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749300" y="2118360"/>
            <a:ext cx="1977390" cy="1600835"/>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年末自有施工机械设备净值</a:t>
            </a:r>
            <a:endParaRPr lang="zh-CN" altLang="en-US"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en-US" altLang="zh-CN" sz="2400" b="1" dirty="0">
                <a:solidFill>
                  <a:srgbClr val="595959"/>
                </a:solidFill>
                <a:latin typeface="微软雅黑" panose="020B0503020204020204" pitchFamily="34" charset="-122"/>
                <a:ea typeface="微软雅黑" panose="020B0503020204020204" pitchFamily="34" charset="-122"/>
              </a:rPr>
              <a:t>(30)</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249930" y="1553210"/>
            <a:ext cx="8290560" cy="4225925"/>
          </a:xfrm>
          <a:prstGeom prst="rect">
            <a:avLst/>
          </a:prstGeom>
          <a:noFill/>
        </p:spPr>
        <p:txBody>
          <a:bodyPr wrap="square" rtlCol="0" anchor="t">
            <a:spAutoFit/>
          </a:bodyPr>
          <a:p>
            <a:pPr algn="just">
              <a:lnSpc>
                <a:spcPct val="140000"/>
              </a:lnSpc>
            </a:pPr>
            <a:r>
              <a:rPr lang="zh-CN" altLang="en-US" sz="2400" b="1">
                <a:solidFill>
                  <a:srgbClr val="557199"/>
                </a:solidFill>
                <a:sym typeface="+mn-ea"/>
              </a:rPr>
              <a:t>计算公式：</a:t>
            </a:r>
            <a:endParaRPr lang="zh-CN" altLang="en-US" sz="2400" b="1">
              <a:solidFill>
                <a:srgbClr val="557199"/>
              </a:solidFill>
            </a:endParaRPr>
          </a:p>
          <a:p>
            <a:pPr algn="just">
              <a:lnSpc>
                <a:spcPct val="140000"/>
              </a:lnSpc>
            </a:pPr>
            <a:r>
              <a:rPr lang="zh-CN" altLang="en-US" sz="2400">
                <a:sym typeface="+mn-ea"/>
              </a:rPr>
              <a:t>机械设备净值＝报告期内机械设备原值－机械设备折旧额</a:t>
            </a:r>
            <a:endParaRPr lang="zh-CN" altLang="en-US" sz="2400"/>
          </a:p>
          <a:p>
            <a:pPr algn="just">
              <a:lnSpc>
                <a:spcPct val="140000"/>
              </a:lnSpc>
            </a:pPr>
            <a:r>
              <a:rPr lang="zh-CN" altLang="en-US" sz="2400">
                <a:sym typeface="+mn-ea"/>
              </a:rPr>
              <a:t>机械设备原值＝报告期内机械设备实有台数的原值之和</a:t>
            </a:r>
            <a:endParaRPr lang="zh-CN" altLang="en-US" sz="2400"/>
          </a:p>
          <a:p>
            <a:pPr algn="just">
              <a:lnSpc>
                <a:spcPct val="140000"/>
              </a:lnSpc>
            </a:pPr>
            <a:r>
              <a:rPr lang="zh-CN" altLang="en-US" sz="2400">
                <a:sym typeface="+mn-ea"/>
              </a:rPr>
              <a:t>报告期折旧额＝报告期内机械设备按规定的各种折旧率计算的折旧数额之和</a:t>
            </a:r>
            <a:endParaRPr lang="zh-CN" altLang="en-US" sz="2400"/>
          </a:p>
          <a:p>
            <a:pPr algn="just">
              <a:lnSpc>
                <a:spcPct val="140000"/>
              </a:lnSpc>
            </a:pPr>
            <a:r>
              <a:rPr lang="zh-CN" altLang="en-US" sz="2400">
                <a:sym typeface="+mn-ea"/>
              </a:rPr>
              <a:t>年折旧额＝（原值－残值＋清理费）</a:t>
            </a:r>
            <a:r>
              <a:rPr lang="en-US" altLang="zh-CN" sz="2400">
                <a:sym typeface="+mn-ea"/>
              </a:rPr>
              <a:t>÷</a:t>
            </a:r>
            <a:r>
              <a:rPr lang="zh-CN" altLang="en-US" sz="2400">
                <a:sym typeface="+mn-ea"/>
              </a:rPr>
              <a:t>使用年限 </a:t>
            </a:r>
            <a:endParaRPr lang="zh-CN" altLang="en-US" sz="2400"/>
          </a:p>
          <a:p>
            <a:pPr algn="just">
              <a:lnSpc>
                <a:spcPct val="140000"/>
              </a:lnSpc>
            </a:pPr>
            <a:r>
              <a:rPr lang="zh-CN" altLang="en-US" sz="2400">
                <a:sym typeface="+mn-ea"/>
              </a:rPr>
              <a:t>　　　    ＝ 原值</a:t>
            </a:r>
            <a:r>
              <a:rPr lang="en-US" altLang="zh-CN" sz="2400">
                <a:sym typeface="+mn-ea"/>
              </a:rPr>
              <a:t>×</a:t>
            </a:r>
            <a:r>
              <a:rPr lang="zh-CN" altLang="en-US" sz="2400">
                <a:sym typeface="+mn-ea"/>
              </a:rPr>
              <a:t>年折旧率</a:t>
            </a:r>
            <a:endParaRPr lang="zh-CN" altLang="en-US" sz="2400"/>
          </a:p>
          <a:p>
            <a:pPr algn="just">
              <a:lnSpc>
                <a:spcPct val="140000"/>
              </a:lnSpc>
            </a:pPr>
            <a:r>
              <a:rPr lang="zh-CN" altLang="en-US" sz="2400">
                <a:sym typeface="+mn-ea"/>
              </a:rPr>
              <a:t>年折旧率＝年折旧额</a:t>
            </a:r>
            <a:r>
              <a:rPr lang="en-US" altLang="zh-CN" sz="2400">
                <a:sym typeface="+mn-ea"/>
              </a:rPr>
              <a:t>÷</a:t>
            </a:r>
            <a:r>
              <a:rPr lang="zh-CN" altLang="en-US" sz="2400">
                <a:sym typeface="+mn-ea"/>
              </a:rPr>
              <a:t>原值</a:t>
            </a:r>
            <a:r>
              <a:rPr lang="en-US" altLang="zh-CN" sz="2400">
                <a:sym typeface="+mn-ea"/>
              </a:rPr>
              <a:t>×100</a:t>
            </a:r>
            <a:r>
              <a:rPr lang="zh-CN" altLang="en-US" sz="2400">
                <a:sym typeface="+mn-ea"/>
              </a:rPr>
              <a:t>％</a:t>
            </a:r>
            <a:endParaRPr lang="zh-CN" altLang="en-US" sz="2400">
              <a:sym typeface="+mn-ea"/>
            </a:endParaRPr>
          </a:p>
        </p:txBody>
      </p:sp>
      <p:sp>
        <p:nvSpPr>
          <p:cNvPr id="5"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七、</a:t>
            </a:r>
            <a:r>
              <a:rPr lang="zh-CN" altLang="en-US" sz="2800">
                <a:solidFill>
                  <a:srgbClr val="4B649F"/>
                </a:solidFill>
                <a:sym typeface="+mn-ea"/>
              </a:rPr>
              <a:t>年末自有施工机械设备</a:t>
            </a:r>
            <a:endParaRPr lang="zh-CN" altLang="en-US" sz="2800">
              <a:solidFill>
                <a:srgbClr val="4B649F"/>
              </a:solidFill>
              <a:sym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1078230" y="1834515"/>
            <a:ext cx="3328670" cy="318960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1295400" y="2135505"/>
            <a:ext cx="2894965" cy="2487930"/>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年末自有施工</a:t>
            </a:r>
            <a:endParaRPr lang="zh-CN" altLang="en-US"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机械设备总台数</a:t>
            </a:r>
            <a:r>
              <a:rPr lang="en-US" altLang="zh-CN" sz="2400" b="1" dirty="0">
                <a:solidFill>
                  <a:srgbClr val="595959"/>
                </a:solidFill>
                <a:latin typeface="微软雅黑" panose="020B0503020204020204" pitchFamily="34" charset="-122"/>
                <a:ea typeface="微软雅黑" panose="020B0503020204020204" pitchFamily="34" charset="-122"/>
              </a:rPr>
              <a:t>(31)</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Times New Roman" panose="02020603050405020304" pitchFamily="18" charset="0"/>
                <a:sym typeface="+mn-ea"/>
              </a:rPr>
              <a:t>指</a:t>
            </a:r>
            <a:r>
              <a:rPr lang="zh-CN" altLang="en-US" sz="2000" u="sng" dirty="0">
                <a:solidFill>
                  <a:srgbClr val="FF0000"/>
                </a:solidFill>
                <a:latin typeface="Times New Roman" panose="02020603050405020304" pitchFamily="18" charset="0"/>
                <a:sym typeface="+mn-ea"/>
              </a:rPr>
              <a:t>年末</a:t>
            </a:r>
            <a:r>
              <a:rPr lang="zh-CN" altLang="en-US" sz="2000" dirty="0">
                <a:latin typeface="Times New Roman" panose="02020603050405020304" pitchFamily="18" charset="0"/>
                <a:sym typeface="+mn-ea"/>
              </a:rPr>
              <a:t>本企业（或单位）</a:t>
            </a:r>
            <a:r>
              <a:rPr lang="zh-CN" altLang="en-US" sz="2000" u="sng" dirty="0">
                <a:solidFill>
                  <a:srgbClr val="FF0000"/>
                </a:solidFill>
                <a:latin typeface="Times New Roman" panose="02020603050405020304" pitchFamily="18" charset="0"/>
                <a:sym typeface="+mn-ea"/>
              </a:rPr>
              <a:t>自有</a:t>
            </a:r>
            <a:r>
              <a:rPr lang="zh-CN" altLang="en-US" sz="2000" dirty="0">
                <a:latin typeface="Times New Roman" panose="02020603050405020304" pitchFamily="18" charset="0"/>
                <a:sym typeface="+mn-ea"/>
              </a:rPr>
              <a:t>的直接用于工程施工的各种机械设备的台数。</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p:txBody>
      </p:sp>
      <p:sp>
        <p:nvSpPr>
          <p:cNvPr id="5"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七、</a:t>
            </a:r>
            <a:r>
              <a:rPr lang="zh-CN" altLang="en-US" sz="2800">
                <a:solidFill>
                  <a:srgbClr val="4B649F"/>
                </a:solidFill>
                <a:sym typeface="+mn-ea"/>
              </a:rPr>
              <a:t>年末自有施工机械设备</a:t>
            </a:r>
            <a:endParaRPr lang="zh-CN" altLang="en-US" sz="2800">
              <a:solidFill>
                <a:srgbClr val="4B649F"/>
              </a:solidFill>
              <a:sym typeface="+mn-ea"/>
            </a:endParaRPr>
          </a:p>
        </p:txBody>
      </p:sp>
      <p:sp>
        <p:nvSpPr>
          <p:cNvPr id="3" name="文本框 2"/>
          <p:cNvSpPr txBox="1"/>
          <p:nvPr/>
        </p:nvSpPr>
        <p:spPr>
          <a:xfrm>
            <a:off x="5024755" y="2865755"/>
            <a:ext cx="6298565" cy="2158365"/>
          </a:xfrm>
          <a:prstGeom prst="rect">
            <a:avLst/>
          </a:prstGeom>
          <a:noFill/>
          <a:ln>
            <a:solidFill>
              <a:srgbClr val="557199"/>
            </a:solidFill>
            <a:prstDash val="lgDashDotDot"/>
          </a:ln>
        </p:spPr>
        <p:txBody>
          <a:bodyPr wrap="square" rtlCol="0" anchor="t">
            <a:spAutoFit/>
          </a:bodyPr>
          <a:p>
            <a:pPr algn="just">
              <a:lnSpc>
                <a:spcPct val="140000"/>
              </a:lnSpc>
            </a:pPr>
            <a:r>
              <a:rPr lang="zh-CN" altLang="en-US" sz="2400" b="1">
                <a:solidFill>
                  <a:srgbClr val="557199"/>
                </a:solidFill>
                <a:sym typeface="+mn-ea"/>
              </a:rPr>
              <a:t>注意事项：</a:t>
            </a:r>
            <a:endParaRPr lang="zh-CN" altLang="en-US" sz="2400" b="1">
              <a:solidFill>
                <a:srgbClr val="557199"/>
              </a:solidFill>
            </a:endParaRPr>
          </a:p>
          <a:p>
            <a:pPr algn="just">
              <a:lnSpc>
                <a:spcPct val="140000"/>
              </a:lnSpc>
            </a:pPr>
            <a:r>
              <a:rPr lang="zh-CN" altLang="en-US" sz="2400" u="sng" dirty="0">
                <a:solidFill>
                  <a:srgbClr val="FF6600"/>
                </a:solidFill>
                <a:sym typeface="+mn-ea"/>
              </a:rPr>
              <a:t>不包括</a:t>
            </a:r>
            <a:r>
              <a:rPr lang="zh-CN" altLang="en-US" sz="2400" dirty="0">
                <a:sym typeface="+mn-ea"/>
              </a:rPr>
              <a:t>附属辅助生产机械设备、运输机械设备、生产试验机械设备的台数。</a:t>
            </a:r>
            <a:endParaRPr lang="zh-CN" altLang="en-US" sz="2400" dirty="0"/>
          </a:p>
          <a:p>
            <a:pPr algn="just">
              <a:lnSpc>
                <a:spcPct val="140000"/>
              </a:lnSpc>
            </a:pPr>
            <a:endParaRPr lang="zh-CN" altLang="en-US" sz="2400">
              <a:sym typeface="+mn-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440055" y="1884045"/>
            <a:ext cx="2581275" cy="206946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609600" y="2118360"/>
            <a:ext cx="2225040" cy="1600835"/>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年末自有施工机械设备总功率</a:t>
            </a:r>
            <a:endParaRPr lang="zh-CN" altLang="en-US"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en-US" altLang="zh-CN" sz="2400" b="1" dirty="0">
                <a:solidFill>
                  <a:srgbClr val="595959"/>
                </a:solidFill>
                <a:latin typeface="微软雅黑" panose="020B0503020204020204" pitchFamily="34" charset="-122"/>
                <a:ea typeface="微软雅黑" panose="020B0503020204020204" pitchFamily="34" charset="-122"/>
              </a:rPr>
              <a:t>(32)</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p:txBody>
      </p:sp>
      <p:sp>
        <p:nvSpPr>
          <p:cNvPr id="5"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七、</a:t>
            </a:r>
            <a:r>
              <a:rPr lang="zh-CN" altLang="en-US" sz="2800">
                <a:solidFill>
                  <a:srgbClr val="4B649F"/>
                </a:solidFill>
                <a:sym typeface="+mn-ea"/>
              </a:rPr>
              <a:t>年末自有施工机械设备</a:t>
            </a:r>
            <a:endParaRPr lang="zh-CN" altLang="en-US" sz="2800">
              <a:solidFill>
                <a:srgbClr val="4B649F"/>
              </a:solidFill>
              <a:sym typeface="+mn-ea"/>
            </a:endParaRPr>
          </a:p>
        </p:txBody>
      </p:sp>
      <p:sp>
        <p:nvSpPr>
          <p:cNvPr id="3" name="文本框 2"/>
          <p:cNvSpPr txBox="1"/>
          <p:nvPr/>
        </p:nvSpPr>
        <p:spPr>
          <a:xfrm>
            <a:off x="3265170" y="1884045"/>
            <a:ext cx="8290560" cy="3192145"/>
          </a:xfrm>
          <a:prstGeom prst="rect">
            <a:avLst/>
          </a:prstGeom>
          <a:noFill/>
          <a:ln>
            <a:solidFill>
              <a:schemeClr val="bg1"/>
            </a:solidFill>
            <a:prstDash val="lgDashDotDot"/>
          </a:ln>
        </p:spPr>
        <p:txBody>
          <a:bodyPr wrap="square" rtlCol="0" anchor="t">
            <a:spAutoFit/>
          </a:bodyPr>
          <a:p>
            <a:pPr algn="just">
              <a:lnSpc>
                <a:spcPct val="140000"/>
              </a:lnSpc>
            </a:pPr>
            <a:r>
              <a:rPr lang="zh-CN" altLang="en-US" sz="2400" b="1">
                <a:solidFill>
                  <a:srgbClr val="557199"/>
                </a:solidFill>
                <a:sym typeface="+mn-ea"/>
              </a:rPr>
              <a:t>注意事项：</a:t>
            </a:r>
            <a:endParaRPr lang="zh-CN" altLang="en-US" sz="2400" b="1">
              <a:solidFill>
                <a:srgbClr val="557199"/>
              </a:solidFill>
            </a:endParaRPr>
          </a:p>
          <a:p>
            <a:pPr algn="just">
              <a:lnSpc>
                <a:spcPct val="140000"/>
              </a:lnSpc>
            </a:pPr>
            <a:r>
              <a:rPr lang="zh-CN" altLang="en-US" sz="2400">
                <a:solidFill>
                  <a:srgbClr val="FF0000"/>
                </a:solidFill>
                <a:sym typeface="+mn-ea"/>
              </a:rPr>
              <a:t>包括</a:t>
            </a:r>
            <a:r>
              <a:rPr lang="zh-CN" altLang="en-US" sz="2400">
                <a:sym typeface="+mn-ea"/>
              </a:rPr>
              <a:t>施工机械本身的动力和为该机械服务的单独动力设备，如电动机等。计量单位为千瓦，按</a:t>
            </a:r>
            <a:r>
              <a:rPr lang="en-US" altLang="zh-CN" sz="2400">
                <a:sym typeface="+mn-ea"/>
              </a:rPr>
              <a:t>1</a:t>
            </a:r>
            <a:r>
              <a:rPr lang="zh-CN" altLang="en-US" sz="2400">
                <a:sym typeface="+mn-ea"/>
              </a:rPr>
              <a:t>马力</a:t>
            </a:r>
            <a:r>
              <a:rPr lang="en-US" altLang="zh-CN" sz="2400">
                <a:sym typeface="+mn-ea"/>
              </a:rPr>
              <a:t>=0.735</a:t>
            </a:r>
            <a:r>
              <a:rPr lang="zh-CN" altLang="en-US" sz="2400">
                <a:sym typeface="+mn-ea"/>
              </a:rPr>
              <a:t>千瓦进行换算。</a:t>
            </a:r>
            <a:endParaRPr lang="zh-CN" altLang="en-US" sz="2400"/>
          </a:p>
          <a:p>
            <a:pPr algn="just">
              <a:lnSpc>
                <a:spcPct val="140000"/>
              </a:lnSpc>
            </a:pPr>
            <a:r>
              <a:rPr lang="zh-CN" altLang="en-US" sz="2400">
                <a:solidFill>
                  <a:srgbClr val="FF0000"/>
                </a:solidFill>
                <a:sym typeface="+mn-ea"/>
              </a:rPr>
              <a:t>不包括</a:t>
            </a:r>
            <a:r>
              <a:rPr lang="zh-CN" altLang="en-US" sz="2400">
                <a:sym typeface="+mn-ea"/>
              </a:rPr>
              <a:t>附属辅助生产机械设备、运输机械设备、生产试验机械设备的功率。电焊机、变压器、锅炉不计算动力。</a:t>
            </a:r>
            <a:endParaRPr lang="zh-CN" altLang="en-US" sz="2400">
              <a:sym typeface="+mn-e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七、</a:t>
            </a:r>
            <a:r>
              <a:rPr lang="zh-CN" altLang="en-US" sz="2800">
                <a:solidFill>
                  <a:srgbClr val="4B649F"/>
                </a:solidFill>
                <a:sym typeface="+mn-ea"/>
              </a:rPr>
              <a:t>年末自有施工机械设备</a:t>
            </a:r>
            <a:endParaRPr lang="zh-CN" altLang="en-US" sz="2800">
              <a:solidFill>
                <a:srgbClr val="4B649F"/>
              </a:solidFill>
              <a:sym typeface="+mn-ea"/>
            </a:endParaRPr>
          </a:p>
        </p:txBody>
      </p:sp>
      <p:sp>
        <p:nvSpPr>
          <p:cNvPr id="70658" name="Rectangle 3"/>
          <p:cNvSpPr>
            <a:spLocks noChangeArrowheads="1"/>
          </p:cNvSpPr>
          <p:nvPr/>
        </p:nvSpPr>
        <p:spPr bwMode="auto">
          <a:xfrm>
            <a:off x="1418590" y="779780"/>
            <a:ext cx="9354820" cy="2306320"/>
          </a:xfrm>
          <a:prstGeom prst="rect">
            <a:avLst/>
          </a:prstGeom>
          <a:noFill/>
          <a:ln w="9525">
            <a:noFill/>
            <a:miter lim="800000"/>
          </a:ln>
        </p:spPr>
        <p:txBody>
          <a:bodyPr wrap="square">
            <a:spAutoFit/>
          </a:bodyPr>
          <a:p>
            <a:pPr algn="just">
              <a:lnSpc>
                <a:spcPct val="120000"/>
              </a:lnSpc>
            </a:pPr>
            <a:r>
              <a:rPr lang="zh-CN" altLang="en-US" sz="2400" b="1">
                <a:solidFill>
                  <a:srgbClr val="557199"/>
                </a:solidFill>
                <a:sym typeface="+mn-ea"/>
              </a:rPr>
              <a:t>注意：</a:t>
            </a:r>
            <a:endParaRPr lang="en-US" altLang="zh-CN" sz="2400" dirty="0"/>
          </a:p>
          <a:p>
            <a:pPr algn="just">
              <a:lnSpc>
                <a:spcPct val="120000"/>
              </a:lnSpc>
            </a:pPr>
            <a:r>
              <a:rPr lang="en-US" altLang="zh-CN" sz="2400" dirty="0"/>
              <a:t>(1</a:t>
            </a:r>
            <a:r>
              <a:rPr lang="en-US" altLang="zh-CN" sz="2400" dirty="0" smtClean="0"/>
              <a:t>)</a:t>
            </a:r>
            <a:r>
              <a:rPr lang="zh-CN" altLang="en-US" sz="2400" dirty="0" smtClean="0"/>
              <a:t>自有施工机械设备必须</a:t>
            </a:r>
            <a:r>
              <a:rPr lang="zh-CN" altLang="en-US" sz="2400" dirty="0"/>
              <a:t>是建筑业企业在册的、全部的、自有的机械设备（</a:t>
            </a:r>
            <a:r>
              <a:rPr lang="zh-CN" altLang="en-US" sz="2400" dirty="0">
                <a:solidFill>
                  <a:srgbClr val="FF0000"/>
                </a:solidFill>
              </a:rPr>
              <a:t>含融资性租赁的设备</a:t>
            </a:r>
            <a:r>
              <a:rPr lang="zh-CN" altLang="en-US" sz="2400" dirty="0"/>
              <a:t>）；</a:t>
            </a:r>
            <a:endParaRPr lang="zh-CN" altLang="en-US" sz="2400" dirty="0"/>
          </a:p>
          <a:p>
            <a:pPr algn="just">
              <a:lnSpc>
                <a:spcPct val="120000"/>
              </a:lnSpc>
            </a:pPr>
            <a:r>
              <a:rPr lang="en-US" altLang="zh-CN" sz="2400" dirty="0"/>
              <a:t>(2)</a:t>
            </a:r>
            <a:r>
              <a:rPr lang="zh-CN" altLang="en-US" sz="2400" dirty="0"/>
              <a:t>建筑业企业作为固定资产已</a:t>
            </a:r>
            <a:r>
              <a:rPr lang="zh-CN" altLang="en-US" sz="2400" u="sng" dirty="0">
                <a:solidFill>
                  <a:srgbClr val="FF0000"/>
                </a:solidFill>
              </a:rPr>
              <a:t>验收入账</a:t>
            </a:r>
            <a:r>
              <a:rPr lang="zh-CN" altLang="en-US" sz="2400" dirty="0"/>
              <a:t>的全部机械设备；</a:t>
            </a:r>
            <a:endParaRPr lang="zh-CN" altLang="en-US" sz="2400" dirty="0"/>
          </a:p>
          <a:p>
            <a:pPr algn="just">
              <a:lnSpc>
                <a:spcPct val="120000"/>
              </a:lnSpc>
            </a:pPr>
            <a:r>
              <a:rPr lang="en-US" altLang="zh-CN" sz="2400" dirty="0"/>
              <a:t>(3)</a:t>
            </a:r>
            <a:r>
              <a:rPr lang="zh-CN" altLang="en-US" sz="2400" dirty="0"/>
              <a:t>机械设备统计的各项指标均按企业</a:t>
            </a:r>
            <a:r>
              <a:rPr lang="zh-CN" altLang="en-US" sz="2400" u="sng" dirty="0">
                <a:solidFill>
                  <a:srgbClr val="FF0000"/>
                </a:solidFill>
              </a:rPr>
              <a:t>所有权</a:t>
            </a:r>
            <a:r>
              <a:rPr lang="zh-CN" altLang="en-US" sz="2400" dirty="0"/>
              <a:t>进行统计；</a:t>
            </a:r>
            <a:endParaRPr lang="zh-CN" altLang="en-US" sz="2400" dirty="0"/>
          </a:p>
        </p:txBody>
      </p:sp>
      <p:grpSp>
        <p:nvGrpSpPr>
          <p:cNvPr id="29" name="组合 41"/>
          <p:cNvGrpSpPr/>
          <p:nvPr/>
        </p:nvGrpSpPr>
        <p:grpSpPr bwMode="auto">
          <a:xfrm rot="0">
            <a:off x="1463281" y="3370580"/>
            <a:ext cx="4115194" cy="3467100"/>
            <a:chOff x="2023374" y="1788468"/>
            <a:chExt cx="1899022" cy="2881256"/>
          </a:xfrm>
        </p:grpSpPr>
        <p:grpSp>
          <p:nvGrpSpPr>
            <p:cNvPr id="30" name="组合 22"/>
            <p:cNvGrpSpPr/>
            <p:nvPr/>
          </p:nvGrpSpPr>
          <p:grpSpPr bwMode="auto">
            <a:xfrm>
              <a:off x="2023374" y="1788468"/>
              <a:ext cx="1899022" cy="2236340"/>
              <a:chOff x="1997760" y="2356351"/>
              <a:chExt cx="1899022" cy="2236340"/>
            </a:xfrm>
          </p:grpSpPr>
          <p:grpSp>
            <p:nvGrpSpPr>
              <p:cNvPr id="31" name="组合 11"/>
              <p:cNvGrpSpPr/>
              <p:nvPr/>
            </p:nvGrpSpPr>
            <p:grpSpPr bwMode="auto">
              <a:xfrm>
                <a:off x="1997760" y="2356351"/>
                <a:ext cx="1899022" cy="2236340"/>
                <a:chOff x="3333038" y="1211888"/>
                <a:chExt cx="1899022" cy="2236340"/>
              </a:xfrm>
            </p:grpSpPr>
            <p:sp>
              <p:nvSpPr>
                <p:cNvPr id="32" name="矩形 31"/>
                <p:cNvSpPr/>
                <p:nvPr/>
              </p:nvSpPr>
              <p:spPr>
                <a:xfrm>
                  <a:off x="3333038"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33" name="矩形 6"/>
                <p:cNvSpPr/>
                <p:nvPr/>
              </p:nvSpPr>
              <p:spPr>
                <a:xfrm>
                  <a:off x="3347574" y="1211486"/>
                  <a:ext cx="1872592" cy="2187104"/>
                </a:xfrm>
                <a:prstGeom prst="rect">
                  <a:avLst/>
                </a:prstGeom>
                <a:solidFill>
                  <a:schemeClr val="bg1">
                    <a:lumMod val="95000"/>
                  </a:schemeClr>
                </a:solidFill>
                <a:ln w="127">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34" name="矩形 33"/>
                <p:cNvSpPr/>
                <p:nvPr/>
              </p:nvSpPr>
              <p:spPr>
                <a:xfrm>
                  <a:off x="5214060"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35" name="椭圆 34"/>
              <p:cNvSpPr/>
              <p:nvPr/>
            </p:nvSpPr>
            <p:spPr>
              <a:xfrm rot="1800000">
                <a:off x="2096873"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36" name="椭圆 35"/>
              <p:cNvSpPr/>
              <p:nvPr/>
            </p:nvSpPr>
            <p:spPr>
              <a:xfrm rot="1800000">
                <a:off x="2271314"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37" name="椭圆 36"/>
              <p:cNvSpPr/>
              <p:nvPr/>
            </p:nvSpPr>
            <p:spPr>
              <a:xfrm rot="1800000">
                <a:off x="2443111"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38" name="椭圆 37"/>
              <p:cNvSpPr/>
              <p:nvPr/>
            </p:nvSpPr>
            <p:spPr>
              <a:xfrm rot="1800000">
                <a:off x="261623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39" name="椭圆 38"/>
              <p:cNvSpPr/>
              <p:nvPr/>
            </p:nvSpPr>
            <p:spPr>
              <a:xfrm rot="1800000">
                <a:off x="279067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40" name="椭圆 39"/>
              <p:cNvSpPr/>
              <p:nvPr/>
            </p:nvSpPr>
            <p:spPr>
              <a:xfrm rot="1800000">
                <a:off x="2965112"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41" name="椭圆 40"/>
              <p:cNvSpPr/>
              <p:nvPr/>
            </p:nvSpPr>
            <p:spPr>
              <a:xfrm rot="1800000">
                <a:off x="3136909"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42" name="椭圆 41"/>
              <p:cNvSpPr/>
              <p:nvPr/>
            </p:nvSpPr>
            <p:spPr>
              <a:xfrm rot="1800000">
                <a:off x="3311350"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43" name="椭圆 42"/>
              <p:cNvSpPr/>
              <p:nvPr/>
            </p:nvSpPr>
            <p:spPr>
              <a:xfrm rot="1800000">
                <a:off x="3483147"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44" name="椭圆 43"/>
              <p:cNvSpPr/>
              <p:nvPr/>
            </p:nvSpPr>
            <p:spPr>
              <a:xfrm rot="1800000">
                <a:off x="3657588"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grpSp>
        <p:sp>
          <p:nvSpPr>
            <p:cNvPr id="45" name="矩形 24"/>
            <p:cNvSpPr/>
            <p:nvPr/>
          </p:nvSpPr>
          <p:spPr>
            <a:xfrm>
              <a:off x="2041431" y="3975267"/>
              <a:ext cx="1880965" cy="694457"/>
            </a:xfrm>
            <a:prstGeom prst="rect">
              <a:avLst/>
            </a:prstGeom>
            <a:gradFill flip="none" rotWithShape="1">
              <a:gsLst>
                <a:gs pos="0">
                  <a:schemeClr val="bg1">
                    <a:lumMod val="95000"/>
                    <a:shade val="67500"/>
                    <a:satMod val="115000"/>
                  </a:schemeClr>
                </a:gs>
                <a:gs pos="100000">
                  <a:schemeClr val="bg1"/>
                </a:gs>
              </a:gsLst>
              <a:lin ang="5400000" scaled="1"/>
              <a:tileRect/>
            </a:gradFill>
            <a:ln w="127">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46" name="TextBox 83"/>
          <p:cNvSpPr txBox="1">
            <a:spLocks noChangeArrowheads="1"/>
          </p:cNvSpPr>
          <p:nvPr/>
        </p:nvSpPr>
        <p:spPr bwMode="auto">
          <a:xfrm>
            <a:off x="1595755" y="3809365"/>
            <a:ext cx="3850640" cy="1863725"/>
          </a:xfrm>
          <a:prstGeom prst="rect">
            <a:avLst/>
          </a:prstGeom>
          <a:noFill/>
          <a:ln w="9525">
            <a:noFill/>
            <a:miter lim="800000"/>
          </a:ln>
        </p:spPr>
        <p:txBody>
          <a:bodyPr wrap="square">
            <a:spAutoFit/>
          </a:bodyPr>
          <a:p>
            <a:pPr algn="just">
              <a:lnSpc>
                <a:spcPct val="120000"/>
              </a:lnSpc>
            </a:pPr>
            <a:r>
              <a:rPr lang="zh-CN" altLang="en-US" sz="2400" b="1">
                <a:solidFill>
                  <a:srgbClr val="FF0000"/>
                </a:solidFill>
                <a:sym typeface="+mn-ea"/>
              </a:rPr>
              <a:t>包括</a:t>
            </a:r>
            <a:r>
              <a:rPr lang="zh-CN" altLang="en-US" sz="2400">
                <a:sym typeface="+mn-ea"/>
              </a:rPr>
              <a:t>自用、出租、借给外单位的；在用、在修、在途、在库；封存的、不配套的，以及待报废的机械设备</a:t>
            </a:r>
            <a:endParaRPr lang="zh-CN" altLang="en-US" sz="2400" dirty="0">
              <a:latin typeface="Times New Roman" panose="02020603050405020304" pitchFamily="18" charset="0"/>
            </a:endParaRPr>
          </a:p>
        </p:txBody>
      </p:sp>
      <p:grpSp>
        <p:nvGrpSpPr>
          <p:cNvPr id="47" name="组合 41"/>
          <p:cNvGrpSpPr/>
          <p:nvPr/>
        </p:nvGrpSpPr>
        <p:grpSpPr bwMode="auto">
          <a:xfrm rot="0">
            <a:off x="6370561" y="3395345"/>
            <a:ext cx="4115829" cy="3467100"/>
            <a:chOff x="2023374" y="1788468"/>
            <a:chExt cx="1899315" cy="2881256"/>
          </a:xfrm>
        </p:grpSpPr>
        <p:grpSp>
          <p:nvGrpSpPr>
            <p:cNvPr id="48" name="组合 22"/>
            <p:cNvGrpSpPr/>
            <p:nvPr/>
          </p:nvGrpSpPr>
          <p:grpSpPr bwMode="auto">
            <a:xfrm>
              <a:off x="2023374" y="1788468"/>
              <a:ext cx="1899022" cy="2236340"/>
              <a:chOff x="1997760" y="2356351"/>
              <a:chExt cx="1899022" cy="2236340"/>
            </a:xfrm>
          </p:grpSpPr>
          <p:grpSp>
            <p:nvGrpSpPr>
              <p:cNvPr id="49" name="组合 11"/>
              <p:cNvGrpSpPr/>
              <p:nvPr/>
            </p:nvGrpSpPr>
            <p:grpSpPr bwMode="auto">
              <a:xfrm>
                <a:off x="1997760" y="2356351"/>
                <a:ext cx="1899022" cy="2236340"/>
                <a:chOff x="3333038" y="1211888"/>
                <a:chExt cx="1899022" cy="2236340"/>
              </a:xfrm>
            </p:grpSpPr>
            <p:sp>
              <p:nvSpPr>
                <p:cNvPr id="50" name="矩形 49"/>
                <p:cNvSpPr/>
                <p:nvPr/>
              </p:nvSpPr>
              <p:spPr>
                <a:xfrm>
                  <a:off x="3333038"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51" name="矩形 6"/>
                <p:cNvSpPr/>
                <p:nvPr/>
              </p:nvSpPr>
              <p:spPr>
                <a:xfrm>
                  <a:off x="3347574" y="1211486"/>
                  <a:ext cx="1872592" cy="2187104"/>
                </a:xfrm>
                <a:prstGeom prst="rect">
                  <a:avLst/>
                </a:prstGeom>
                <a:solidFill>
                  <a:schemeClr val="bg1">
                    <a:lumMod val="95000"/>
                  </a:schemeClr>
                </a:solidFill>
                <a:ln w="127">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52" name="矩形 51"/>
                <p:cNvSpPr/>
                <p:nvPr/>
              </p:nvSpPr>
              <p:spPr>
                <a:xfrm>
                  <a:off x="5214060"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53" name="椭圆 52"/>
              <p:cNvSpPr/>
              <p:nvPr/>
            </p:nvSpPr>
            <p:spPr>
              <a:xfrm rot="1800000">
                <a:off x="2096873"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54" name="椭圆 53"/>
              <p:cNvSpPr/>
              <p:nvPr/>
            </p:nvSpPr>
            <p:spPr>
              <a:xfrm rot="1800000">
                <a:off x="2271314"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55" name="椭圆 54"/>
              <p:cNvSpPr/>
              <p:nvPr/>
            </p:nvSpPr>
            <p:spPr>
              <a:xfrm rot="1800000">
                <a:off x="2443111"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0" name="椭圆 99"/>
              <p:cNvSpPr/>
              <p:nvPr/>
            </p:nvSpPr>
            <p:spPr>
              <a:xfrm rot="1800000">
                <a:off x="261623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1" name="椭圆 100"/>
              <p:cNvSpPr/>
              <p:nvPr/>
            </p:nvSpPr>
            <p:spPr>
              <a:xfrm rot="1800000">
                <a:off x="279067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2" name="椭圆 101"/>
              <p:cNvSpPr/>
              <p:nvPr/>
            </p:nvSpPr>
            <p:spPr>
              <a:xfrm rot="1800000">
                <a:off x="2965112"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3" name="椭圆 102"/>
              <p:cNvSpPr/>
              <p:nvPr/>
            </p:nvSpPr>
            <p:spPr>
              <a:xfrm rot="1800000">
                <a:off x="3136909"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4" name="椭圆 103"/>
              <p:cNvSpPr/>
              <p:nvPr/>
            </p:nvSpPr>
            <p:spPr>
              <a:xfrm rot="1800000">
                <a:off x="3311350"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5" name="椭圆 104"/>
              <p:cNvSpPr/>
              <p:nvPr/>
            </p:nvSpPr>
            <p:spPr>
              <a:xfrm rot="1800000">
                <a:off x="3483147"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6" name="椭圆 105"/>
              <p:cNvSpPr/>
              <p:nvPr/>
            </p:nvSpPr>
            <p:spPr>
              <a:xfrm rot="1800000">
                <a:off x="3657588"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grpSp>
        <p:sp>
          <p:nvSpPr>
            <p:cNvPr id="107" name="矩形 24"/>
            <p:cNvSpPr/>
            <p:nvPr/>
          </p:nvSpPr>
          <p:spPr>
            <a:xfrm>
              <a:off x="2041431" y="3975267"/>
              <a:ext cx="1881258" cy="694457"/>
            </a:xfrm>
            <a:prstGeom prst="rect">
              <a:avLst/>
            </a:prstGeom>
            <a:gradFill flip="none" rotWithShape="1">
              <a:gsLst>
                <a:gs pos="0">
                  <a:schemeClr val="bg1">
                    <a:lumMod val="95000"/>
                    <a:shade val="67500"/>
                    <a:satMod val="115000"/>
                  </a:schemeClr>
                </a:gs>
                <a:gs pos="100000">
                  <a:schemeClr val="bg1"/>
                </a:gs>
              </a:gsLst>
              <a:lin ang="5400000" scaled="1"/>
              <a:tileRect/>
            </a:gradFill>
            <a:ln w="127">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108" name="TextBox 83"/>
          <p:cNvSpPr txBox="1">
            <a:spLocks noChangeArrowheads="1"/>
          </p:cNvSpPr>
          <p:nvPr/>
        </p:nvSpPr>
        <p:spPr bwMode="auto">
          <a:xfrm>
            <a:off x="6690995" y="3970020"/>
            <a:ext cx="3474720" cy="1198880"/>
          </a:xfrm>
          <a:prstGeom prst="rect">
            <a:avLst/>
          </a:prstGeom>
          <a:noFill/>
          <a:ln w="9525">
            <a:noFill/>
            <a:miter lim="800000"/>
          </a:ln>
        </p:spPr>
        <p:txBody>
          <a:bodyPr wrap="square">
            <a:spAutoFit/>
          </a:bodyPr>
          <a:p>
            <a:pPr algn="just">
              <a:lnSpc>
                <a:spcPct val="150000"/>
              </a:lnSpc>
            </a:pPr>
            <a:r>
              <a:rPr lang="zh-CN" altLang="en-US" sz="2400" b="1">
                <a:solidFill>
                  <a:srgbClr val="FF0000"/>
                </a:solidFill>
                <a:sym typeface="+mn-ea"/>
              </a:rPr>
              <a:t>不包括</a:t>
            </a:r>
            <a:r>
              <a:rPr lang="zh-CN" altLang="en-US" sz="2400">
                <a:sym typeface="+mn-ea"/>
              </a:rPr>
              <a:t>从外单位租入或借来使用的机械设备</a:t>
            </a:r>
            <a:r>
              <a:rPr lang="en-US" altLang="zh-CN" sz="2400">
                <a:sym typeface="+mn-ea"/>
              </a:rPr>
              <a:t>; </a:t>
            </a:r>
            <a:endParaRPr lang="zh-CN" altLang="en-US" sz="24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八、</a:t>
            </a:r>
            <a:r>
              <a:rPr lang="zh-CN" altLang="en-US" sz="2800">
                <a:solidFill>
                  <a:srgbClr val="4B649F"/>
                </a:solidFill>
                <a:sym typeface="+mn-ea"/>
              </a:rPr>
              <a:t>企业总产值</a:t>
            </a:r>
            <a:endParaRPr lang="zh-CN" altLang="en-US" sz="2800">
              <a:solidFill>
                <a:srgbClr val="4B649F"/>
              </a:solidFill>
              <a:sym typeface="+mn-ea"/>
            </a:endParaRPr>
          </a:p>
        </p:txBody>
      </p:sp>
      <p:graphicFrame>
        <p:nvGraphicFramePr>
          <p:cNvPr id="114726" name="Group 38"/>
          <p:cNvGraphicFramePr>
            <a:graphicFrameLocks noGrp="1"/>
          </p:cNvGraphicFramePr>
          <p:nvPr>
            <p:custDataLst>
              <p:tags r:id="rId3"/>
            </p:custDataLst>
          </p:nvPr>
        </p:nvGraphicFramePr>
        <p:xfrm>
          <a:off x="2743200" y="1573530"/>
          <a:ext cx="6482715" cy="1859280"/>
        </p:xfrm>
        <a:graphic>
          <a:graphicData uri="http://schemas.openxmlformats.org/drawingml/2006/table">
            <a:tbl>
              <a:tblPr/>
              <a:tblGrid>
                <a:gridCol w="3602990"/>
                <a:gridCol w="941070"/>
                <a:gridCol w="812165"/>
                <a:gridCol w="1126490"/>
              </a:tblGrid>
              <a:tr h="82296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计量</a:t>
                      </a:r>
                      <a:endPar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单位</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a:noFill/>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r>
              <a:tr h="51816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甲</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乙</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丙</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endParaRPr kumimoji="0" lang="zh-CN" altLang="en-US"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八、企业总产值</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33</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a:noFill/>
                    </a:lnR>
                    <a:lnT>
                      <a:noFill/>
                    </a:lnT>
                    <a:lnB w="12700">
                      <a:solidFill>
                        <a:schemeClr val="tx1"/>
                      </a:solidFill>
                      <a:prstDash val="solid"/>
                    </a:lnB>
                    <a:lnTlToBr>
                      <a:noFill/>
                    </a:lnTlToBr>
                    <a:lnBlToTr>
                      <a:noFill/>
                    </a:lnBlToTr>
                    <a:noFill/>
                  </a:tcPr>
                </a:tc>
              </a:tr>
            </a:tbl>
          </a:graphicData>
        </a:graphic>
      </p:graphicFrame>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1684" name="矩形 1"/>
          <p:cNvSpPr>
            <a:spLocks noChangeArrowheads="1"/>
          </p:cNvSpPr>
          <p:nvPr/>
        </p:nvSpPr>
        <p:spPr bwMode="auto">
          <a:xfrm>
            <a:off x="4383090" y="4866323"/>
            <a:ext cx="414337" cy="457200"/>
          </a:xfrm>
          <a:prstGeom prst="rect">
            <a:avLst/>
          </a:prstGeom>
          <a:noFill/>
          <a:ln w="9525">
            <a:noFill/>
            <a:miter lim="800000"/>
          </a:ln>
        </p:spPr>
        <p:txBody>
          <a:bodyPr>
            <a:spAutoFit/>
          </a:bodyPr>
          <a:p>
            <a:r>
              <a:rPr lang="en-US" altLang="zh-CN" sz="2400">
                <a:solidFill>
                  <a:srgbClr val="000000"/>
                </a:solidFill>
              </a:rPr>
              <a:t>=</a:t>
            </a:r>
            <a:endParaRPr lang="zh-CN" altLang="en-US" sz="2400">
              <a:latin typeface="Times New Roman" panose="02020603050405020304" pitchFamily="18" charset="0"/>
            </a:endParaRPr>
          </a:p>
        </p:txBody>
      </p:sp>
      <p:sp>
        <p:nvSpPr>
          <p:cNvPr id="71685" name="矩形 2"/>
          <p:cNvSpPr>
            <a:spLocks noChangeArrowheads="1"/>
          </p:cNvSpPr>
          <p:nvPr/>
        </p:nvSpPr>
        <p:spPr bwMode="auto">
          <a:xfrm>
            <a:off x="4968877" y="4866326"/>
            <a:ext cx="2031325" cy="461665"/>
          </a:xfrm>
          <a:prstGeom prst="rect">
            <a:avLst/>
          </a:prstGeom>
          <a:noFill/>
          <a:ln w="9525">
            <a:noFill/>
            <a:miter lim="800000"/>
          </a:ln>
        </p:spPr>
        <p:txBody>
          <a:bodyPr wrap="none">
            <a:spAutoFit/>
          </a:bodyPr>
          <a:p>
            <a:r>
              <a:rPr lang="zh-CN" altLang="en-US" sz="2400">
                <a:solidFill>
                  <a:srgbClr val="000000"/>
                </a:solidFill>
              </a:rPr>
              <a:t>建筑业总产值</a:t>
            </a:r>
            <a:endParaRPr lang="zh-CN" altLang="en-US" sz="2400">
              <a:latin typeface="Times New Roman" panose="02020603050405020304" pitchFamily="18" charset="0"/>
            </a:endParaRPr>
          </a:p>
        </p:txBody>
      </p:sp>
      <p:sp>
        <p:nvSpPr>
          <p:cNvPr id="71686" name="矩形 3"/>
          <p:cNvSpPr>
            <a:spLocks noChangeArrowheads="1"/>
          </p:cNvSpPr>
          <p:nvPr/>
        </p:nvSpPr>
        <p:spPr bwMode="auto">
          <a:xfrm>
            <a:off x="2519365" y="4866326"/>
            <a:ext cx="1723549" cy="461665"/>
          </a:xfrm>
          <a:prstGeom prst="rect">
            <a:avLst/>
          </a:prstGeom>
          <a:noFill/>
          <a:ln w="9525">
            <a:noFill/>
            <a:miter lim="800000"/>
          </a:ln>
        </p:spPr>
        <p:txBody>
          <a:bodyPr wrap="none">
            <a:spAutoFit/>
          </a:bodyPr>
          <a:p>
            <a:r>
              <a:rPr lang="zh-CN" altLang="en-US" sz="2400">
                <a:solidFill>
                  <a:srgbClr val="000000"/>
                </a:solidFill>
              </a:rPr>
              <a:t>企业总产值</a:t>
            </a:r>
            <a:endParaRPr lang="zh-CN" altLang="en-US" sz="2400">
              <a:latin typeface="Times New Roman" panose="02020603050405020304" pitchFamily="18" charset="0"/>
            </a:endParaRPr>
          </a:p>
        </p:txBody>
      </p:sp>
      <p:sp>
        <p:nvSpPr>
          <p:cNvPr id="71687" name="文本框 4"/>
          <p:cNvSpPr txBox="1">
            <a:spLocks noChangeArrowheads="1"/>
          </p:cNvSpPr>
          <p:nvPr/>
        </p:nvSpPr>
        <p:spPr bwMode="auto">
          <a:xfrm>
            <a:off x="6975475" y="4866326"/>
            <a:ext cx="357790" cy="461665"/>
          </a:xfrm>
          <a:prstGeom prst="rect">
            <a:avLst/>
          </a:prstGeom>
          <a:noFill/>
          <a:ln w="9525">
            <a:noFill/>
            <a:miter lim="800000"/>
          </a:ln>
        </p:spPr>
        <p:txBody>
          <a:bodyPr wrap="none">
            <a:spAutoFit/>
          </a:bodyPr>
          <a:p>
            <a:r>
              <a:rPr lang="en-US" altLang="zh-CN" sz="2400">
                <a:latin typeface="Times New Roman" panose="02020603050405020304" pitchFamily="18" charset="0"/>
              </a:rPr>
              <a:t>+</a:t>
            </a:r>
            <a:endParaRPr lang="zh-CN" altLang="en-US" sz="2400">
              <a:latin typeface="Times New Roman" panose="02020603050405020304" pitchFamily="18" charset="0"/>
            </a:endParaRPr>
          </a:p>
        </p:txBody>
      </p:sp>
      <p:sp>
        <p:nvSpPr>
          <p:cNvPr id="71688" name="矩形 5"/>
          <p:cNvSpPr>
            <a:spLocks noChangeArrowheads="1"/>
          </p:cNvSpPr>
          <p:nvPr/>
        </p:nvSpPr>
        <p:spPr bwMode="auto">
          <a:xfrm>
            <a:off x="7335838" y="4434526"/>
            <a:ext cx="2501900" cy="1569660"/>
          </a:xfrm>
          <a:prstGeom prst="rect">
            <a:avLst/>
          </a:prstGeom>
          <a:noFill/>
          <a:ln w="9525">
            <a:noFill/>
            <a:miter lim="800000"/>
          </a:ln>
        </p:spPr>
        <p:txBody>
          <a:bodyPr>
            <a:spAutoFit/>
          </a:bodyPr>
          <a:p>
            <a:pPr algn="just"/>
            <a:r>
              <a:rPr lang="zh-CN" altLang="en-US" sz="2400">
                <a:solidFill>
                  <a:srgbClr val="000000"/>
                </a:solidFill>
              </a:rPr>
              <a:t>企业从事工业、交通运输、商业服务等其他经济活动创造的价值</a:t>
            </a:r>
            <a:endParaRPr lang="zh-CN" altLang="en-US" sz="2400">
              <a:latin typeface="Times New Roman" panose="02020603050405020304" pitchFamily="18" charset="0"/>
            </a:endParaRPr>
          </a:p>
        </p:txBody>
      </p:sp>
      <p:sp>
        <p:nvSpPr>
          <p:cNvPr id="16" name="学论网-矩形 1"/>
          <p:cNvSpPr/>
          <p:nvPr/>
        </p:nvSpPr>
        <p:spPr>
          <a:xfrm>
            <a:off x="2216150" y="3999865"/>
            <a:ext cx="7984490" cy="2209165"/>
          </a:xfrm>
          <a:prstGeom prst="rect">
            <a:avLst/>
          </a:prstGeom>
          <a:noFill/>
          <a:ln w="12700" cap="flat" cmpd="sng" algn="ctr">
            <a:solidFill>
              <a:srgbClr val="557199"/>
            </a:solidFill>
            <a:prstDash val="lgDash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九、</a:t>
            </a:r>
            <a:r>
              <a:rPr lang="zh-CN" altLang="en-US" sz="2800">
                <a:solidFill>
                  <a:srgbClr val="4B649F"/>
                </a:solidFill>
                <a:sym typeface="+mn-ea"/>
              </a:rPr>
              <a:t>本年新签智能建造工程项目合同额</a:t>
            </a:r>
            <a:r>
              <a:rPr lang="en-US" altLang="zh-CN" sz="2800">
                <a:solidFill>
                  <a:srgbClr val="4B649F"/>
                </a:solidFill>
                <a:sym typeface="+mn-ea"/>
              </a:rPr>
              <a:t>*</a:t>
            </a:r>
            <a:endParaRPr lang="en-US" altLang="zh-CN"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130098" name="Group 50"/>
          <p:cNvGraphicFramePr>
            <a:graphicFrameLocks noGrp="1"/>
          </p:cNvGraphicFramePr>
          <p:nvPr>
            <p:custDataLst>
              <p:tags r:id="rId3"/>
            </p:custDataLst>
          </p:nvPr>
        </p:nvGraphicFramePr>
        <p:xfrm>
          <a:off x="2048510" y="2061210"/>
          <a:ext cx="8094980" cy="2735580"/>
        </p:xfrm>
        <a:graphic>
          <a:graphicData uri="http://schemas.openxmlformats.org/drawingml/2006/table">
            <a:tbl>
              <a:tblPr/>
              <a:tblGrid>
                <a:gridCol w="5013325"/>
                <a:gridCol w="887730"/>
                <a:gridCol w="680720"/>
                <a:gridCol w="1513205"/>
              </a:tblGrid>
              <a:tr h="93408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81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甲</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26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九、本年新签智能建造工程项目合同额*</a:t>
                      </a:r>
                      <a:endPar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693420">
                <a:tc>
                  <a:txBody>
                    <a:bodyPr/>
                    <a:p>
                      <a:pPr marL="0" marR="0" lvl="0" indent="34290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其中：新签运用</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BIM</a:t>
                      </a: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技术的合同额</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千瓦</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32</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九、</a:t>
            </a:r>
            <a:r>
              <a:rPr lang="zh-CN" altLang="en-US" sz="2800">
                <a:solidFill>
                  <a:srgbClr val="4B649F"/>
                </a:solidFill>
                <a:sym typeface="+mn-ea"/>
              </a:rPr>
              <a:t>本年新签智能建造工程项目合同额</a:t>
            </a:r>
            <a:r>
              <a:rPr lang="en-US" altLang="zh-CN" sz="2800">
                <a:solidFill>
                  <a:srgbClr val="4B649F"/>
                </a:solidFill>
                <a:sym typeface="+mn-ea"/>
              </a:rPr>
              <a:t>*</a:t>
            </a:r>
            <a:endParaRPr lang="en-US" altLang="zh-CN"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3315" name="矩形 3"/>
          <p:cNvSpPr>
            <a:spLocks noChangeArrowheads="1"/>
          </p:cNvSpPr>
          <p:nvPr/>
        </p:nvSpPr>
        <p:spPr bwMode="auto">
          <a:xfrm>
            <a:off x="1201420" y="1108710"/>
            <a:ext cx="9788525" cy="5029835"/>
          </a:xfrm>
          <a:prstGeom prst="rect">
            <a:avLst/>
          </a:prstGeom>
          <a:noFill/>
          <a:ln w="9525">
            <a:noFill/>
            <a:miter lim="800000"/>
          </a:ln>
        </p:spPr>
        <p:txBody>
          <a:bodyPr wrap="square">
            <a:noAutofit/>
          </a:bodyPr>
          <a:p>
            <a:pPr algn="just">
              <a:lnSpc>
                <a:spcPct val="150000"/>
              </a:lnSpc>
            </a:pPr>
            <a:r>
              <a:rPr lang="zh-CN" altLang="en-US" sz="2400" b="1" dirty="0" smtClean="0">
                <a:solidFill>
                  <a:srgbClr val="557199"/>
                </a:solidFill>
              </a:rPr>
              <a:t>本年新签智能建造工程项目合同额*：</a:t>
            </a:r>
            <a:endParaRPr lang="zh-CN" altLang="en-US" sz="2400" b="1" dirty="0" smtClean="0">
              <a:solidFill>
                <a:srgbClr val="557199"/>
              </a:solidFill>
            </a:endParaRPr>
          </a:p>
          <a:p>
            <a:pPr indent="457200" algn="just" eaLnBrk="1" latinLnBrk="0" hangingPunct="1">
              <a:lnSpc>
                <a:spcPct val="150000"/>
              </a:lnSpc>
            </a:pPr>
            <a:r>
              <a:rPr lang="zh-CN" altLang="en-US" sz="2000" b="1" dirty="0" smtClean="0">
                <a:solidFill>
                  <a:srgbClr val="557199"/>
                </a:solidFill>
              </a:rPr>
              <a:t>指建筑业企业报告期内新签的采用智能建造方式的项目合同金额。</a:t>
            </a:r>
            <a:endParaRPr lang="zh-CN" altLang="en-US" sz="2400" b="1" dirty="0" smtClean="0">
              <a:solidFill>
                <a:srgbClr val="557199"/>
              </a:solidFill>
            </a:endParaRPr>
          </a:p>
          <a:p>
            <a:pPr algn="just">
              <a:lnSpc>
                <a:spcPts val="3475"/>
              </a:lnSpc>
            </a:pPr>
            <a:endParaRPr lang="zh-CN" altLang="en-US" sz="2000" b="1" dirty="0" smtClean="0">
              <a:solidFill>
                <a:schemeClr val="tx2"/>
              </a:solidFill>
              <a:sym typeface="+mn-ea"/>
            </a:endParaRPr>
          </a:p>
          <a:p>
            <a:pPr algn="just">
              <a:lnSpc>
                <a:spcPts val="3475"/>
              </a:lnSpc>
            </a:pPr>
            <a:r>
              <a:rPr lang="zh-CN" altLang="en-US" sz="2000" b="1" dirty="0" smtClean="0">
                <a:solidFill>
                  <a:schemeClr val="tx2"/>
                </a:solidFill>
                <a:sym typeface="+mn-ea"/>
              </a:rPr>
              <a:t>智能建造</a:t>
            </a:r>
            <a:endParaRPr lang="zh-CN" altLang="en-US" sz="2000" b="1" dirty="0" smtClean="0">
              <a:solidFill>
                <a:srgbClr val="006699"/>
              </a:solidFill>
              <a:sym typeface="+mn-ea"/>
            </a:endParaRPr>
          </a:p>
          <a:p>
            <a:pPr indent="457200" algn="just" eaLnBrk="1" latinLnBrk="0" hangingPunct="1">
              <a:lnSpc>
                <a:spcPts val="3475"/>
              </a:lnSpc>
            </a:pPr>
            <a:r>
              <a:rPr lang="zh-CN" altLang="en-US" sz="2000" b="1" dirty="0" smtClean="0">
                <a:solidFill>
                  <a:srgbClr val="557199"/>
                </a:solidFill>
                <a:sym typeface="+mn-ea"/>
              </a:rPr>
              <a:t>狭义：</a:t>
            </a:r>
            <a:r>
              <a:rPr lang="zh-CN" altLang="en-US" sz="1600" b="1" dirty="0" smtClean="0">
                <a:latin typeface="+mn-ea"/>
                <a:cs typeface="+mn-ea"/>
                <a:sym typeface="+mn-ea"/>
              </a:rPr>
              <a:t>建筑智能化工程，包括包括通信网络系统、信息网络系统、建筑设备监控系统、火灾报警及消防联动系统、安全防范系统、综合布线系统、智能化集成系统、电源与接地、环境和住宅（小区）智能化系统等10个子分部。</a:t>
            </a:r>
            <a:endParaRPr lang="zh-CN" altLang="en-US" sz="1600" b="1" dirty="0" smtClean="0">
              <a:latin typeface="+mn-ea"/>
              <a:cs typeface="+mn-ea"/>
            </a:endParaRPr>
          </a:p>
          <a:p>
            <a:pPr indent="457200" algn="just" eaLnBrk="1" latinLnBrk="0" hangingPunct="1">
              <a:lnSpc>
                <a:spcPts val="3475"/>
              </a:lnSpc>
            </a:pPr>
            <a:r>
              <a:rPr lang="zh-CN" altLang="en-US" sz="2000" b="1" dirty="0" smtClean="0">
                <a:solidFill>
                  <a:srgbClr val="557199"/>
                </a:solidFill>
                <a:sym typeface="+mn-ea"/>
              </a:rPr>
              <a:t>广义：</a:t>
            </a:r>
            <a:r>
              <a:rPr lang="en-US" altLang="zh-CN" sz="1600" b="1" dirty="0" smtClean="0">
                <a:latin typeface="+mn-ea"/>
                <a:cs typeface="+mn-ea"/>
                <a:sym typeface="+mn-ea"/>
              </a:rPr>
              <a:t>智能建造涵盖建设工程的设计、生产和施工三个阶段，借助物联网 、大数据、BIM等先进的信息技术 ，实现全产业链数据集成，为全生命周期管理提供支持。</a:t>
            </a:r>
            <a:endParaRPr lang="en-US" altLang="zh-CN" sz="1600" b="1" dirty="0" smtClean="0">
              <a:latin typeface="+mn-ea"/>
              <a:cs typeface="+mn-ea"/>
              <a:sym typeface="+mn-ea"/>
            </a:endParaRPr>
          </a:p>
          <a:p>
            <a:pPr indent="457200" algn="just" eaLnBrk="1" latinLnBrk="0" hangingPunct="1">
              <a:lnSpc>
                <a:spcPts val="3475"/>
              </a:lnSpc>
            </a:pPr>
            <a:r>
              <a:rPr lang="zh-CN" altLang="en-US" sz="2000" b="1" dirty="0" smtClean="0">
                <a:solidFill>
                  <a:srgbClr val="557199"/>
                </a:solidFill>
                <a:sym typeface="+mn-ea"/>
              </a:rPr>
              <a:t>以上均属于智能建造填报范围。</a:t>
            </a:r>
            <a:endParaRPr lang="zh-CN" altLang="en-US" sz="2000" b="1" dirty="0" smtClean="0">
              <a:solidFill>
                <a:srgbClr val="557199"/>
              </a:solidFill>
              <a:sym typeface="+mn-ea"/>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九、</a:t>
            </a:r>
            <a:r>
              <a:rPr lang="zh-CN" altLang="en-US" sz="2800">
                <a:solidFill>
                  <a:srgbClr val="4B649F"/>
                </a:solidFill>
                <a:sym typeface="+mn-ea"/>
              </a:rPr>
              <a:t>本年新签智能建造工程项目合同额</a:t>
            </a:r>
            <a:r>
              <a:rPr lang="en-US" altLang="zh-CN" sz="2800">
                <a:solidFill>
                  <a:srgbClr val="4B649F"/>
                </a:solidFill>
                <a:sym typeface="+mn-ea"/>
              </a:rPr>
              <a:t>*</a:t>
            </a:r>
            <a:endParaRPr lang="en-US" altLang="zh-CN"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3315" name="矩形 3"/>
          <p:cNvSpPr>
            <a:spLocks noChangeArrowheads="1"/>
          </p:cNvSpPr>
          <p:nvPr/>
        </p:nvSpPr>
        <p:spPr bwMode="auto">
          <a:xfrm>
            <a:off x="1141095" y="1006475"/>
            <a:ext cx="9776460" cy="2778760"/>
          </a:xfrm>
          <a:prstGeom prst="rect">
            <a:avLst/>
          </a:prstGeom>
          <a:noFill/>
          <a:ln w="9525">
            <a:noFill/>
            <a:miter lim="800000"/>
          </a:ln>
        </p:spPr>
        <p:txBody>
          <a:bodyPr wrap="square">
            <a:noAutofit/>
          </a:bodyPr>
          <a:p>
            <a:pPr algn="just">
              <a:lnSpc>
                <a:spcPct val="150000"/>
              </a:lnSpc>
            </a:pPr>
            <a:r>
              <a:rPr lang="zh-CN" altLang="en-US" sz="2400" b="1" dirty="0" smtClean="0">
                <a:solidFill>
                  <a:srgbClr val="557199"/>
                </a:solidFill>
              </a:rPr>
              <a:t>其中：新签运用BIM技术的合同额*：</a:t>
            </a:r>
            <a:endParaRPr lang="zh-CN" altLang="en-US" sz="2400" b="1" dirty="0" smtClean="0">
              <a:solidFill>
                <a:srgbClr val="557199"/>
              </a:solidFill>
            </a:endParaRPr>
          </a:p>
          <a:p>
            <a:pPr indent="457200" algn="just" eaLnBrk="1" latinLnBrk="0" hangingPunct="1">
              <a:lnSpc>
                <a:spcPct val="150000"/>
              </a:lnSpc>
            </a:pPr>
            <a:r>
              <a:rPr lang="zh-CN" altLang="en-US" sz="2000" b="1" dirty="0" smtClean="0">
                <a:solidFill>
                  <a:srgbClr val="557199"/>
                </a:solidFill>
              </a:rPr>
              <a:t>指报告期内企业新签的在设计、施工等主要环节使用建筑信息模型（BIM）技术的合同金额。</a:t>
            </a:r>
            <a:endParaRPr lang="zh-CN" altLang="en-US" sz="1600" b="1" dirty="0" smtClean="0">
              <a:latin typeface="+mn-ea"/>
              <a:cs typeface="+mn-ea"/>
              <a:sym typeface="+mn-ea"/>
            </a:endParaRPr>
          </a:p>
          <a:p>
            <a:pPr indent="457200" algn="just" eaLnBrk="1" latinLnBrk="0" hangingPunct="1">
              <a:lnSpc>
                <a:spcPct val="150000"/>
              </a:lnSpc>
            </a:pPr>
            <a:r>
              <a:rPr lang="zh-CN" altLang="en-US" sz="2000" b="1" dirty="0" smtClean="0">
                <a:solidFill>
                  <a:srgbClr val="557199"/>
                </a:solidFill>
                <a:sym typeface="+mn-ea"/>
              </a:rPr>
              <a:t>建筑信息模型</a:t>
            </a:r>
            <a:r>
              <a:rPr lang="zh-CN" altLang="en-US" sz="1600" b="1" dirty="0" smtClean="0">
                <a:latin typeface="+mn-ea"/>
                <a:cs typeface="+mn-ea"/>
                <a:sym typeface="+mn-ea"/>
              </a:rPr>
              <a:t>是以三维图形为主、物件导向、建筑学有关的电脑辅助技术，可以将项目从规划、设计、施工等各阶段全部在BIM模型设计、监控、模拟、展示。</a:t>
            </a:r>
            <a:endParaRPr lang="zh-CN" altLang="en-US" sz="2000" b="1" dirty="0" smtClean="0">
              <a:solidFill>
                <a:srgbClr val="006699"/>
              </a:solidFill>
            </a:endParaRPr>
          </a:p>
        </p:txBody>
      </p:sp>
      <p:sp>
        <p:nvSpPr>
          <p:cNvPr id="2" name="矩形 3"/>
          <p:cNvSpPr>
            <a:spLocks noChangeArrowheads="1"/>
          </p:cNvSpPr>
          <p:nvPr/>
        </p:nvSpPr>
        <p:spPr bwMode="auto">
          <a:xfrm>
            <a:off x="1207770" y="3956685"/>
            <a:ext cx="9776460" cy="1873885"/>
          </a:xfrm>
          <a:prstGeom prst="rect">
            <a:avLst/>
          </a:prstGeom>
          <a:noFill/>
          <a:ln w="9525">
            <a:noFill/>
            <a:miter lim="800000"/>
          </a:ln>
        </p:spPr>
        <p:txBody>
          <a:bodyPr wrap="square">
            <a:spAutoFit/>
          </a:bodyPr>
          <a:p>
            <a:pPr indent="457200" eaLnBrk="1" latinLnBrk="0" hangingPunct="1">
              <a:lnSpc>
                <a:spcPts val="3475"/>
              </a:lnSpc>
            </a:pPr>
            <a:r>
              <a:rPr lang="zh-CN" altLang="en-US" sz="2400" b="1" dirty="0" smtClean="0">
                <a:solidFill>
                  <a:srgbClr val="557199"/>
                </a:solidFill>
                <a:sym typeface="+mn-ea"/>
              </a:rPr>
              <a:t>注意事项</a:t>
            </a:r>
            <a:endParaRPr lang="zh-CN" altLang="en-US" sz="2400" b="1" dirty="0" smtClean="0">
              <a:solidFill>
                <a:srgbClr val="557199"/>
              </a:solidFill>
              <a:sym typeface="+mn-ea"/>
            </a:endParaRPr>
          </a:p>
          <a:p>
            <a:pPr indent="457200" eaLnBrk="1" latinLnBrk="0" hangingPunct="1">
              <a:lnSpc>
                <a:spcPts val="3475"/>
              </a:lnSpc>
            </a:pPr>
            <a:r>
              <a:rPr lang="zh-CN" altLang="en-US" sz="2000" b="1" dirty="0" smtClean="0">
                <a:solidFill>
                  <a:schemeClr val="tx1"/>
                </a:solidFill>
                <a:sym typeface="+mn-ea"/>
              </a:rPr>
              <a:t>以上两个指标为本年累计指标。如有专业承包合同则填写专业承包合同金额。如在总承包合同中含有该项内容，金额可以分劈的填写单项金额，金额无法分劈的填写全部合同金额。</a:t>
            </a:r>
            <a:endParaRPr lang="zh-CN" altLang="en-US" sz="2000" b="1" dirty="0" smtClean="0">
              <a:solidFill>
                <a:schemeClr val="tx1"/>
              </a:solidFill>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十、</a:t>
            </a:r>
            <a:r>
              <a:rPr lang="zh-CN" altLang="en-US" sz="2800">
                <a:solidFill>
                  <a:srgbClr val="4B649F"/>
                </a:solidFill>
                <a:sym typeface="+mn-ea"/>
              </a:rPr>
              <a:t>在境外完成的建筑业总产值</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130098" name="Group 50"/>
          <p:cNvGraphicFramePr>
            <a:graphicFrameLocks noGrp="1"/>
          </p:cNvGraphicFramePr>
          <p:nvPr>
            <p:custDataLst>
              <p:tags r:id="rId3"/>
            </p:custDataLst>
          </p:nvPr>
        </p:nvGraphicFramePr>
        <p:xfrm>
          <a:off x="2048510" y="2061210"/>
          <a:ext cx="8094980" cy="2042160"/>
        </p:xfrm>
        <a:graphic>
          <a:graphicData uri="http://schemas.openxmlformats.org/drawingml/2006/table">
            <a:tbl>
              <a:tblPr/>
              <a:tblGrid>
                <a:gridCol w="5013325"/>
                <a:gridCol w="887730"/>
                <a:gridCol w="805180"/>
                <a:gridCol w="1388745"/>
              </a:tblGrid>
              <a:tr h="93408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81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甲</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26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十、在境外完成的建筑业总产值</a:t>
                      </a:r>
                      <a:endPar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BJ03</a:t>
                      </a:r>
                      <a:endPar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a:solidFill>
                        <a:schemeClr val="tx1"/>
                      </a:solidFill>
                      <a:prstDash val="soli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十、</a:t>
            </a:r>
            <a:r>
              <a:rPr lang="zh-CN" altLang="en-US" sz="2800">
                <a:solidFill>
                  <a:srgbClr val="4B649F"/>
                </a:solidFill>
                <a:sym typeface="+mn-ea"/>
              </a:rPr>
              <a:t>在境外完成的建筑业总产值</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603250" y="1006475"/>
            <a:ext cx="5304155" cy="549211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749300" y="1388110"/>
            <a:ext cx="5012055" cy="2487930"/>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在境外完成的</a:t>
            </a:r>
            <a:endParaRPr lang="zh-CN" altLang="en-US"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建筑业总产值</a:t>
            </a:r>
            <a:r>
              <a:rPr lang="en-US" altLang="zh-CN" sz="2400" b="1" dirty="0">
                <a:solidFill>
                  <a:srgbClr val="595959"/>
                </a:solidFill>
                <a:latin typeface="微软雅黑" panose="020B0503020204020204" pitchFamily="34" charset="-122"/>
                <a:ea typeface="微软雅黑" panose="020B0503020204020204" pitchFamily="34" charset="-122"/>
              </a:rPr>
              <a:t>(BJ03)</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Times New Roman" panose="02020603050405020304" pitchFamily="18" charset="0"/>
                <a:sym typeface="+mn-ea"/>
              </a:rPr>
              <a:t>是指本企业在国外及港、澳、台等区域从事建筑施工活动完成的产值，该指标以国外的工程结算价为准并换算成人民币填报。该施工产值包括向国外及港、澳、台等区域劳务输出从事建筑施工活动取得的劳务收入。不包括在从事其他生产经营活动完成的产值或收入，如农业、工业、商贸、运输、社会服务等。</a:t>
            </a:r>
            <a:endParaRPr lang="zh-CN" altLang="en-US" sz="2000" dirty="0">
              <a:latin typeface="Times New Roman" panose="02020603050405020304" pitchFamily="18" charset="0"/>
              <a:sym typeface="+mn-ea"/>
            </a:endParaRPr>
          </a:p>
          <a:p>
            <a:pPr algn="just">
              <a:lnSpc>
                <a:spcPct val="150000"/>
              </a:lnSpc>
            </a:pPr>
            <a:endParaRPr sz="20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160770" y="1834515"/>
            <a:ext cx="5582920" cy="3709035"/>
          </a:xfrm>
          <a:prstGeom prst="rect">
            <a:avLst/>
          </a:prstGeom>
          <a:noFill/>
          <a:ln>
            <a:solidFill>
              <a:srgbClr val="557199"/>
            </a:solidFill>
            <a:prstDash val="lgDashDotDot"/>
          </a:ln>
        </p:spPr>
        <p:txBody>
          <a:bodyPr wrap="square" rtlCol="0" anchor="t">
            <a:spAutoFit/>
          </a:bodyPr>
          <a:p>
            <a:pPr algn="just">
              <a:lnSpc>
                <a:spcPct val="140000"/>
              </a:lnSpc>
            </a:pPr>
            <a:r>
              <a:rPr lang="zh-CN" altLang="en-US" sz="2400" b="1">
                <a:solidFill>
                  <a:srgbClr val="557199"/>
                </a:solidFill>
                <a:sym typeface="+mn-ea"/>
              </a:rPr>
              <a:t>注意事项：</a:t>
            </a:r>
            <a:endParaRPr lang="zh-CN" altLang="en-US" sz="2400" b="1">
              <a:solidFill>
                <a:srgbClr val="557199"/>
              </a:solidFill>
            </a:endParaRPr>
          </a:p>
          <a:p>
            <a:pPr algn="just">
              <a:lnSpc>
                <a:spcPct val="140000"/>
              </a:lnSpc>
            </a:pPr>
            <a:r>
              <a:rPr lang="zh-CN" altLang="en-US" sz="2400" dirty="0">
                <a:sym typeface="+mn-ea"/>
              </a:rPr>
              <a:t>若境外项目没有该指标的具体统计，请以</a:t>
            </a:r>
            <a:r>
              <a:rPr lang="zh-CN" altLang="en-US" sz="2400" dirty="0">
                <a:solidFill>
                  <a:srgbClr val="FF0000"/>
                </a:solidFill>
                <a:sym typeface="+mn-ea"/>
              </a:rPr>
              <a:t>完成营业额</a:t>
            </a:r>
            <a:r>
              <a:rPr lang="zh-CN" altLang="en-US" sz="2400" dirty="0">
                <a:sym typeface="+mn-ea"/>
              </a:rPr>
              <a:t>（商务部指标）代替：指企业在报告期内完成的以货币形势表现的工作量。完成营业额按承包方编制的经现场监理工程师或项目总监审核签字的工程进度证明等统计。</a:t>
            </a:r>
            <a:endParaRPr lang="zh-CN" altLang="en-US" sz="2400" dirty="0">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46126"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46128"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414909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zh-CN" altLang="en-US" sz="2800">
                <a:solidFill>
                  <a:srgbClr val="4B649F"/>
                </a:solidFill>
                <a:sym typeface="+mn-ea"/>
              </a:rPr>
              <a:t>填报</a:t>
            </a:r>
            <a:r>
              <a:rPr lang="en-US" altLang="zh-CN" sz="2800">
                <a:solidFill>
                  <a:srgbClr val="4B649F"/>
                </a:solidFill>
                <a:sym typeface="+mn-ea"/>
              </a:rPr>
              <a:t>表式及时间</a:t>
            </a:r>
            <a:endParaRPr lang="zh-CN" altLang="en-US" sz="2800" noProof="1"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sym typeface="+mn-ea"/>
            </a:endParaRPr>
          </a:p>
        </p:txBody>
      </p:sp>
      <p:graphicFrame>
        <p:nvGraphicFramePr>
          <p:cNvPr id="4" name="表格 3"/>
          <p:cNvGraphicFramePr/>
          <p:nvPr>
            <p:custDataLst>
              <p:tags r:id="rId3"/>
            </p:custDataLst>
          </p:nvPr>
        </p:nvGraphicFramePr>
        <p:xfrm>
          <a:off x="575310" y="1392555"/>
          <a:ext cx="11050905" cy="1907540"/>
        </p:xfrm>
        <a:graphic>
          <a:graphicData uri="http://schemas.openxmlformats.org/drawingml/2006/table">
            <a:tbl>
              <a:tblPr firstRow="1" bandRow="1">
                <a:tableStyleId>{5C22544A-7EE6-4342-B048-85BDC9FD1C3A}</a:tableStyleId>
              </a:tblPr>
              <a:tblGrid>
                <a:gridCol w="1306830"/>
                <a:gridCol w="3101975"/>
                <a:gridCol w="4131310"/>
                <a:gridCol w="2510790"/>
              </a:tblGrid>
              <a:tr h="287655">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表号</a:t>
                      </a:r>
                      <a:endParaRPr lang="en-US" altLang="en-US" sz="1400" b="1">
                        <a:solidFill>
                          <a:srgbClr val="FFFFFF"/>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表名</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统计范围</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报送、审核时间</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4B649F"/>
                    </a:solidFill>
                  </a:tcPr>
                </a:tc>
              </a:tr>
              <a:tr h="647700">
                <a:tc>
                  <a:txBody>
                    <a:bodyPr/>
                    <a:p>
                      <a:pPr indent="0" algn="ctr">
                        <a:buNone/>
                      </a:pPr>
                      <a:r>
                        <a:rPr lang="zh-CN" sz="1700" b="0">
                          <a:solidFill>
                            <a:srgbClr val="000000"/>
                          </a:solidFill>
                          <a:latin typeface="Arial" panose="020B0604020202020204" pitchFamily="34" charset="0"/>
                          <a:ea typeface="微软雅黑" panose="020B0503020204020204" pitchFamily="34" charset="-122"/>
                        </a:rPr>
                        <a:t>C</a:t>
                      </a:r>
                      <a:r>
                        <a:rPr lang="en-US" altLang="zh-CN" sz="1700" b="0">
                          <a:solidFill>
                            <a:srgbClr val="000000"/>
                          </a:solidFill>
                          <a:latin typeface="Arial" panose="020B0604020202020204" pitchFamily="34" charset="0"/>
                          <a:ea typeface="微软雅黑" panose="020B0503020204020204" pitchFamily="34" charset="-122"/>
                        </a:rPr>
                        <a:t>1</a:t>
                      </a:r>
                      <a:r>
                        <a:rPr lang="zh-CN" sz="1700" b="0">
                          <a:solidFill>
                            <a:srgbClr val="000000"/>
                          </a:solidFill>
                          <a:latin typeface="Arial" panose="020B0604020202020204" pitchFamily="34" charset="0"/>
                          <a:ea typeface="微软雅黑" panose="020B0503020204020204" pitchFamily="34" charset="-122"/>
                        </a:rPr>
                        <a:t>03表</a:t>
                      </a:r>
                      <a:endParaRPr lang="en-US" altLang="en-US" sz="1700" b="0">
                        <a:solidFill>
                          <a:srgbClr val="000000"/>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700" b="0">
                          <a:solidFill>
                            <a:srgbClr val="000000"/>
                          </a:solidFill>
                          <a:latin typeface="Arial" panose="020B0604020202020204" pitchFamily="34" charset="0"/>
                          <a:ea typeface="微软雅黑" panose="020B0503020204020204" pitchFamily="34" charset="-122"/>
                        </a:rPr>
                        <a:t>有总承包和专业承包资质的建筑业法人单位财务状况</a:t>
                      </a:r>
                      <a:endParaRPr lang="en-US" altLang="en-US" sz="17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700" b="0">
                          <a:solidFill>
                            <a:srgbClr val="000000"/>
                          </a:solidFill>
                          <a:latin typeface="Arial" panose="020B0604020202020204" pitchFamily="34" charset="0"/>
                          <a:ea typeface="微软雅黑" panose="020B0503020204020204" pitchFamily="34" charset="-122"/>
                        </a:rPr>
                        <a:t>辖区内有总承包和专业承包资质的建筑业一套表法人单位。</a:t>
                      </a:r>
                      <a:endParaRPr lang="en-US" altLang="en-US" sz="17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algn="l">
                        <a:buNone/>
                      </a:pPr>
                      <a:r>
                        <a:rPr lang="zh-CN" sz="1800">
                          <a:solidFill>
                            <a:srgbClr val="C00000"/>
                          </a:solidFill>
                          <a:latin typeface="Arial" panose="020B0604020202020204" pitchFamily="34" charset="0"/>
                          <a:ea typeface="微软雅黑" panose="020B0503020204020204" pitchFamily="34" charset="-122"/>
                          <a:sym typeface="+mn-ea"/>
                        </a:rPr>
                        <a:t>调查单位</a:t>
                      </a:r>
                      <a:r>
                        <a:rPr lang="zh-CN" sz="1800" b="0">
                          <a:solidFill>
                            <a:srgbClr val="C00000"/>
                          </a:solidFill>
                          <a:latin typeface="Arial" panose="020B0604020202020204" pitchFamily="34" charset="0"/>
                          <a:ea typeface="微软雅黑" panose="020B0503020204020204" pitchFamily="34" charset="-122"/>
                        </a:rPr>
                        <a:t>3月10日24:00前网上填报</a:t>
                      </a:r>
                      <a:endParaRPr lang="zh-CN" sz="1800" b="0">
                        <a:solidFill>
                          <a:srgbClr val="C00000"/>
                        </a:solidFill>
                        <a:latin typeface="Arial" panose="020B0604020202020204" pitchFamily="34" charset="0"/>
                        <a:ea typeface="微软雅黑" panose="020B0503020204020204" pitchFamily="34" charset="-122"/>
                      </a:endParaRPr>
                    </a:p>
                  </a:txBody>
                  <a:tcPr marL="12700" marR="12700" marT="12700" vert="horz" anchor="ctr" anchorCtr="0">
                    <a:lnL w="12700" cap="flat" cmpd="sng">
                      <a:solidFill>
                        <a:schemeClr val="tx1"/>
                      </a:solidFill>
                      <a:prstDash val="solid"/>
                      <a:headEnd type="none" w="med" len="med"/>
                      <a:tailEnd type="none" w="med" len="med"/>
                    </a:lnL>
                    <a:lnR w="12700" cap="flat">
                      <a:solidFill>
                        <a:schemeClr val="tx1"/>
                      </a:solidFill>
                      <a:prstDash val="solid"/>
                    </a:lnR>
                    <a:lnT w="12700" cap="flat" cmpd="sng">
                      <a:solidFill>
                        <a:schemeClr val="tx1"/>
                      </a:solidFill>
                      <a:prstDash val="solid"/>
                      <a:headEnd type="none" w="med" len="med"/>
                      <a:tailEnd type="none" w="med" len="med"/>
                    </a:lnT>
                    <a:lnB w="12700" cmpd="sng">
                      <a:solidFill>
                        <a:schemeClr val="tx1"/>
                      </a:solidFill>
                      <a:prstDash val="solid"/>
                    </a:lnB>
                    <a:lnTlToBr>
                      <a:noFill/>
                    </a:lnTlToBr>
                    <a:lnBlToTr>
                      <a:noFill/>
                    </a:lnBlToTr>
                    <a:solidFill>
                      <a:srgbClr val="E7E7E7"/>
                    </a:solidFill>
                  </a:tcPr>
                </a:tc>
              </a:tr>
            </a:tbl>
          </a:graphicData>
        </a:graphic>
      </p:graphicFrame>
      <p:graphicFrame>
        <p:nvGraphicFramePr>
          <p:cNvPr id="6" name="表格 5"/>
          <p:cNvGraphicFramePr/>
          <p:nvPr>
            <p:custDataLst>
              <p:tags r:id="rId4"/>
            </p:custDataLst>
          </p:nvPr>
        </p:nvGraphicFramePr>
        <p:xfrm>
          <a:off x="575310" y="2456815"/>
          <a:ext cx="11050905" cy="3846195"/>
        </p:xfrm>
        <a:graphic>
          <a:graphicData uri="http://schemas.openxmlformats.org/drawingml/2006/table">
            <a:tbl>
              <a:tblPr firstRow="1" bandRow="1">
                <a:tableStyleId>{5C22544A-7EE6-4342-B048-85BDC9FD1C3A}</a:tableStyleId>
              </a:tblPr>
              <a:tblGrid>
                <a:gridCol w="1321435"/>
                <a:gridCol w="3065780"/>
                <a:gridCol w="4159250"/>
                <a:gridCol w="2504440"/>
              </a:tblGrid>
              <a:tr h="368935">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表号</a:t>
                      </a:r>
                      <a:endParaRPr lang="en-US" altLang="en-US" sz="1400" b="1">
                        <a:solidFill>
                          <a:srgbClr val="FFFFFF"/>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表名</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统计范围</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报送、审核时间</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r>
              <a:tr h="869315">
                <a:tc>
                  <a:txBody>
                    <a:bodyPr/>
                    <a:p>
                      <a:pPr indent="0" algn="ctr">
                        <a:buNone/>
                      </a:pPr>
                      <a:r>
                        <a:rPr lang="zh-CN" sz="1800" b="0">
                          <a:solidFill>
                            <a:srgbClr val="000000"/>
                          </a:solidFill>
                          <a:latin typeface="Arial" panose="020B0604020202020204" pitchFamily="34" charset="0"/>
                          <a:ea typeface="微软雅黑" panose="020B0503020204020204" pitchFamily="34" charset="-122"/>
                        </a:rPr>
                        <a:t>C203表</a:t>
                      </a:r>
                      <a:endParaRPr lang="en-US" altLang="en-US" sz="1800" b="0">
                        <a:solidFill>
                          <a:srgbClr val="000000"/>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有总承包和专业承包资质的建筑业法人单位财务状况</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辖区内有总承包和专业承包资质的建筑业一套表法人单位。</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C00000"/>
                          </a:solidFill>
                          <a:latin typeface="Arial" panose="020B0604020202020204" pitchFamily="34" charset="0"/>
                          <a:ea typeface="微软雅黑" panose="020B0503020204020204" pitchFamily="34" charset="-122"/>
                        </a:rPr>
                        <a:t>调查单位季后18日18:00前网上填报</a:t>
                      </a:r>
                      <a:endParaRPr lang="en-US" altLang="en-US" sz="1800" b="0">
                        <a:solidFill>
                          <a:srgbClr val="C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r>
              <a:tr h="1304925">
                <a:tc>
                  <a:txBody>
                    <a:bodyPr/>
                    <a:p>
                      <a:pPr indent="0" algn="ctr">
                        <a:buNone/>
                      </a:pPr>
                      <a:r>
                        <a:rPr lang="zh-CN" sz="1800" b="0">
                          <a:solidFill>
                            <a:srgbClr val="000000"/>
                          </a:solidFill>
                          <a:latin typeface="Arial" panose="020B0604020202020204" pitchFamily="34" charset="0"/>
                          <a:ea typeface="微软雅黑" panose="020B0503020204020204" pitchFamily="34" charset="-122"/>
                        </a:rPr>
                        <a:t>C204-1表</a:t>
                      </a:r>
                      <a:endParaRPr lang="en-US" altLang="en-US" sz="1800" b="0">
                        <a:solidFill>
                          <a:srgbClr val="000000"/>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有总承包和专业承包资质的建筑业法人单位生产经营情况</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辖区内有总承包和专业承包资质的建筑业一套表法人单位。</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rowSpan="2">
                  <a:txBody>
                    <a:bodyPr/>
                    <a:p>
                      <a:pPr indent="0" algn="ctr">
                        <a:buNone/>
                      </a:pPr>
                      <a:r>
                        <a:rPr lang="zh-CN" sz="1800" b="0">
                          <a:solidFill>
                            <a:srgbClr val="C00000"/>
                          </a:solidFill>
                          <a:latin typeface="Arial" panose="020B0604020202020204" pitchFamily="34" charset="0"/>
                          <a:ea typeface="微软雅黑" panose="020B0503020204020204" pitchFamily="34" charset="-122"/>
                        </a:rPr>
                        <a:t>调查单位一季度季后8日、二季度季后7日、三季度后10日、四季度季后9日12:00前网上填报</a:t>
                      </a:r>
                      <a:r>
                        <a:rPr lang="en-US" sz="1800" b="0">
                          <a:solidFill>
                            <a:srgbClr val="C00000"/>
                          </a:solidFill>
                          <a:latin typeface="微软雅黑" panose="020B0503020204020204" pitchFamily="34" charset="-122"/>
                        </a:rPr>
                        <a:t> </a:t>
                      </a:r>
                      <a:endParaRPr lang="en-US" altLang="en-US" sz="1800" b="0">
                        <a:solidFill>
                          <a:srgbClr val="C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r>
              <a:tr h="1303020">
                <a:tc>
                  <a:txBody>
                    <a:bodyPr/>
                    <a:p>
                      <a:pPr indent="0" algn="ctr">
                        <a:buNone/>
                      </a:pPr>
                      <a:r>
                        <a:rPr lang="zh-CN" sz="1800" b="0">
                          <a:solidFill>
                            <a:srgbClr val="000000"/>
                          </a:solidFill>
                          <a:latin typeface="Arial" panose="020B0604020202020204" pitchFamily="34" charset="0"/>
                          <a:ea typeface="微软雅黑" panose="020B0503020204020204" pitchFamily="34" charset="-122"/>
                        </a:rPr>
                        <a:t>C204-2表</a:t>
                      </a:r>
                      <a:endParaRPr lang="en-US" altLang="en-US" sz="1800" b="0">
                        <a:solidFill>
                          <a:srgbClr val="000000"/>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有总承包和专业承包资质的建筑业法人单位房屋竣工面积及价值</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辖区内有总承包和专业承包资质的建筑业一套表法人单位。</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vMerge="1">
                  <a:tcPr>
                    <a:lnL w="12700" cap="flat" cmpd="sng">
                      <a:solidFill>
                        <a:srgbClr val="000000"/>
                      </a:solidFill>
                      <a:prstDash val="solid"/>
                      <a:headEnd type="none" w="med" len="med"/>
                      <a:tailEnd type="none" w="med" len="med"/>
                    </a:lnL>
                    <a:lnR cap="flat">
                      <a:noFill/>
                    </a:lnR>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十、</a:t>
            </a:r>
            <a:r>
              <a:rPr lang="zh-CN" altLang="en-US" sz="2800">
                <a:solidFill>
                  <a:srgbClr val="4B649F"/>
                </a:solidFill>
                <a:sym typeface="+mn-ea"/>
              </a:rPr>
              <a:t>在外省完成的建筑业总产值</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603250" y="1006475"/>
            <a:ext cx="5304155" cy="549211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749300" y="1388110"/>
            <a:ext cx="5012055" cy="4376420"/>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在外省完成的</a:t>
            </a:r>
            <a:endParaRPr lang="zh-CN" altLang="en-US"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建筑业总产值</a:t>
            </a:r>
            <a:r>
              <a:rPr lang="en-US" altLang="zh-CN" sz="2400" b="1" dirty="0">
                <a:solidFill>
                  <a:srgbClr val="595959"/>
                </a:solidFill>
                <a:latin typeface="微软雅黑" panose="020B0503020204020204" pitchFamily="34" charset="-122"/>
                <a:ea typeface="微软雅黑" panose="020B0503020204020204" pitchFamily="34" charset="-122"/>
              </a:rPr>
              <a:t>(41)</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Times New Roman" panose="02020603050405020304" pitchFamily="18" charset="0"/>
                <a:sym typeface="+mn-ea"/>
              </a:rPr>
              <a:t>根据项目基本情况统计台账，按施工地点整理填报。</a:t>
            </a:r>
            <a:endParaRPr lang="zh-CN" altLang="en-US" sz="2000" dirty="0">
              <a:latin typeface="Times New Roman" panose="02020603050405020304" pitchFamily="18" charset="0"/>
              <a:sym typeface="+mn-ea"/>
            </a:endParaRPr>
          </a:p>
          <a:p>
            <a:pPr marL="342900" indent="-342900">
              <a:lnSpc>
                <a:spcPct val="150000"/>
              </a:lnSpc>
              <a:buFont typeface="Wingdings" panose="05000000000000000000" charset="0"/>
              <a:buChar char="Ø"/>
            </a:pPr>
            <a:r>
              <a:rPr lang="zh-CN" altLang="en-US" sz="2000" dirty="0">
                <a:latin typeface="Times New Roman" panose="02020603050405020304" pitchFamily="18" charset="0"/>
                <a:sym typeface="+mn-ea"/>
              </a:rPr>
              <a:t>建筑业总产值≥在外省完成的产值</a:t>
            </a:r>
            <a:endParaRPr lang="zh-CN" altLang="en-US" sz="2000" dirty="0">
              <a:latin typeface="Times New Roman" panose="02020603050405020304" pitchFamily="18" charset="0"/>
              <a:sym typeface="+mn-ea"/>
            </a:endParaRPr>
          </a:p>
          <a:p>
            <a:pPr marL="342900" indent="-342900">
              <a:lnSpc>
                <a:spcPct val="150000"/>
              </a:lnSpc>
              <a:buFont typeface="Wingdings" panose="05000000000000000000" charset="0"/>
              <a:buChar char="Ø"/>
            </a:pPr>
            <a:r>
              <a:rPr lang="zh-CN" altLang="en-US" sz="2000" dirty="0">
                <a:latin typeface="Times New Roman" panose="02020603050405020304" pitchFamily="18" charset="0"/>
                <a:sym typeface="+mn-ea"/>
              </a:rPr>
              <a:t>在外省完成的产值（10）=在外省完成的产值分地区之和（41）</a:t>
            </a:r>
            <a:endParaRPr lang="zh-CN" altLang="en-US" sz="2000" dirty="0">
              <a:latin typeface="Times New Roman" panose="02020603050405020304" pitchFamily="18" charset="0"/>
              <a:sym typeface="+mn-ea"/>
            </a:endParaRPr>
          </a:p>
          <a:p>
            <a:pPr algn="just">
              <a:lnSpc>
                <a:spcPct val="150000"/>
              </a:lnSpc>
            </a:pPr>
            <a:endParaRPr sz="20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160770" y="1834515"/>
            <a:ext cx="5582920" cy="2675255"/>
          </a:xfrm>
          <a:prstGeom prst="rect">
            <a:avLst/>
          </a:prstGeom>
          <a:noFill/>
          <a:ln>
            <a:solidFill>
              <a:srgbClr val="557199"/>
            </a:solidFill>
            <a:prstDash val="lgDashDotDot"/>
          </a:ln>
        </p:spPr>
        <p:txBody>
          <a:bodyPr wrap="square" rtlCol="0" anchor="t">
            <a:spAutoFit/>
          </a:bodyPr>
          <a:p>
            <a:pPr algn="just">
              <a:lnSpc>
                <a:spcPct val="140000"/>
              </a:lnSpc>
            </a:pPr>
            <a:r>
              <a:rPr lang="zh-CN" altLang="en-US" sz="2400" b="1">
                <a:solidFill>
                  <a:srgbClr val="557199"/>
                </a:solidFill>
                <a:sym typeface="+mn-ea"/>
              </a:rPr>
              <a:t>注意事项：</a:t>
            </a:r>
            <a:endParaRPr lang="zh-CN" altLang="en-US" sz="2400" b="1">
              <a:solidFill>
                <a:srgbClr val="557199"/>
              </a:solidFill>
            </a:endParaRPr>
          </a:p>
          <a:p>
            <a:pPr algn="just">
              <a:lnSpc>
                <a:spcPct val="140000"/>
              </a:lnSpc>
            </a:pPr>
            <a:r>
              <a:rPr lang="zh-CN" altLang="en-US" sz="2400" dirty="0">
                <a:sym typeface="+mn-ea"/>
              </a:rPr>
              <a:t>港澳台产值不要填报。关于在使馆的施工行为，国外驻中国使馆算境外按定义不用填报；中国驻国外使馆，一般为涉密单位，也不填报。</a:t>
            </a:r>
            <a:endParaRPr lang="zh-CN" altLang="en-US" sz="2400" dirty="0">
              <a:sym typeface="+mn-ea"/>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735455" y="2120265"/>
            <a:ext cx="7531735" cy="3465195"/>
          </a:xfrm>
          <a:prstGeom prst="rect">
            <a:avLst/>
          </a:prstGeom>
        </p:spPr>
      </p:pic>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71682" name="图片 17"/>
          <p:cNvPicPr>
            <a:picLocks noChangeAspect="1"/>
          </p:cNvPicPr>
          <p:nvPr/>
        </p:nvPicPr>
        <p:blipFill>
          <a:blip r:embed="rId2"/>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71684" name="图片 5"/>
          <p:cNvPicPr>
            <a:picLocks noChangeAspect="1"/>
          </p:cNvPicPr>
          <p:nvPr/>
        </p:nvPicPr>
        <p:blipFill>
          <a:blip r:embed="rId3"/>
          <a:stretch>
            <a:fillRect/>
          </a:stretch>
        </p:blipFill>
        <p:spPr>
          <a:xfrm>
            <a:off x="30163" y="57150"/>
            <a:ext cx="719137" cy="722313"/>
          </a:xfrm>
          <a:prstGeom prst="rect">
            <a:avLst/>
          </a:prstGeom>
          <a:noFill/>
          <a:ln w="9525">
            <a:noFill/>
          </a:ln>
        </p:spPr>
      </p:pic>
      <p:sp>
        <p:nvSpPr>
          <p:cNvPr id="7" name="文本框 62"/>
          <p:cNvSpPr txBox="1"/>
          <p:nvPr/>
        </p:nvSpPr>
        <p:spPr>
          <a:xfrm>
            <a:off x="749300" y="-108585"/>
            <a:ext cx="431101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C204-2</a:t>
            </a:r>
            <a:r>
              <a:rPr lang="zh-CN" altLang="en-US" sz="2800">
                <a:solidFill>
                  <a:srgbClr val="4B649F"/>
                </a:solidFill>
                <a:sym typeface="+mn-ea"/>
              </a:rPr>
              <a:t>表</a:t>
            </a:r>
            <a:endParaRPr lang="zh-CN" altLang="en-US" sz="2800" noProof="1" dirty="0">
              <a:solidFill>
                <a:srgbClr val="4B649F"/>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sym typeface="+mn-ea"/>
            </a:endParaRPr>
          </a:p>
        </p:txBody>
      </p:sp>
      <p:sp>
        <p:nvSpPr>
          <p:cNvPr id="6" name="圆角矩形 5"/>
          <p:cNvSpPr/>
          <p:nvPr/>
        </p:nvSpPr>
        <p:spPr>
          <a:xfrm>
            <a:off x="7602855" y="2772410"/>
            <a:ext cx="1560830" cy="302895"/>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房屋竣工面积</a:t>
            </a:r>
            <a:endParaRPr lang="zh-CN" altLang="en-US" sz="2800">
              <a:solidFill>
                <a:srgbClr val="4B649F"/>
              </a:solidFill>
              <a:sym typeface="+mn-ea"/>
            </a:endParaRPr>
          </a:p>
        </p:txBody>
      </p:sp>
      <p:sp>
        <p:nvSpPr>
          <p:cNvPr id="18" name="矩形 17"/>
          <p:cNvSpPr/>
          <p:nvPr/>
        </p:nvSpPr>
        <p:spPr>
          <a:xfrm>
            <a:off x="1318260" y="1007110"/>
            <a:ext cx="9555480" cy="472186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631950" y="1007110"/>
            <a:ext cx="8928100" cy="451231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房屋竣工面积</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指报告期内房屋建筑按照设计要求已全部完工，达到住人和使用条件，经验收鉴定合格或达到竣工验收标准，可正式移交使用的各栋房屋建筑面积的总和。</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注：</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）竣工面积以房屋单位工程（栋）为核算对象，在整栋房屋符合竣工条件后按其全部建筑面积一次性计算，而不是按各栋施工房屋中已完成的部分或层次分割计算。</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ct val="0"/>
              </a:spcBef>
            </a:pPr>
            <a:r>
              <a:rPr lang="zh-CN" altLang="en-US" sz="2000" b="1" dirty="0">
                <a:solidFill>
                  <a:schemeClr val="tx1">
                    <a:lumMod val="65000"/>
                    <a:lumOff val="35000"/>
                  </a:schemeClr>
                </a:solidFill>
                <a:latin typeface="微软雅黑" panose="020B0503020204020204" pitchFamily="34" charset="-122"/>
              </a:rPr>
              <a:t>（</a:t>
            </a:r>
            <a:r>
              <a:rPr lang="en-US" altLang="zh-CN" sz="2000" b="1" dirty="0">
                <a:solidFill>
                  <a:schemeClr val="tx1">
                    <a:lumMod val="65000"/>
                    <a:lumOff val="35000"/>
                  </a:schemeClr>
                </a:solidFill>
                <a:latin typeface="微软雅黑" panose="020B0503020204020204" pitchFamily="34" charset="-122"/>
              </a:rPr>
              <a:t>2</a:t>
            </a:r>
            <a:r>
              <a:rPr lang="zh-CN" altLang="en-US" sz="2000" b="1" dirty="0">
                <a:solidFill>
                  <a:schemeClr val="tx1">
                    <a:lumMod val="65000"/>
                    <a:lumOff val="35000"/>
                  </a:schemeClr>
                </a:solidFill>
                <a:latin typeface="微软雅黑" panose="020B0503020204020204" pitchFamily="34" charset="-122"/>
              </a:rPr>
              <a:t>）一栋房屋如业主按分部工程发包，为避免重复计算，应由承担主体结构施工的企业统计竣工面积。</a:t>
            </a:r>
            <a:endParaRPr lang="zh-CN" altLang="en-US" sz="2000" b="1" dirty="0">
              <a:solidFill>
                <a:schemeClr val="tx1">
                  <a:lumMod val="65000"/>
                  <a:lumOff val="35000"/>
                </a:schemeClr>
              </a:solidFill>
              <a:latin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138366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房屋竣工价值</a:t>
            </a:r>
            <a:endParaRPr lang="zh-CN" altLang="en-US" sz="2800">
              <a:solidFill>
                <a:srgbClr val="4B649F"/>
              </a:solidFill>
              <a:sym typeface="+mn-ea"/>
            </a:endParaRPr>
          </a:p>
          <a:p>
            <a:pPr>
              <a:lnSpc>
                <a:spcPct val="150000"/>
              </a:lnSpc>
              <a:buFont typeface="微软雅黑" panose="020B0503020204020204" pitchFamily="34" charset="-122"/>
            </a:pPr>
            <a:endParaRPr lang="zh-CN" altLang="en-US" sz="2800">
              <a:solidFill>
                <a:srgbClr val="4B649F"/>
              </a:solidFill>
              <a:sym typeface="+mn-ea"/>
            </a:endParaRPr>
          </a:p>
        </p:txBody>
      </p:sp>
      <p:sp>
        <p:nvSpPr>
          <p:cNvPr id="18" name="矩形 17"/>
          <p:cNvSpPr/>
          <p:nvPr/>
        </p:nvSpPr>
        <p:spPr>
          <a:xfrm>
            <a:off x="1318260" y="1006475"/>
            <a:ext cx="9555480" cy="441642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642110" y="1176655"/>
            <a:ext cx="8928100" cy="4119245"/>
          </a:xfrm>
          <a:prstGeom prst="rect">
            <a:avLst/>
          </a:prstGeom>
        </p:spPr>
        <p:txBody>
          <a:bodyPr wrap="square">
            <a:noAutofit/>
          </a:bodyPr>
          <a:p>
            <a:pPr algn="just" eaLnBrk="1" latinLnBrk="0" hangingPunct="1">
              <a:lnSpc>
                <a:spcPts val="3800"/>
              </a:lnSpc>
              <a:spcBef>
                <a:spcPts val="0"/>
              </a:spcBef>
              <a:buClrTx/>
              <a:buSzTx/>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房屋竣工价值</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指报告期内按规定已经上报竣工的房屋本身的建造价值。</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eaLnBrk="1" latinLnBrk="0" hangingPunct="1">
              <a:lnSpc>
                <a:spcPts val="3800"/>
              </a:lnSpc>
              <a:spcBef>
                <a:spcPts val="0"/>
              </a:spcBef>
              <a:buClrTx/>
              <a:buSzTx/>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indent="0" algn="just" eaLnBrk="1" latinLnBrk="0" hangingPunct="1">
              <a:lnSpc>
                <a:spcPts val="3800"/>
              </a:lnSpc>
              <a:spcBef>
                <a:spcPts val="0"/>
              </a:spcBef>
              <a:buClrTx/>
              <a:buSzTx/>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（1）房屋竣工价值不仅包括该竣工房屋在报告期内完成的价值，也包括跨年施工的房屋在本期以前完成的价值。</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gn="just" eaLnBrk="1" latinLnBrk="0" hangingPunct="1">
              <a:lnSpc>
                <a:spcPts val="3800"/>
              </a:lnSpc>
              <a:spcBef>
                <a:spcPts val="0"/>
              </a:spcBef>
              <a:buClrTx/>
              <a:buSzTx/>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（2）未竣工而转让给其他单位的房屋建筑工程，出让单位不计算竣工价值，待接受单位继续施工并符合竣工条件后，由接受单位计算其竣工价值，包括出让单位在出让前所完成的价值。</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gn="just" eaLnBrk="1" latinLnBrk="0" hangingPunct="1">
              <a:lnSpc>
                <a:spcPts val="3800"/>
              </a:lnSpc>
              <a:spcBef>
                <a:spcPts val="0"/>
              </a:spcBef>
              <a:buClrTx/>
              <a:buSzTx/>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（3）房屋竣工价值一般按结算价格（或中标价）计算。</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ct val="0"/>
              </a:spcBef>
            </a:pP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6" name="图片 5"/>
          <p:cNvPicPr>
            <a:picLocks noChangeAspect="1"/>
          </p:cNvPicPr>
          <p:nvPr/>
        </p:nvPicPr>
        <p:blipFill>
          <a:blip r:embed="rId1"/>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房屋竣工</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7809" name="TextBox 23"/>
          <p:cNvSpPr>
            <a:spLocks noChangeArrowheads="1"/>
          </p:cNvSpPr>
          <p:nvPr/>
        </p:nvSpPr>
        <p:spPr bwMode="auto">
          <a:xfrm>
            <a:off x="9769475" y="6100445"/>
            <a:ext cx="400050" cy="460375"/>
          </a:xfrm>
          <a:prstGeom prst="rect">
            <a:avLst/>
          </a:prstGeom>
          <a:noFill/>
          <a:ln w="9525">
            <a:noFill/>
            <a:miter lim="800000"/>
          </a:ln>
        </p:spPr>
        <p:txBody>
          <a:bodyPr wrap="square">
            <a:spAutoFit/>
          </a:bodyPr>
          <a:p>
            <a:r>
              <a:rPr lang="en-US" altLang="zh-CN" sz="2400">
                <a:solidFill>
                  <a:schemeClr val="bg1"/>
                </a:solidFill>
                <a:latin typeface="Kozuka Mincho Pro H" pitchFamily="18" charset="-128"/>
                <a:ea typeface="Kozuka Mincho Pro H" pitchFamily="18" charset="-128"/>
                <a:sym typeface="Kozuka Mincho Pro H" pitchFamily="18" charset="-128"/>
              </a:rPr>
              <a:t>5</a:t>
            </a:r>
            <a:endParaRPr lang="zh-CN" altLang="en-US" sz="2400">
              <a:solidFill>
                <a:schemeClr val="bg1"/>
              </a:solidFill>
              <a:latin typeface="Kozuka Mincho Pro H" pitchFamily="18" charset="-128"/>
              <a:ea typeface="Kozuka Mincho Pro H" pitchFamily="18" charset="-128"/>
              <a:sym typeface="Kozuka Mincho Pro H" pitchFamily="18" charset="-128"/>
            </a:endParaRPr>
          </a:p>
        </p:txBody>
      </p:sp>
      <p:sp>
        <p:nvSpPr>
          <p:cNvPr id="247810" name="TextBox 106"/>
          <p:cNvSpPr>
            <a:spLocks noChangeArrowheads="1"/>
          </p:cNvSpPr>
          <p:nvPr/>
        </p:nvSpPr>
        <p:spPr bwMode="auto">
          <a:xfrm>
            <a:off x="7005320" y="1508760"/>
            <a:ext cx="4135120" cy="706755"/>
          </a:xfrm>
          <a:prstGeom prst="rect">
            <a:avLst/>
          </a:prstGeom>
          <a:noFill/>
          <a:ln w="9525">
            <a:noFill/>
            <a:miter lim="800000"/>
          </a:ln>
        </p:spPr>
        <p:txBody>
          <a:bodyPr wrap="square">
            <a:spAutoFit/>
          </a:bodyPr>
          <a:p>
            <a:r>
              <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房屋已经建成，但市政工程较长时间不能配套</a:t>
            </a:r>
            <a:endPar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811" name="TextBox 112"/>
          <p:cNvSpPr>
            <a:spLocks noChangeArrowheads="1"/>
          </p:cNvSpPr>
          <p:nvPr/>
        </p:nvSpPr>
        <p:spPr bwMode="auto">
          <a:xfrm>
            <a:off x="7005320" y="2478405"/>
            <a:ext cx="4098290" cy="706755"/>
          </a:xfrm>
          <a:prstGeom prst="rect">
            <a:avLst/>
          </a:prstGeom>
          <a:noFill/>
          <a:ln w="9525">
            <a:noFill/>
            <a:miter lim="800000"/>
          </a:ln>
        </p:spPr>
        <p:txBody>
          <a:bodyPr wrap="square">
            <a:spAutoFit/>
          </a:bodyPr>
          <a:p>
            <a:r>
              <a:rPr lang="zh-CN" altLang="en-US" sz="2000" dirty="0">
                <a:latin typeface="微软雅黑" panose="020B0503020204020204" pitchFamily="34" charset="-122"/>
                <a:ea typeface="微软雅黑" panose="020B0503020204020204" pitchFamily="34" charset="-122"/>
              </a:rPr>
              <a:t>房屋建筑的某些分部分项工程，业主要求自理</a:t>
            </a:r>
            <a:endParaRPr lang="zh-CN" altLang="en-US" sz="2000" b="1"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812" name="TextBox 115"/>
          <p:cNvSpPr>
            <a:spLocks noChangeArrowheads="1"/>
          </p:cNvSpPr>
          <p:nvPr/>
        </p:nvSpPr>
        <p:spPr bwMode="auto">
          <a:xfrm>
            <a:off x="7005320" y="3251200"/>
            <a:ext cx="4341495" cy="1014730"/>
          </a:xfrm>
          <a:prstGeom prst="rect">
            <a:avLst/>
          </a:prstGeom>
          <a:noFill/>
          <a:ln w="9525">
            <a:noFill/>
            <a:miter lim="800000"/>
          </a:ln>
        </p:spPr>
        <p:txBody>
          <a:bodyPr wrap="square">
            <a:spAutoFit/>
          </a:bodyPr>
          <a:p>
            <a:r>
              <a:rPr lang="zh-CN" altLang="en-US" sz="2000" dirty="0">
                <a:latin typeface="微软雅黑" panose="020B0503020204020204" pitchFamily="34" charset="-122"/>
                <a:ea typeface="微软雅黑" panose="020B0503020204020204" pitchFamily="34" charset="-122"/>
              </a:rPr>
              <a:t>房屋建筑工程已完成，业主已接收并使用，初验合格，但正式验评资料因种种原因迟迟没有批复</a:t>
            </a:r>
            <a:endParaRPr lang="zh-CN" altLang="en-US" sz="2000" b="1" dirty="0">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813" name="TextBox 118"/>
          <p:cNvSpPr>
            <a:spLocks noChangeArrowheads="1"/>
          </p:cNvSpPr>
          <p:nvPr/>
        </p:nvSpPr>
        <p:spPr bwMode="auto">
          <a:xfrm>
            <a:off x="6969125" y="4558030"/>
            <a:ext cx="4171315" cy="1014730"/>
          </a:xfrm>
          <a:prstGeom prst="rect">
            <a:avLst/>
          </a:prstGeom>
          <a:noFill/>
          <a:ln w="9525">
            <a:noFill/>
            <a:miter lim="800000"/>
          </a:ln>
        </p:spPr>
        <p:txBody>
          <a:bodyPr wrap="square">
            <a:spAutoFit/>
          </a:bodyPr>
          <a:p>
            <a:pPr algn="just"/>
            <a:r>
              <a:rPr lang="zh-CN" altLang="en-US" sz="2000" dirty="0">
                <a:solidFill>
                  <a:srgbClr val="000000"/>
                </a:solidFill>
                <a:latin typeface="微软雅黑" panose="020B0503020204020204" pitchFamily="34" charset="-122"/>
                <a:ea typeface="微软雅黑" panose="020B0503020204020204" pitchFamily="34" charset="-122"/>
              </a:rPr>
              <a:t>有些大型单位工程，能够分跨、分层、分段施工，并按合同规定能够分开交付使用的，可分开报竣</a:t>
            </a:r>
            <a:endParaRPr lang="zh-CN" altLang="en-US" sz="1200" b="1" dirty="0">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821" name="矩形 2"/>
          <p:cNvSpPr>
            <a:spLocks noChangeArrowheads="1"/>
          </p:cNvSpPr>
          <p:nvPr/>
        </p:nvSpPr>
        <p:spPr bwMode="auto">
          <a:xfrm>
            <a:off x="6950075" y="5689600"/>
            <a:ext cx="4171315" cy="1014730"/>
          </a:xfrm>
          <a:prstGeom prst="rect">
            <a:avLst/>
          </a:prstGeom>
          <a:noFill/>
          <a:ln w="9525">
            <a:noFill/>
            <a:miter lim="800000"/>
          </a:ln>
        </p:spPr>
        <p:txBody>
          <a:bodyPr wrap="square">
            <a:spAutoFit/>
          </a:bodyPr>
          <a:p>
            <a:r>
              <a:rPr lang="zh-CN" altLang="en-US" sz="2000" dirty="0">
                <a:latin typeface="微软雅黑" panose="020B0503020204020204" pitchFamily="34" charset="-122"/>
                <a:ea typeface="微软雅黑" panose="020B0503020204020204" pitchFamily="34" charset="-122"/>
              </a:rPr>
              <a:t>由于某些原因导致承包方不能按合同规定的内容完成，但发包方同意交验，且为合格的工程</a:t>
            </a:r>
            <a:endParaRPr lang="zh-CN" altLang="en-US" sz="2000" dirty="0">
              <a:latin typeface="微软雅黑" panose="020B0503020204020204" pitchFamily="34" charset="-122"/>
              <a:ea typeface="微软雅黑" panose="020B0503020204020204" pitchFamily="34" charset="-122"/>
            </a:endParaRPr>
          </a:p>
        </p:txBody>
      </p:sp>
      <p:grpSp>
        <p:nvGrpSpPr>
          <p:cNvPr id="18" name="Group 8"/>
          <p:cNvGrpSpPr/>
          <p:nvPr/>
        </p:nvGrpSpPr>
        <p:grpSpPr bwMode="auto">
          <a:xfrm rot="-1809353">
            <a:off x="6458268" y="5931218"/>
            <a:ext cx="341312" cy="368300"/>
            <a:chOff x="0" y="0"/>
            <a:chExt cx="3228175" cy="3616359"/>
          </a:xfrm>
          <a:solidFill>
            <a:srgbClr val="557199"/>
          </a:solidFill>
        </p:grpSpPr>
        <p:grpSp>
          <p:nvGrpSpPr>
            <p:cNvPr id="79887" name="Group 9"/>
            <p:cNvGrpSpPr/>
            <p:nvPr/>
          </p:nvGrpSpPr>
          <p:grpSpPr bwMode="auto">
            <a:xfrm>
              <a:off x="0" y="967408"/>
              <a:ext cx="1643999" cy="1784764"/>
              <a:chOff x="0" y="0"/>
              <a:chExt cx="1643999" cy="1784764"/>
            </a:xfrm>
            <a:grpFill/>
          </p:grpSpPr>
          <p:sp>
            <p:nvSpPr>
              <p:cNvPr id="79902"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3"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4"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5"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6"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7"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79888" name="Group 16"/>
            <p:cNvGrpSpPr/>
            <p:nvPr/>
          </p:nvGrpSpPr>
          <p:grpSpPr bwMode="auto">
            <a:xfrm>
              <a:off x="1584176" y="1831595"/>
              <a:ext cx="1643999" cy="1784764"/>
              <a:chOff x="0" y="0"/>
              <a:chExt cx="1643999" cy="1784764"/>
            </a:xfrm>
            <a:grpFill/>
          </p:grpSpPr>
          <p:sp>
            <p:nvSpPr>
              <p:cNvPr id="79896"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7"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8"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9"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0"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1"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79889" name="Group 23"/>
            <p:cNvGrpSpPr/>
            <p:nvPr/>
          </p:nvGrpSpPr>
          <p:grpSpPr bwMode="auto">
            <a:xfrm>
              <a:off x="1512168" y="0"/>
              <a:ext cx="1643999" cy="1784764"/>
              <a:chOff x="0" y="0"/>
              <a:chExt cx="1643999" cy="1784764"/>
            </a:xfrm>
            <a:grpFill/>
          </p:grpSpPr>
          <p:sp>
            <p:nvSpPr>
              <p:cNvPr id="79890"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1"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2"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3"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4"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5"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grpSp>
        <p:nvGrpSpPr>
          <p:cNvPr id="4" name="Group 8"/>
          <p:cNvGrpSpPr/>
          <p:nvPr/>
        </p:nvGrpSpPr>
        <p:grpSpPr bwMode="auto">
          <a:xfrm rot="-1809353">
            <a:off x="1138238" y="1743393"/>
            <a:ext cx="341312" cy="368300"/>
            <a:chOff x="0" y="0"/>
            <a:chExt cx="3228175" cy="3616359"/>
          </a:xfrm>
          <a:solidFill>
            <a:srgbClr val="557199"/>
          </a:solidFill>
        </p:grpSpPr>
        <p:grpSp>
          <p:nvGrpSpPr>
            <p:cNvPr id="5" name="Group 9"/>
            <p:cNvGrpSpPr/>
            <p:nvPr/>
          </p:nvGrpSpPr>
          <p:grpSpPr bwMode="auto">
            <a:xfrm>
              <a:off x="0" y="967408"/>
              <a:ext cx="1643999" cy="1784764"/>
              <a:chOff x="0" y="0"/>
              <a:chExt cx="1643999" cy="1784764"/>
            </a:xfrm>
            <a:grpFill/>
          </p:grpSpPr>
          <p:sp>
            <p:nvSpPr>
              <p:cNvPr id="7"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2"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3"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5" name="Group 16"/>
            <p:cNvGrpSpPr/>
            <p:nvPr/>
          </p:nvGrpSpPr>
          <p:grpSpPr bwMode="auto">
            <a:xfrm>
              <a:off x="1584176" y="1831595"/>
              <a:ext cx="1643999" cy="1784764"/>
              <a:chOff x="0" y="0"/>
              <a:chExt cx="1643999" cy="1784764"/>
            </a:xfrm>
            <a:grpFill/>
          </p:grpSpPr>
          <p:sp>
            <p:nvSpPr>
              <p:cNvPr id="16"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1"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2"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3"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24" name="Group 23"/>
            <p:cNvGrpSpPr/>
            <p:nvPr/>
          </p:nvGrpSpPr>
          <p:grpSpPr bwMode="auto">
            <a:xfrm>
              <a:off x="1512168" y="0"/>
              <a:ext cx="1643999" cy="1784764"/>
              <a:chOff x="0" y="0"/>
              <a:chExt cx="1643999" cy="1784764"/>
            </a:xfrm>
            <a:grpFill/>
          </p:grpSpPr>
          <p:sp>
            <p:nvSpPr>
              <p:cNvPr id="25"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6"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7"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8"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9"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0"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grpSp>
        <p:nvGrpSpPr>
          <p:cNvPr id="31" name="Group 8"/>
          <p:cNvGrpSpPr/>
          <p:nvPr/>
        </p:nvGrpSpPr>
        <p:grpSpPr bwMode="auto">
          <a:xfrm rot="-1809353">
            <a:off x="6500813" y="4699318"/>
            <a:ext cx="341312" cy="368300"/>
            <a:chOff x="0" y="0"/>
            <a:chExt cx="3228175" cy="3616359"/>
          </a:xfrm>
          <a:solidFill>
            <a:srgbClr val="557199"/>
          </a:solidFill>
        </p:grpSpPr>
        <p:grpSp>
          <p:nvGrpSpPr>
            <p:cNvPr id="32" name="Group 9"/>
            <p:cNvGrpSpPr/>
            <p:nvPr/>
          </p:nvGrpSpPr>
          <p:grpSpPr bwMode="auto">
            <a:xfrm>
              <a:off x="0" y="967408"/>
              <a:ext cx="1643999" cy="1784764"/>
              <a:chOff x="0" y="0"/>
              <a:chExt cx="1643999" cy="1784764"/>
            </a:xfrm>
            <a:grpFill/>
          </p:grpSpPr>
          <p:sp>
            <p:nvSpPr>
              <p:cNvPr id="33"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4"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5"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6"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7"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8"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39" name="Group 16"/>
            <p:cNvGrpSpPr/>
            <p:nvPr/>
          </p:nvGrpSpPr>
          <p:grpSpPr bwMode="auto">
            <a:xfrm>
              <a:off x="1584176" y="1831595"/>
              <a:ext cx="1643999" cy="1784764"/>
              <a:chOff x="0" y="0"/>
              <a:chExt cx="1643999" cy="1784764"/>
            </a:xfrm>
            <a:grpFill/>
          </p:grpSpPr>
          <p:sp>
            <p:nvSpPr>
              <p:cNvPr id="40"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1"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2"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3"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4"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5"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46" name="Group 23"/>
            <p:cNvGrpSpPr/>
            <p:nvPr/>
          </p:nvGrpSpPr>
          <p:grpSpPr bwMode="auto">
            <a:xfrm>
              <a:off x="1512168" y="0"/>
              <a:ext cx="1643999" cy="1784764"/>
              <a:chOff x="0" y="0"/>
              <a:chExt cx="1643999" cy="1784764"/>
            </a:xfrm>
            <a:grpFill/>
          </p:grpSpPr>
          <p:sp>
            <p:nvSpPr>
              <p:cNvPr id="47"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8"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9"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0"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1"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2"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grpSp>
        <p:nvGrpSpPr>
          <p:cNvPr id="53" name="Group 8"/>
          <p:cNvGrpSpPr/>
          <p:nvPr/>
        </p:nvGrpSpPr>
        <p:grpSpPr bwMode="auto">
          <a:xfrm rot="-1809353">
            <a:off x="6458268" y="3600133"/>
            <a:ext cx="341312" cy="368300"/>
            <a:chOff x="0" y="0"/>
            <a:chExt cx="3228175" cy="3616359"/>
          </a:xfrm>
          <a:solidFill>
            <a:srgbClr val="557199"/>
          </a:solidFill>
        </p:grpSpPr>
        <p:grpSp>
          <p:nvGrpSpPr>
            <p:cNvPr id="54" name="Group 9"/>
            <p:cNvGrpSpPr/>
            <p:nvPr/>
          </p:nvGrpSpPr>
          <p:grpSpPr bwMode="auto">
            <a:xfrm>
              <a:off x="0" y="967408"/>
              <a:ext cx="1643999" cy="1784764"/>
              <a:chOff x="0" y="0"/>
              <a:chExt cx="1643999" cy="1784764"/>
            </a:xfrm>
            <a:grpFill/>
          </p:grpSpPr>
          <p:sp>
            <p:nvSpPr>
              <p:cNvPr id="55"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6"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7"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8"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9"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0"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61" name="Group 16"/>
            <p:cNvGrpSpPr/>
            <p:nvPr/>
          </p:nvGrpSpPr>
          <p:grpSpPr bwMode="auto">
            <a:xfrm>
              <a:off x="1584176" y="1831595"/>
              <a:ext cx="1643999" cy="1784764"/>
              <a:chOff x="0" y="0"/>
              <a:chExt cx="1643999" cy="1784764"/>
            </a:xfrm>
            <a:grpFill/>
          </p:grpSpPr>
          <p:sp>
            <p:nvSpPr>
              <p:cNvPr id="62"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3"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4"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5"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6"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7"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68" name="Group 23"/>
            <p:cNvGrpSpPr/>
            <p:nvPr/>
          </p:nvGrpSpPr>
          <p:grpSpPr bwMode="auto">
            <a:xfrm>
              <a:off x="1512168" y="0"/>
              <a:ext cx="1643999" cy="1784764"/>
              <a:chOff x="0" y="0"/>
              <a:chExt cx="1643999" cy="1784764"/>
            </a:xfrm>
            <a:grpFill/>
          </p:grpSpPr>
          <p:sp>
            <p:nvSpPr>
              <p:cNvPr id="69"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0"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1"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2"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3"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4"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grpSp>
        <p:nvGrpSpPr>
          <p:cNvPr id="75" name="Group 8"/>
          <p:cNvGrpSpPr/>
          <p:nvPr/>
        </p:nvGrpSpPr>
        <p:grpSpPr bwMode="auto">
          <a:xfrm rot="-1809353">
            <a:off x="6470333" y="2714943"/>
            <a:ext cx="341312" cy="368300"/>
            <a:chOff x="0" y="0"/>
            <a:chExt cx="3228175" cy="3616359"/>
          </a:xfrm>
          <a:solidFill>
            <a:srgbClr val="557199"/>
          </a:solidFill>
        </p:grpSpPr>
        <p:grpSp>
          <p:nvGrpSpPr>
            <p:cNvPr id="76" name="Group 9"/>
            <p:cNvGrpSpPr/>
            <p:nvPr/>
          </p:nvGrpSpPr>
          <p:grpSpPr bwMode="auto">
            <a:xfrm>
              <a:off x="0" y="967408"/>
              <a:ext cx="1643999" cy="1784764"/>
              <a:chOff x="0" y="0"/>
              <a:chExt cx="1643999" cy="1784764"/>
            </a:xfrm>
            <a:grpFill/>
          </p:grpSpPr>
          <p:sp>
            <p:nvSpPr>
              <p:cNvPr id="77"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8"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0"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1"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2"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83" name="Group 16"/>
            <p:cNvGrpSpPr/>
            <p:nvPr/>
          </p:nvGrpSpPr>
          <p:grpSpPr bwMode="auto">
            <a:xfrm>
              <a:off x="1584176" y="1831595"/>
              <a:ext cx="1643999" cy="1784764"/>
              <a:chOff x="0" y="0"/>
              <a:chExt cx="1643999" cy="1784764"/>
            </a:xfrm>
            <a:grpFill/>
          </p:grpSpPr>
          <p:sp>
            <p:nvSpPr>
              <p:cNvPr id="84"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5"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6"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7"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8"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9"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90" name="Group 23"/>
            <p:cNvGrpSpPr/>
            <p:nvPr/>
          </p:nvGrpSpPr>
          <p:grpSpPr bwMode="auto">
            <a:xfrm>
              <a:off x="1512168" y="0"/>
              <a:ext cx="1643999" cy="1784764"/>
              <a:chOff x="0" y="0"/>
              <a:chExt cx="1643999" cy="1784764"/>
            </a:xfrm>
            <a:grpFill/>
          </p:grpSpPr>
          <p:sp>
            <p:nvSpPr>
              <p:cNvPr id="91"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2"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3"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4"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5"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6"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grpSp>
        <p:nvGrpSpPr>
          <p:cNvPr id="97" name="Group 8"/>
          <p:cNvGrpSpPr/>
          <p:nvPr/>
        </p:nvGrpSpPr>
        <p:grpSpPr bwMode="auto">
          <a:xfrm rot="-1809353">
            <a:off x="6441758" y="1646238"/>
            <a:ext cx="341312" cy="368300"/>
            <a:chOff x="0" y="0"/>
            <a:chExt cx="3228175" cy="3616359"/>
          </a:xfrm>
          <a:solidFill>
            <a:srgbClr val="557199"/>
          </a:solidFill>
        </p:grpSpPr>
        <p:grpSp>
          <p:nvGrpSpPr>
            <p:cNvPr id="98" name="Group 9"/>
            <p:cNvGrpSpPr/>
            <p:nvPr/>
          </p:nvGrpSpPr>
          <p:grpSpPr bwMode="auto">
            <a:xfrm>
              <a:off x="0" y="967408"/>
              <a:ext cx="1643999" cy="1784764"/>
              <a:chOff x="0" y="0"/>
              <a:chExt cx="1643999" cy="1784764"/>
            </a:xfrm>
            <a:grpFill/>
          </p:grpSpPr>
          <p:sp>
            <p:nvSpPr>
              <p:cNvPr id="99"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0"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1"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2"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3"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4"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05" name="Group 16"/>
            <p:cNvGrpSpPr/>
            <p:nvPr/>
          </p:nvGrpSpPr>
          <p:grpSpPr bwMode="auto">
            <a:xfrm>
              <a:off x="1584176" y="1831595"/>
              <a:ext cx="1643999" cy="1784764"/>
              <a:chOff x="0" y="0"/>
              <a:chExt cx="1643999" cy="1784764"/>
            </a:xfrm>
            <a:grpFill/>
          </p:grpSpPr>
          <p:sp>
            <p:nvSpPr>
              <p:cNvPr id="106"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7"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8"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9"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0"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1"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12" name="Group 23"/>
            <p:cNvGrpSpPr/>
            <p:nvPr/>
          </p:nvGrpSpPr>
          <p:grpSpPr bwMode="auto">
            <a:xfrm>
              <a:off x="1512168" y="0"/>
              <a:ext cx="1643999" cy="1784764"/>
              <a:chOff x="0" y="0"/>
              <a:chExt cx="1643999" cy="1784764"/>
            </a:xfrm>
            <a:grpFill/>
          </p:grpSpPr>
          <p:sp>
            <p:nvSpPr>
              <p:cNvPr id="113"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4"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5"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6"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7"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8"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sp>
        <p:nvSpPr>
          <p:cNvPr id="119" name="TextBox 106"/>
          <p:cNvSpPr>
            <a:spLocks noChangeArrowheads="1"/>
          </p:cNvSpPr>
          <p:nvPr/>
        </p:nvSpPr>
        <p:spPr bwMode="auto">
          <a:xfrm>
            <a:off x="1648460" y="1556385"/>
            <a:ext cx="4135120" cy="706755"/>
          </a:xfrm>
          <a:prstGeom prst="rect">
            <a:avLst/>
          </a:prstGeom>
          <a:noFill/>
          <a:ln w="9525">
            <a:noFill/>
            <a:miter lim="800000"/>
          </a:ln>
        </p:spPr>
        <p:txBody>
          <a:bodyPr wrap="square">
            <a:spAutoFit/>
          </a:bodyPr>
          <a:p>
            <a:r>
              <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房屋建筑虽已竣工，但由土建施工单位承担室外管线没有完成</a:t>
            </a:r>
            <a:endPar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4" name="Group 8"/>
          <p:cNvGrpSpPr/>
          <p:nvPr/>
        </p:nvGrpSpPr>
        <p:grpSpPr bwMode="auto">
          <a:xfrm rot="-1809353">
            <a:off x="1138238" y="5080953"/>
            <a:ext cx="341312" cy="368300"/>
            <a:chOff x="0" y="0"/>
            <a:chExt cx="3228175" cy="3616359"/>
          </a:xfrm>
          <a:solidFill>
            <a:srgbClr val="557199"/>
          </a:solidFill>
        </p:grpSpPr>
        <p:grpSp>
          <p:nvGrpSpPr>
            <p:cNvPr id="145" name="Group 9"/>
            <p:cNvGrpSpPr/>
            <p:nvPr/>
          </p:nvGrpSpPr>
          <p:grpSpPr bwMode="auto">
            <a:xfrm>
              <a:off x="0" y="967408"/>
              <a:ext cx="1643999" cy="1784764"/>
              <a:chOff x="0" y="0"/>
              <a:chExt cx="1643999" cy="1784764"/>
            </a:xfrm>
            <a:grpFill/>
          </p:grpSpPr>
          <p:sp>
            <p:nvSpPr>
              <p:cNvPr id="146"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47"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48"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49"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0"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1"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52" name="Group 16"/>
            <p:cNvGrpSpPr/>
            <p:nvPr/>
          </p:nvGrpSpPr>
          <p:grpSpPr bwMode="auto">
            <a:xfrm>
              <a:off x="1584176" y="1831595"/>
              <a:ext cx="1643999" cy="1784764"/>
              <a:chOff x="0" y="0"/>
              <a:chExt cx="1643999" cy="1784764"/>
            </a:xfrm>
            <a:grpFill/>
          </p:grpSpPr>
          <p:sp>
            <p:nvSpPr>
              <p:cNvPr id="153"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4"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5"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6"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7"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8"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59" name="Group 23"/>
            <p:cNvGrpSpPr/>
            <p:nvPr/>
          </p:nvGrpSpPr>
          <p:grpSpPr bwMode="auto">
            <a:xfrm>
              <a:off x="1512168" y="0"/>
              <a:ext cx="1643999" cy="1784764"/>
              <a:chOff x="0" y="0"/>
              <a:chExt cx="1643999" cy="1784764"/>
            </a:xfrm>
            <a:grpFill/>
          </p:grpSpPr>
          <p:sp>
            <p:nvSpPr>
              <p:cNvPr id="160"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61"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62"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63"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64"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65"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sp>
        <p:nvSpPr>
          <p:cNvPr id="166" name="TextBox 106"/>
          <p:cNvSpPr>
            <a:spLocks noChangeArrowheads="1"/>
          </p:cNvSpPr>
          <p:nvPr/>
        </p:nvSpPr>
        <p:spPr bwMode="auto">
          <a:xfrm>
            <a:off x="1648460" y="4893945"/>
            <a:ext cx="4135120" cy="1322070"/>
          </a:xfrm>
          <a:prstGeom prst="rect">
            <a:avLst/>
          </a:prstGeom>
          <a:noFill/>
          <a:ln w="9525">
            <a:noFill/>
            <a:miter lim="800000"/>
          </a:ln>
        </p:spPr>
        <p:txBody>
          <a:bodyPr wrap="square">
            <a:spAutoFit/>
          </a:bodyPr>
          <a:p>
            <a:r>
              <a:rPr lang="zh-CN" altLang="en-US" sz="2000">
                <a:solidFill>
                  <a:srgbClr val="000000"/>
                </a:solidFill>
                <a:sym typeface="+mn-ea"/>
              </a:rPr>
              <a:t>房屋主要组成部分已经完成，</a:t>
            </a:r>
            <a:r>
              <a:rPr lang="zh-CN" altLang="en-US" sz="2000">
                <a:solidFill>
                  <a:srgbClr val="FF0000"/>
                </a:solidFill>
                <a:sym typeface="+mn-ea"/>
              </a:rPr>
              <a:t>附属部分尚未完成</a:t>
            </a:r>
            <a:endParaRPr lang="zh-CN" altLang="en-US" sz="2000">
              <a:solidFill>
                <a:srgbClr val="FF0000"/>
              </a:solidFill>
              <a:sym typeface="+mn-ea"/>
            </a:endParaRPr>
          </a:p>
          <a:p>
            <a:r>
              <a:rPr lang="zh-CN" altLang="en-US" sz="2000">
                <a:solidFill>
                  <a:srgbClr val="000000"/>
                </a:solidFill>
                <a:sym typeface="+mn-ea"/>
              </a:rPr>
              <a:t>如：主厂房中的生活间、控制室、操作间；车间、锅炉房中的烟囱</a:t>
            </a:r>
            <a:endPar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7" name="Group 8"/>
          <p:cNvGrpSpPr/>
          <p:nvPr/>
        </p:nvGrpSpPr>
        <p:grpSpPr bwMode="auto">
          <a:xfrm rot="-1809353">
            <a:off x="1140143" y="2752408"/>
            <a:ext cx="341312" cy="368300"/>
            <a:chOff x="0" y="0"/>
            <a:chExt cx="3228175" cy="3616359"/>
          </a:xfrm>
          <a:solidFill>
            <a:srgbClr val="557199"/>
          </a:solidFill>
        </p:grpSpPr>
        <p:grpSp>
          <p:nvGrpSpPr>
            <p:cNvPr id="168" name="Group 9"/>
            <p:cNvGrpSpPr/>
            <p:nvPr/>
          </p:nvGrpSpPr>
          <p:grpSpPr bwMode="auto">
            <a:xfrm>
              <a:off x="0" y="967408"/>
              <a:ext cx="1643999" cy="1784764"/>
              <a:chOff x="0" y="0"/>
              <a:chExt cx="1643999" cy="1784764"/>
            </a:xfrm>
            <a:grpFill/>
          </p:grpSpPr>
          <p:sp>
            <p:nvSpPr>
              <p:cNvPr id="169"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0"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1"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2"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3"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4"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75" name="Group 16"/>
            <p:cNvGrpSpPr/>
            <p:nvPr/>
          </p:nvGrpSpPr>
          <p:grpSpPr bwMode="auto">
            <a:xfrm>
              <a:off x="1584176" y="1831595"/>
              <a:ext cx="1643999" cy="1784764"/>
              <a:chOff x="0" y="0"/>
              <a:chExt cx="1643999" cy="1784764"/>
            </a:xfrm>
            <a:grpFill/>
          </p:grpSpPr>
          <p:sp>
            <p:nvSpPr>
              <p:cNvPr id="176"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7"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8"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9"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0"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1"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82" name="Group 23"/>
            <p:cNvGrpSpPr/>
            <p:nvPr/>
          </p:nvGrpSpPr>
          <p:grpSpPr bwMode="auto">
            <a:xfrm>
              <a:off x="1512168" y="0"/>
              <a:ext cx="1643999" cy="1784764"/>
              <a:chOff x="0" y="0"/>
              <a:chExt cx="1643999" cy="1784764"/>
            </a:xfrm>
            <a:grpFill/>
          </p:grpSpPr>
          <p:sp>
            <p:nvSpPr>
              <p:cNvPr id="183"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4"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5"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6"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7"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8"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sp>
        <p:nvSpPr>
          <p:cNvPr id="189" name="TextBox 106"/>
          <p:cNvSpPr>
            <a:spLocks noChangeArrowheads="1"/>
          </p:cNvSpPr>
          <p:nvPr/>
        </p:nvSpPr>
        <p:spPr bwMode="auto">
          <a:xfrm>
            <a:off x="1650365" y="2565400"/>
            <a:ext cx="4135120" cy="1014730"/>
          </a:xfrm>
          <a:prstGeom prst="rect">
            <a:avLst/>
          </a:prstGeom>
          <a:noFill/>
          <a:ln w="9525">
            <a:noFill/>
            <a:miter lim="800000"/>
          </a:ln>
        </p:spPr>
        <p:txBody>
          <a:bodyPr wrap="square">
            <a:spAutoFit/>
          </a:bodyPr>
          <a:p>
            <a:pPr algn="just"/>
            <a:r>
              <a:rPr lang="zh-CN" altLang="en-US" sz="2000">
                <a:solidFill>
                  <a:srgbClr val="000000"/>
                </a:solidFill>
                <a:sym typeface="+mn-ea"/>
              </a:rPr>
              <a:t>锅炉房、变电室、冷冻机房等</a:t>
            </a:r>
            <a:r>
              <a:rPr lang="zh-CN" altLang="en-US" sz="2000">
                <a:solidFill>
                  <a:srgbClr val="FF0000"/>
                </a:solidFill>
                <a:latin typeface="Times New Roman" panose="02020603050405020304" pitchFamily="18" charset="0"/>
                <a:sym typeface="+mn-ea"/>
              </a:rPr>
              <a:t>配套工程</a:t>
            </a:r>
            <a:r>
              <a:rPr lang="zh-CN" altLang="en-US" sz="2000">
                <a:solidFill>
                  <a:srgbClr val="404040"/>
                </a:solidFill>
                <a:latin typeface="Times New Roman" panose="02020603050405020304" pitchFamily="18" charset="0"/>
                <a:sym typeface="+mn-ea"/>
              </a:rPr>
              <a:t>尚未安装机器设备，</a:t>
            </a:r>
            <a:r>
              <a:rPr lang="zh-CN" altLang="en-US" sz="2000">
                <a:solidFill>
                  <a:srgbClr val="000000"/>
                </a:solidFill>
                <a:sym typeface="+mn-ea"/>
              </a:rPr>
              <a:t>不具备使用条件</a:t>
            </a:r>
            <a:endPar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0" name="Group 8"/>
          <p:cNvGrpSpPr/>
          <p:nvPr/>
        </p:nvGrpSpPr>
        <p:grpSpPr bwMode="auto">
          <a:xfrm rot="-1809353">
            <a:off x="1138238" y="4031933"/>
            <a:ext cx="341312" cy="368300"/>
            <a:chOff x="0" y="0"/>
            <a:chExt cx="3228175" cy="3616359"/>
          </a:xfrm>
          <a:solidFill>
            <a:srgbClr val="557199"/>
          </a:solidFill>
        </p:grpSpPr>
        <p:grpSp>
          <p:nvGrpSpPr>
            <p:cNvPr id="191" name="Group 9"/>
            <p:cNvGrpSpPr/>
            <p:nvPr/>
          </p:nvGrpSpPr>
          <p:grpSpPr bwMode="auto">
            <a:xfrm>
              <a:off x="0" y="967408"/>
              <a:ext cx="1643999" cy="1784764"/>
              <a:chOff x="0" y="0"/>
              <a:chExt cx="1643999" cy="1784764"/>
            </a:xfrm>
            <a:grpFill/>
          </p:grpSpPr>
          <p:sp>
            <p:nvSpPr>
              <p:cNvPr id="192"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3"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4"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5"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6"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7"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98" name="Group 16"/>
            <p:cNvGrpSpPr/>
            <p:nvPr/>
          </p:nvGrpSpPr>
          <p:grpSpPr bwMode="auto">
            <a:xfrm>
              <a:off x="1584176" y="1831595"/>
              <a:ext cx="1643999" cy="1784764"/>
              <a:chOff x="0" y="0"/>
              <a:chExt cx="1643999" cy="1784764"/>
            </a:xfrm>
            <a:grpFill/>
          </p:grpSpPr>
          <p:sp>
            <p:nvSpPr>
              <p:cNvPr id="199"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0"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1"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2"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3"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4"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205" name="Group 23"/>
            <p:cNvGrpSpPr/>
            <p:nvPr/>
          </p:nvGrpSpPr>
          <p:grpSpPr bwMode="auto">
            <a:xfrm>
              <a:off x="1512168" y="0"/>
              <a:ext cx="1643999" cy="1784764"/>
              <a:chOff x="0" y="0"/>
              <a:chExt cx="1643999" cy="1784764"/>
            </a:xfrm>
            <a:grpFill/>
          </p:grpSpPr>
          <p:sp>
            <p:nvSpPr>
              <p:cNvPr id="206"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7"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8"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9"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10"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11"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sp>
        <p:nvSpPr>
          <p:cNvPr id="212" name="TextBox 106"/>
          <p:cNvSpPr>
            <a:spLocks noChangeArrowheads="1"/>
          </p:cNvSpPr>
          <p:nvPr/>
        </p:nvSpPr>
        <p:spPr bwMode="auto">
          <a:xfrm>
            <a:off x="1648460" y="3844925"/>
            <a:ext cx="4135120" cy="706755"/>
          </a:xfrm>
          <a:prstGeom prst="rect">
            <a:avLst/>
          </a:prstGeom>
          <a:noFill/>
          <a:ln w="9525">
            <a:noFill/>
            <a:miter lim="800000"/>
          </a:ln>
        </p:spPr>
        <p:txBody>
          <a:bodyPr wrap="square">
            <a:spAutoFit/>
          </a:bodyPr>
          <a:p>
            <a:pPr algn="just"/>
            <a:r>
              <a:rPr lang="zh-CN" altLang="en-US" sz="2000">
                <a:solidFill>
                  <a:srgbClr val="000000"/>
                </a:solidFill>
                <a:sym typeface="+mn-ea"/>
              </a:rPr>
              <a:t>因安装机器设备和工艺管道，</a:t>
            </a:r>
            <a:r>
              <a:rPr lang="zh-CN" altLang="en-US" sz="2000">
                <a:solidFill>
                  <a:srgbClr val="FF0000"/>
                </a:solidFill>
                <a:sym typeface="+mn-ea"/>
              </a:rPr>
              <a:t>地面和主要装修</a:t>
            </a:r>
            <a:r>
              <a:rPr lang="zh-CN" altLang="en-US" sz="2000">
                <a:sym typeface="+mn-ea"/>
              </a:rPr>
              <a:t>尚未完成</a:t>
            </a:r>
            <a:endPar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3" name="矩形 212"/>
          <p:cNvSpPr/>
          <p:nvPr/>
        </p:nvSpPr>
        <p:spPr>
          <a:xfrm>
            <a:off x="670560" y="779145"/>
            <a:ext cx="5417820" cy="600646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4" name="矩形 213"/>
          <p:cNvSpPr/>
          <p:nvPr/>
        </p:nvSpPr>
        <p:spPr>
          <a:xfrm>
            <a:off x="6088380" y="779780"/>
            <a:ext cx="5417820" cy="600519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5" name="圆角矩形 214"/>
          <p:cNvSpPr/>
          <p:nvPr/>
        </p:nvSpPr>
        <p:spPr>
          <a:xfrm>
            <a:off x="1648460" y="827405"/>
            <a:ext cx="3581400" cy="438150"/>
          </a:xfrm>
          <a:prstGeom prst="roundRect">
            <a:avLst/>
          </a:prstGeom>
          <a:solidFill>
            <a:srgbClr val="557199"/>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6" name="文本框 215"/>
          <p:cNvSpPr txBox="1"/>
          <p:nvPr/>
        </p:nvSpPr>
        <p:spPr>
          <a:xfrm>
            <a:off x="1826260" y="827405"/>
            <a:ext cx="3226435" cy="398780"/>
          </a:xfrm>
          <a:prstGeom prst="rect">
            <a:avLst/>
          </a:prstGeom>
          <a:noFill/>
        </p:spPr>
        <p:txBody>
          <a:bodyPr wrap="square" rtlCol="0">
            <a:spAutoFit/>
          </a:bodyPr>
          <a:p>
            <a:pPr algn="ctr"/>
            <a:r>
              <a:rPr lang="zh-CN" altLang="en-US" sz="2000" b="1">
                <a:solidFill>
                  <a:schemeClr val="bg1"/>
                </a:solidFill>
                <a:latin typeface="微软雅黑" panose="020B0503020204020204" pitchFamily="34" charset="-122"/>
              </a:rPr>
              <a:t>不能按竣工处理的情况</a:t>
            </a:r>
            <a:endParaRPr lang="zh-CN" altLang="en-US" sz="2000" b="1">
              <a:solidFill>
                <a:schemeClr val="bg1"/>
              </a:solidFill>
              <a:latin typeface="微软雅黑" panose="020B0503020204020204" pitchFamily="34" charset="-122"/>
            </a:endParaRPr>
          </a:p>
        </p:txBody>
      </p:sp>
      <p:sp>
        <p:nvSpPr>
          <p:cNvPr id="217" name="圆角矩形 216"/>
          <p:cNvSpPr/>
          <p:nvPr/>
        </p:nvSpPr>
        <p:spPr>
          <a:xfrm>
            <a:off x="7006590" y="827405"/>
            <a:ext cx="3581400" cy="438150"/>
          </a:xfrm>
          <a:prstGeom prst="roundRect">
            <a:avLst/>
          </a:prstGeom>
          <a:solidFill>
            <a:srgbClr val="557199"/>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8" name="文本框 217"/>
          <p:cNvSpPr txBox="1"/>
          <p:nvPr/>
        </p:nvSpPr>
        <p:spPr>
          <a:xfrm>
            <a:off x="7184390" y="827405"/>
            <a:ext cx="3226435" cy="398780"/>
          </a:xfrm>
          <a:prstGeom prst="rect">
            <a:avLst/>
          </a:prstGeom>
          <a:noFill/>
        </p:spPr>
        <p:txBody>
          <a:bodyPr wrap="square" rtlCol="0">
            <a:spAutoFit/>
          </a:bodyPr>
          <a:p>
            <a:pPr algn="ctr"/>
            <a:r>
              <a:rPr lang="zh-CN" altLang="en-US" sz="2000" b="1">
                <a:solidFill>
                  <a:schemeClr val="bg1"/>
                </a:solidFill>
                <a:latin typeface="微软雅黑" panose="020B0503020204020204" pitchFamily="34" charset="-122"/>
              </a:rPr>
              <a:t>可按竣工处理的情况</a:t>
            </a:r>
            <a:endParaRPr lang="zh-CN" altLang="en-US" sz="2000" b="1">
              <a:solidFill>
                <a:schemeClr val="bg1"/>
              </a:solidFill>
              <a:latin typeface="微软雅黑" panose="020B0503020204020204" pitchFamily="34" charset="-122"/>
            </a:endParaRPr>
          </a:p>
        </p:txBody>
      </p:sp>
      <p:sp>
        <p:nvSpPr>
          <p:cNvPr id="79880" name="矩形 1"/>
          <p:cNvSpPr>
            <a:spLocks noChangeArrowheads="1"/>
          </p:cNvSpPr>
          <p:nvPr/>
        </p:nvSpPr>
        <p:spPr bwMode="auto">
          <a:xfrm>
            <a:off x="6528435" y="120650"/>
            <a:ext cx="4380865" cy="706755"/>
          </a:xfrm>
          <a:prstGeom prst="rect">
            <a:avLst/>
          </a:prstGeom>
          <a:noFill/>
          <a:ln w="19050">
            <a:solidFill>
              <a:schemeClr val="tx1"/>
            </a:solidFill>
            <a:prstDash val="sysDash"/>
            <a:miter lim="800000"/>
          </a:ln>
        </p:spPr>
        <p:txBody>
          <a:bodyPr wrap="square">
            <a:spAutoFit/>
          </a:bodyPr>
          <a:p>
            <a:r>
              <a:rPr lang="zh-CN" altLang="en-US" sz="2000" dirty="0"/>
              <a:t>经施工单位、业主、监理单位共同确认后，必须有</a:t>
            </a:r>
            <a:r>
              <a:rPr lang="zh-CN" altLang="en-US" sz="2000" dirty="0">
                <a:solidFill>
                  <a:srgbClr val="FF0000"/>
                </a:solidFill>
              </a:rPr>
              <a:t>业主提供的书面证明。</a:t>
            </a:r>
            <a:endParaRPr lang="zh-CN" altLang="en-US" sz="2000"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7809"/>
                                        </p:tgtEl>
                                        <p:attrNameLst>
                                          <p:attrName>style.visibility</p:attrName>
                                        </p:attrNameLst>
                                      </p:cBhvr>
                                      <p:to>
                                        <p:strVal val="visible"/>
                                      </p:to>
                                    </p:set>
                                    <p:anim calcmode="lin" valueType="num">
                                      <p:cBhvr additive="base">
                                        <p:cTn id="7" dur="500"/>
                                        <p:tgtEl>
                                          <p:spTgt spid="247809"/>
                                        </p:tgtEl>
                                        <p:attrNameLst>
                                          <p:attrName>ppt_y</p:attrName>
                                        </p:attrNameLst>
                                      </p:cBhvr>
                                      <p:tavLst>
                                        <p:tav tm="0">
                                          <p:val>
                                            <p:strVal val="#ppt_y+#ppt_h*1.125000"/>
                                          </p:val>
                                        </p:tav>
                                        <p:tav tm="100000">
                                          <p:val>
                                            <p:strVal val="#ppt_y"/>
                                          </p:val>
                                        </p:tav>
                                      </p:tavLst>
                                    </p:anim>
                                    <p:animEffect transition="in" filter="wipe(up)">
                                      <p:cBhvr>
                                        <p:cTn id="8" dur="500"/>
                                        <p:tgtEl>
                                          <p:spTgt spid="24780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47810"/>
                                        </p:tgtEl>
                                        <p:attrNameLst>
                                          <p:attrName>style.visibility</p:attrName>
                                        </p:attrNameLst>
                                      </p:cBhvr>
                                      <p:to>
                                        <p:strVal val="visible"/>
                                      </p:to>
                                    </p:set>
                                    <p:anim calcmode="lin" valueType="num">
                                      <p:cBhvr additive="base">
                                        <p:cTn id="11" dur="500"/>
                                        <p:tgtEl>
                                          <p:spTgt spid="247810"/>
                                        </p:tgtEl>
                                        <p:attrNameLst>
                                          <p:attrName>ppt_y</p:attrName>
                                        </p:attrNameLst>
                                      </p:cBhvr>
                                      <p:tavLst>
                                        <p:tav tm="0">
                                          <p:val>
                                            <p:strVal val="#ppt_y+#ppt_h*1.125000"/>
                                          </p:val>
                                        </p:tav>
                                        <p:tav tm="100000">
                                          <p:val>
                                            <p:strVal val="#ppt_y"/>
                                          </p:val>
                                        </p:tav>
                                      </p:tavLst>
                                    </p:anim>
                                    <p:animEffect transition="in" filter="wipe(up)">
                                      <p:cBhvr>
                                        <p:cTn id="12" dur="500"/>
                                        <p:tgtEl>
                                          <p:spTgt spid="2478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47811"/>
                                        </p:tgtEl>
                                        <p:attrNameLst>
                                          <p:attrName>style.visibility</p:attrName>
                                        </p:attrNameLst>
                                      </p:cBhvr>
                                      <p:to>
                                        <p:strVal val="visible"/>
                                      </p:to>
                                    </p:set>
                                    <p:anim calcmode="lin" valueType="num">
                                      <p:cBhvr additive="base">
                                        <p:cTn id="15" dur="500"/>
                                        <p:tgtEl>
                                          <p:spTgt spid="247811"/>
                                        </p:tgtEl>
                                        <p:attrNameLst>
                                          <p:attrName>ppt_y</p:attrName>
                                        </p:attrNameLst>
                                      </p:cBhvr>
                                      <p:tavLst>
                                        <p:tav tm="0">
                                          <p:val>
                                            <p:strVal val="#ppt_y+#ppt_h*1.125000"/>
                                          </p:val>
                                        </p:tav>
                                        <p:tav tm="100000">
                                          <p:val>
                                            <p:strVal val="#ppt_y"/>
                                          </p:val>
                                        </p:tav>
                                      </p:tavLst>
                                    </p:anim>
                                    <p:animEffect transition="in" filter="wipe(up)">
                                      <p:cBhvr>
                                        <p:cTn id="16" dur="500"/>
                                        <p:tgtEl>
                                          <p:spTgt spid="24781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47812"/>
                                        </p:tgtEl>
                                        <p:attrNameLst>
                                          <p:attrName>style.visibility</p:attrName>
                                        </p:attrNameLst>
                                      </p:cBhvr>
                                      <p:to>
                                        <p:strVal val="visible"/>
                                      </p:to>
                                    </p:set>
                                    <p:anim calcmode="lin" valueType="num">
                                      <p:cBhvr additive="base">
                                        <p:cTn id="19" dur="500"/>
                                        <p:tgtEl>
                                          <p:spTgt spid="247812"/>
                                        </p:tgtEl>
                                        <p:attrNameLst>
                                          <p:attrName>ppt_y</p:attrName>
                                        </p:attrNameLst>
                                      </p:cBhvr>
                                      <p:tavLst>
                                        <p:tav tm="0">
                                          <p:val>
                                            <p:strVal val="#ppt_y+#ppt_h*1.125000"/>
                                          </p:val>
                                        </p:tav>
                                        <p:tav tm="100000">
                                          <p:val>
                                            <p:strVal val="#ppt_y"/>
                                          </p:val>
                                        </p:tav>
                                      </p:tavLst>
                                    </p:anim>
                                    <p:animEffect transition="in" filter="wipe(up)">
                                      <p:cBhvr>
                                        <p:cTn id="20" dur="500"/>
                                        <p:tgtEl>
                                          <p:spTgt spid="247812"/>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247813"/>
                                        </p:tgtEl>
                                        <p:attrNameLst>
                                          <p:attrName>style.visibility</p:attrName>
                                        </p:attrNameLst>
                                      </p:cBhvr>
                                      <p:to>
                                        <p:strVal val="visible"/>
                                      </p:to>
                                    </p:set>
                                    <p:anim calcmode="lin" valueType="num">
                                      <p:cBhvr additive="base">
                                        <p:cTn id="23" dur="500"/>
                                        <p:tgtEl>
                                          <p:spTgt spid="247813"/>
                                        </p:tgtEl>
                                        <p:attrNameLst>
                                          <p:attrName>ppt_y</p:attrName>
                                        </p:attrNameLst>
                                      </p:cBhvr>
                                      <p:tavLst>
                                        <p:tav tm="0">
                                          <p:val>
                                            <p:strVal val="#ppt_y+#ppt_h*1.125000"/>
                                          </p:val>
                                        </p:tav>
                                        <p:tav tm="100000">
                                          <p:val>
                                            <p:strVal val="#ppt_y"/>
                                          </p:val>
                                        </p:tav>
                                      </p:tavLst>
                                    </p:anim>
                                    <p:animEffect transition="in" filter="wipe(up)">
                                      <p:cBhvr>
                                        <p:cTn id="24" dur="500"/>
                                        <p:tgtEl>
                                          <p:spTgt spid="24781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247821"/>
                                        </p:tgtEl>
                                        <p:attrNameLst>
                                          <p:attrName>style.visibility</p:attrName>
                                        </p:attrNameLst>
                                      </p:cBhvr>
                                      <p:to>
                                        <p:strVal val="visible"/>
                                      </p:to>
                                    </p:set>
                                    <p:anim calcmode="lin" valueType="num">
                                      <p:cBhvr additive="base">
                                        <p:cTn id="27" dur="500"/>
                                        <p:tgtEl>
                                          <p:spTgt spid="247821"/>
                                        </p:tgtEl>
                                        <p:attrNameLst>
                                          <p:attrName>ppt_y</p:attrName>
                                        </p:attrNameLst>
                                      </p:cBhvr>
                                      <p:tavLst>
                                        <p:tav tm="0">
                                          <p:val>
                                            <p:strVal val="#ppt_y+#ppt_h*1.125000"/>
                                          </p:val>
                                        </p:tav>
                                        <p:tav tm="100000">
                                          <p:val>
                                            <p:strVal val="#ppt_y"/>
                                          </p:val>
                                        </p:tav>
                                      </p:tavLst>
                                    </p:anim>
                                    <p:animEffect transition="in" filter="wipe(up)">
                                      <p:cBhvr>
                                        <p:cTn id="28" dur="500"/>
                                        <p:tgtEl>
                                          <p:spTgt spid="247821"/>
                                        </p:tgtEl>
                                      </p:cBhvr>
                                    </p:animEffect>
                                  </p:childTnLst>
                                </p:cTn>
                              </p:par>
                              <p:par>
                                <p:cTn id="29" presetID="12" presetClass="entr" presetSubtype="4"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ppt_y</p:attrName>
                                        </p:attrNameLst>
                                      </p:cBhvr>
                                      <p:tavLst>
                                        <p:tav tm="0">
                                          <p:val>
                                            <p:strVal val="#ppt_y+#ppt_h*1.125000"/>
                                          </p:val>
                                        </p:tav>
                                        <p:tav tm="100000">
                                          <p:val>
                                            <p:strVal val="#ppt_y"/>
                                          </p:val>
                                        </p:tav>
                                      </p:tavLst>
                                    </p:anim>
                                    <p:animEffect transition="in" filter="wipe(up)">
                                      <p:cBhvr>
                                        <p:cTn id="32" dur="500"/>
                                        <p:tgtEl>
                                          <p:spTgt spid="18"/>
                                        </p:tgtEl>
                                      </p:cBhvr>
                                    </p:animEffect>
                                  </p:childTnLst>
                                </p:cTn>
                              </p:par>
                              <p:par>
                                <p:cTn id="33" presetID="12" presetClass="entr" presetSubtype="4"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par>
                                <p:cTn id="37" presetID="12" presetClass="entr" presetSubtype="4"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p:tgtEl>
                                          <p:spTgt spid="31"/>
                                        </p:tgtEl>
                                        <p:attrNameLst>
                                          <p:attrName>ppt_y</p:attrName>
                                        </p:attrNameLst>
                                      </p:cBhvr>
                                      <p:tavLst>
                                        <p:tav tm="0">
                                          <p:val>
                                            <p:strVal val="#ppt_y+#ppt_h*1.125000"/>
                                          </p:val>
                                        </p:tav>
                                        <p:tav tm="100000">
                                          <p:val>
                                            <p:strVal val="#ppt_y"/>
                                          </p:val>
                                        </p:tav>
                                      </p:tavLst>
                                    </p:anim>
                                    <p:animEffect transition="in" filter="wipe(up)">
                                      <p:cBhvr>
                                        <p:cTn id="40" dur="500"/>
                                        <p:tgtEl>
                                          <p:spTgt spid="31"/>
                                        </p:tgtEl>
                                      </p:cBhvr>
                                    </p:animEffect>
                                  </p:childTnLst>
                                </p:cTn>
                              </p:par>
                              <p:par>
                                <p:cTn id="41" presetID="12" presetClass="entr" presetSubtype="4"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p:tgtEl>
                                          <p:spTgt spid="53"/>
                                        </p:tgtEl>
                                        <p:attrNameLst>
                                          <p:attrName>ppt_y</p:attrName>
                                        </p:attrNameLst>
                                      </p:cBhvr>
                                      <p:tavLst>
                                        <p:tav tm="0">
                                          <p:val>
                                            <p:strVal val="#ppt_y+#ppt_h*1.125000"/>
                                          </p:val>
                                        </p:tav>
                                        <p:tav tm="100000">
                                          <p:val>
                                            <p:strVal val="#ppt_y"/>
                                          </p:val>
                                        </p:tav>
                                      </p:tavLst>
                                    </p:anim>
                                    <p:animEffect transition="in" filter="wipe(up)">
                                      <p:cBhvr>
                                        <p:cTn id="44" dur="500"/>
                                        <p:tgtEl>
                                          <p:spTgt spid="53"/>
                                        </p:tgtEl>
                                      </p:cBhvr>
                                    </p:animEffect>
                                  </p:childTnLst>
                                </p:cTn>
                              </p:par>
                              <p:par>
                                <p:cTn id="45" presetID="12" presetClass="entr" presetSubtype="4" fill="hold" nodeType="withEffect">
                                  <p:stCondLst>
                                    <p:cond delay="0"/>
                                  </p:stCondLst>
                                  <p:childTnLst>
                                    <p:set>
                                      <p:cBhvr>
                                        <p:cTn id="46" dur="1" fill="hold">
                                          <p:stCondLst>
                                            <p:cond delay="0"/>
                                          </p:stCondLst>
                                        </p:cTn>
                                        <p:tgtEl>
                                          <p:spTgt spid="75"/>
                                        </p:tgtEl>
                                        <p:attrNameLst>
                                          <p:attrName>style.visibility</p:attrName>
                                        </p:attrNameLst>
                                      </p:cBhvr>
                                      <p:to>
                                        <p:strVal val="visible"/>
                                      </p:to>
                                    </p:set>
                                    <p:anim calcmode="lin" valueType="num">
                                      <p:cBhvr additive="base">
                                        <p:cTn id="47" dur="500"/>
                                        <p:tgtEl>
                                          <p:spTgt spid="75"/>
                                        </p:tgtEl>
                                        <p:attrNameLst>
                                          <p:attrName>ppt_y</p:attrName>
                                        </p:attrNameLst>
                                      </p:cBhvr>
                                      <p:tavLst>
                                        <p:tav tm="0">
                                          <p:val>
                                            <p:strVal val="#ppt_y+#ppt_h*1.125000"/>
                                          </p:val>
                                        </p:tav>
                                        <p:tav tm="100000">
                                          <p:val>
                                            <p:strVal val="#ppt_y"/>
                                          </p:val>
                                        </p:tav>
                                      </p:tavLst>
                                    </p:anim>
                                    <p:animEffect transition="in" filter="wipe(up)">
                                      <p:cBhvr>
                                        <p:cTn id="48" dur="500"/>
                                        <p:tgtEl>
                                          <p:spTgt spid="75"/>
                                        </p:tgtEl>
                                      </p:cBhvr>
                                    </p:animEffect>
                                  </p:childTnLst>
                                </p:cTn>
                              </p:par>
                              <p:par>
                                <p:cTn id="49" presetID="12" presetClass="entr" presetSubtype="4" fill="hold" nodeType="withEffect">
                                  <p:stCondLst>
                                    <p:cond delay="0"/>
                                  </p:stCondLst>
                                  <p:childTnLst>
                                    <p:set>
                                      <p:cBhvr>
                                        <p:cTn id="50" dur="1" fill="hold">
                                          <p:stCondLst>
                                            <p:cond delay="0"/>
                                          </p:stCondLst>
                                        </p:cTn>
                                        <p:tgtEl>
                                          <p:spTgt spid="97"/>
                                        </p:tgtEl>
                                        <p:attrNameLst>
                                          <p:attrName>style.visibility</p:attrName>
                                        </p:attrNameLst>
                                      </p:cBhvr>
                                      <p:to>
                                        <p:strVal val="visible"/>
                                      </p:to>
                                    </p:set>
                                    <p:anim calcmode="lin" valueType="num">
                                      <p:cBhvr additive="base">
                                        <p:cTn id="51" dur="500"/>
                                        <p:tgtEl>
                                          <p:spTgt spid="97"/>
                                        </p:tgtEl>
                                        <p:attrNameLst>
                                          <p:attrName>ppt_y</p:attrName>
                                        </p:attrNameLst>
                                      </p:cBhvr>
                                      <p:tavLst>
                                        <p:tav tm="0">
                                          <p:val>
                                            <p:strVal val="#ppt_y+#ppt_h*1.125000"/>
                                          </p:val>
                                        </p:tav>
                                        <p:tav tm="100000">
                                          <p:val>
                                            <p:strVal val="#ppt_y"/>
                                          </p:val>
                                        </p:tav>
                                      </p:tavLst>
                                    </p:anim>
                                    <p:animEffect transition="in" filter="wipe(up)">
                                      <p:cBhvr>
                                        <p:cTn id="52" dur="500"/>
                                        <p:tgtEl>
                                          <p:spTgt spid="97"/>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19"/>
                                        </p:tgtEl>
                                        <p:attrNameLst>
                                          <p:attrName>style.visibility</p:attrName>
                                        </p:attrNameLst>
                                      </p:cBhvr>
                                      <p:to>
                                        <p:strVal val="visible"/>
                                      </p:to>
                                    </p:set>
                                    <p:anim calcmode="lin" valueType="num">
                                      <p:cBhvr additive="base">
                                        <p:cTn id="55" dur="500"/>
                                        <p:tgtEl>
                                          <p:spTgt spid="119"/>
                                        </p:tgtEl>
                                        <p:attrNameLst>
                                          <p:attrName>ppt_y</p:attrName>
                                        </p:attrNameLst>
                                      </p:cBhvr>
                                      <p:tavLst>
                                        <p:tav tm="0">
                                          <p:val>
                                            <p:strVal val="#ppt_y+#ppt_h*1.125000"/>
                                          </p:val>
                                        </p:tav>
                                        <p:tav tm="100000">
                                          <p:val>
                                            <p:strVal val="#ppt_y"/>
                                          </p:val>
                                        </p:tav>
                                      </p:tavLst>
                                    </p:anim>
                                    <p:animEffect transition="in" filter="wipe(up)">
                                      <p:cBhvr>
                                        <p:cTn id="56" dur="500"/>
                                        <p:tgtEl>
                                          <p:spTgt spid="119"/>
                                        </p:tgtEl>
                                      </p:cBhvr>
                                    </p:animEffect>
                                  </p:childTnLst>
                                </p:cTn>
                              </p:par>
                              <p:par>
                                <p:cTn id="57" presetID="12" presetClass="entr" presetSubtype="4" fill="hold" nodeType="withEffect">
                                  <p:stCondLst>
                                    <p:cond delay="0"/>
                                  </p:stCondLst>
                                  <p:childTnLst>
                                    <p:set>
                                      <p:cBhvr>
                                        <p:cTn id="58" dur="1" fill="hold">
                                          <p:stCondLst>
                                            <p:cond delay="0"/>
                                          </p:stCondLst>
                                        </p:cTn>
                                        <p:tgtEl>
                                          <p:spTgt spid="144"/>
                                        </p:tgtEl>
                                        <p:attrNameLst>
                                          <p:attrName>style.visibility</p:attrName>
                                        </p:attrNameLst>
                                      </p:cBhvr>
                                      <p:to>
                                        <p:strVal val="visible"/>
                                      </p:to>
                                    </p:set>
                                    <p:anim calcmode="lin" valueType="num">
                                      <p:cBhvr additive="base">
                                        <p:cTn id="59" dur="500"/>
                                        <p:tgtEl>
                                          <p:spTgt spid="144"/>
                                        </p:tgtEl>
                                        <p:attrNameLst>
                                          <p:attrName>ppt_y</p:attrName>
                                        </p:attrNameLst>
                                      </p:cBhvr>
                                      <p:tavLst>
                                        <p:tav tm="0">
                                          <p:val>
                                            <p:strVal val="#ppt_y+#ppt_h*1.125000"/>
                                          </p:val>
                                        </p:tav>
                                        <p:tav tm="100000">
                                          <p:val>
                                            <p:strVal val="#ppt_y"/>
                                          </p:val>
                                        </p:tav>
                                      </p:tavLst>
                                    </p:anim>
                                    <p:animEffect transition="in" filter="wipe(up)">
                                      <p:cBhvr>
                                        <p:cTn id="60" dur="500"/>
                                        <p:tgtEl>
                                          <p:spTgt spid="144"/>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66"/>
                                        </p:tgtEl>
                                        <p:attrNameLst>
                                          <p:attrName>style.visibility</p:attrName>
                                        </p:attrNameLst>
                                      </p:cBhvr>
                                      <p:to>
                                        <p:strVal val="visible"/>
                                      </p:to>
                                    </p:set>
                                    <p:anim calcmode="lin" valueType="num">
                                      <p:cBhvr additive="base">
                                        <p:cTn id="63" dur="500"/>
                                        <p:tgtEl>
                                          <p:spTgt spid="166"/>
                                        </p:tgtEl>
                                        <p:attrNameLst>
                                          <p:attrName>ppt_y</p:attrName>
                                        </p:attrNameLst>
                                      </p:cBhvr>
                                      <p:tavLst>
                                        <p:tav tm="0">
                                          <p:val>
                                            <p:strVal val="#ppt_y+#ppt_h*1.125000"/>
                                          </p:val>
                                        </p:tav>
                                        <p:tav tm="100000">
                                          <p:val>
                                            <p:strVal val="#ppt_y"/>
                                          </p:val>
                                        </p:tav>
                                      </p:tavLst>
                                    </p:anim>
                                    <p:animEffect transition="in" filter="wipe(up)">
                                      <p:cBhvr>
                                        <p:cTn id="64" dur="500"/>
                                        <p:tgtEl>
                                          <p:spTgt spid="166"/>
                                        </p:tgtEl>
                                      </p:cBhvr>
                                    </p:animEffect>
                                  </p:childTnLst>
                                </p:cTn>
                              </p:par>
                              <p:par>
                                <p:cTn id="65" presetID="12" presetClass="entr" presetSubtype="4" fill="hold" nodeType="withEffect">
                                  <p:stCondLst>
                                    <p:cond delay="0"/>
                                  </p:stCondLst>
                                  <p:childTnLst>
                                    <p:set>
                                      <p:cBhvr>
                                        <p:cTn id="66" dur="1" fill="hold">
                                          <p:stCondLst>
                                            <p:cond delay="0"/>
                                          </p:stCondLst>
                                        </p:cTn>
                                        <p:tgtEl>
                                          <p:spTgt spid="167"/>
                                        </p:tgtEl>
                                        <p:attrNameLst>
                                          <p:attrName>style.visibility</p:attrName>
                                        </p:attrNameLst>
                                      </p:cBhvr>
                                      <p:to>
                                        <p:strVal val="visible"/>
                                      </p:to>
                                    </p:set>
                                    <p:anim calcmode="lin" valueType="num">
                                      <p:cBhvr additive="base">
                                        <p:cTn id="67" dur="500"/>
                                        <p:tgtEl>
                                          <p:spTgt spid="167"/>
                                        </p:tgtEl>
                                        <p:attrNameLst>
                                          <p:attrName>ppt_y</p:attrName>
                                        </p:attrNameLst>
                                      </p:cBhvr>
                                      <p:tavLst>
                                        <p:tav tm="0">
                                          <p:val>
                                            <p:strVal val="#ppt_y+#ppt_h*1.125000"/>
                                          </p:val>
                                        </p:tav>
                                        <p:tav tm="100000">
                                          <p:val>
                                            <p:strVal val="#ppt_y"/>
                                          </p:val>
                                        </p:tav>
                                      </p:tavLst>
                                    </p:anim>
                                    <p:animEffect transition="in" filter="wipe(up)">
                                      <p:cBhvr>
                                        <p:cTn id="68" dur="500"/>
                                        <p:tgtEl>
                                          <p:spTgt spid="167"/>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89"/>
                                        </p:tgtEl>
                                        <p:attrNameLst>
                                          <p:attrName>style.visibility</p:attrName>
                                        </p:attrNameLst>
                                      </p:cBhvr>
                                      <p:to>
                                        <p:strVal val="visible"/>
                                      </p:to>
                                    </p:set>
                                    <p:anim calcmode="lin" valueType="num">
                                      <p:cBhvr additive="base">
                                        <p:cTn id="71" dur="500"/>
                                        <p:tgtEl>
                                          <p:spTgt spid="189"/>
                                        </p:tgtEl>
                                        <p:attrNameLst>
                                          <p:attrName>ppt_y</p:attrName>
                                        </p:attrNameLst>
                                      </p:cBhvr>
                                      <p:tavLst>
                                        <p:tav tm="0">
                                          <p:val>
                                            <p:strVal val="#ppt_y+#ppt_h*1.125000"/>
                                          </p:val>
                                        </p:tav>
                                        <p:tav tm="100000">
                                          <p:val>
                                            <p:strVal val="#ppt_y"/>
                                          </p:val>
                                        </p:tav>
                                      </p:tavLst>
                                    </p:anim>
                                    <p:animEffect transition="in" filter="wipe(up)">
                                      <p:cBhvr>
                                        <p:cTn id="72" dur="500"/>
                                        <p:tgtEl>
                                          <p:spTgt spid="189"/>
                                        </p:tgtEl>
                                      </p:cBhvr>
                                    </p:animEffect>
                                  </p:childTnLst>
                                </p:cTn>
                              </p:par>
                              <p:par>
                                <p:cTn id="73" presetID="12" presetClass="entr" presetSubtype="4" fill="hold" nodeType="withEffect">
                                  <p:stCondLst>
                                    <p:cond delay="0"/>
                                  </p:stCondLst>
                                  <p:childTnLst>
                                    <p:set>
                                      <p:cBhvr>
                                        <p:cTn id="74" dur="1" fill="hold">
                                          <p:stCondLst>
                                            <p:cond delay="0"/>
                                          </p:stCondLst>
                                        </p:cTn>
                                        <p:tgtEl>
                                          <p:spTgt spid="190"/>
                                        </p:tgtEl>
                                        <p:attrNameLst>
                                          <p:attrName>style.visibility</p:attrName>
                                        </p:attrNameLst>
                                      </p:cBhvr>
                                      <p:to>
                                        <p:strVal val="visible"/>
                                      </p:to>
                                    </p:set>
                                    <p:anim calcmode="lin" valueType="num">
                                      <p:cBhvr additive="base">
                                        <p:cTn id="75" dur="500"/>
                                        <p:tgtEl>
                                          <p:spTgt spid="190"/>
                                        </p:tgtEl>
                                        <p:attrNameLst>
                                          <p:attrName>ppt_y</p:attrName>
                                        </p:attrNameLst>
                                      </p:cBhvr>
                                      <p:tavLst>
                                        <p:tav tm="0">
                                          <p:val>
                                            <p:strVal val="#ppt_y+#ppt_h*1.125000"/>
                                          </p:val>
                                        </p:tav>
                                        <p:tav tm="100000">
                                          <p:val>
                                            <p:strVal val="#ppt_y"/>
                                          </p:val>
                                        </p:tav>
                                      </p:tavLst>
                                    </p:anim>
                                    <p:animEffect transition="in" filter="wipe(up)">
                                      <p:cBhvr>
                                        <p:cTn id="76" dur="500"/>
                                        <p:tgtEl>
                                          <p:spTgt spid="190"/>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212"/>
                                        </p:tgtEl>
                                        <p:attrNameLst>
                                          <p:attrName>style.visibility</p:attrName>
                                        </p:attrNameLst>
                                      </p:cBhvr>
                                      <p:to>
                                        <p:strVal val="visible"/>
                                      </p:to>
                                    </p:set>
                                    <p:anim calcmode="lin" valueType="num">
                                      <p:cBhvr additive="base">
                                        <p:cTn id="79" dur="500"/>
                                        <p:tgtEl>
                                          <p:spTgt spid="212"/>
                                        </p:tgtEl>
                                        <p:attrNameLst>
                                          <p:attrName>ppt_y</p:attrName>
                                        </p:attrNameLst>
                                      </p:cBhvr>
                                      <p:tavLst>
                                        <p:tav tm="0">
                                          <p:val>
                                            <p:strVal val="#ppt_y+#ppt_h*1.125000"/>
                                          </p:val>
                                        </p:tav>
                                        <p:tav tm="100000">
                                          <p:val>
                                            <p:strVal val="#ppt_y"/>
                                          </p:val>
                                        </p:tav>
                                      </p:tavLst>
                                    </p:anim>
                                    <p:animEffect transition="in" filter="wipe(up)">
                                      <p:cBhvr>
                                        <p:cTn id="80" dur="5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09" grpId="0"/>
      <p:bldP spid="247810" grpId="0"/>
      <p:bldP spid="247811" grpId="0"/>
      <p:bldP spid="247812" grpId="0"/>
      <p:bldP spid="247813" grpId="0"/>
      <p:bldP spid="247821" grpId="0"/>
      <p:bldP spid="119" grpId="0"/>
      <p:bldP spid="166" grpId="0"/>
      <p:bldP spid="189" grpId="0"/>
      <p:bldP spid="2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138366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房屋竣工</a:t>
            </a:r>
            <a:endParaRPr lang="zh-CN" altLang="en-US" sz="2800">
              <a:solidFill>
                <a:srgbClr val="4B649F"/>
              </a:solidFill>
              <a:sym typeface="+mn-ea"/>
            </a:endParaRPr>
          </a:p>
          <a:p>
            <a:pPr>
              <a:lnSpc>
                <a:spcPct val="150000"/>
              </a:lnSpc>
              <a:buFont typeface="微软雅黑" panose="020B0503020204020204" pitchFamily="34" charset="-122"/>
            </a:pPr>
            <a:endParaRPr lang="zh-CN" altLang="en-US" sz="2800">
              <a:solidFill>
                <a:srgbClr val="4B649F"/>
              </a:solidFill>
              <a:sym typeface="+mn-ea"/>
            </a:endParaRPr>
          </a:p>
        </p:txBody>
      </p:sp>
      <p:sp>
        <p:nvSpPr>
          <p:cNvPr id="18" name="矩形 17"/>
          <p:cNvSpPr/>
          <p:nvPr/>
        </p:nvSpPr>
        <p:spPr>
          <a:xfrm>
            <a:off x="1318260" y="1006475"/>
            <a:ext cx="9012555" cy="441642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631950" y="1155065"/>
            <a:ext cx="8928100" cy="4119245"/>
          </a:xfrm>
          <a:prstGeom prst="rect">
            <a:avLst/>
          </a:prstGeom>
        </p:spPr>
        <p:txBody>
          <a:bodyPr wrap="square">
            <a:noAutofit/>
          </a:bodyPr>
          <a:p>
            <a:pPr algn="just" eaLnBrk="1" latinLnBrk="0" hangingPunct="1">
              <a:lnSpc>
                <a:spcPts val="3800"/>
              </a:lnSpc>
              <a:spcBef>
                <a:spcPts val="0"/>
              </a:spcBef>
              <a:buClrTx/>
              <a:buSzTx/>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ct val="0"/>
              </a:spcBef>
            </a:pP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765300" y="1275080"/>
            <a:ext cx="8091170" cy="3753485"/>
          </a:xfrm>
          <a:prstGeom prst="rect">
            <a:avLst/>
          </a:prstGeom>
          <a:noFill/>
        </p:spPr>
        <p:txBody>
          <a:bodyPr wrap="square" rtlCol="0">
            <a:spAutoFit/>
          </a:bodyPr>
          <a:p>
            <a:pPr algn="just">
              <a:lnSpc>
                <a:spcPct val="150000"/>
              </a:lnSpc>
            </a:pPr>
            <a:r>
              <a:rPr lang="zh-CN" altLang="en-US" sz="2000">
                <a:sym typeface="+mn-ea"/>
              </a:rPr>
              <a:t>       根据</a:t>
            </a:r>
            <a:r>
              <a:rPr lang="en-US" altLang="zh-CN" sz="2000">
                <a:sym typeface="+mn-ea"/>
              </a:rPr>
              <a:t>《</a:t>
            </a:r>
            <a:r>
              <a:rPr lang="zh-CN" altLang="en-US" sz="2000">
                <a:sym typeface="+mn-ea"/>
              </a:rPr>
              <a:t>工程竣工验收报告</a:t>
            </a:r>
            <a:r>
              <a:rPr lang="en-US" altLang="zh-CN" sz="2000">
                <a:sym typeface="+mn-ea"/>
              </a:rPr>
              <a:t>》</a:t>
            </a:r>
            <a:r>
              <a:rPr lang="zh-CN" altLang="en-US" sz="2000">
                <a:sym typeface="+mn-ea"/>
              </a:rPr>
              <a:t>，将报告期内所有房屋工程竣工验收报告整理后，汇总验收报告中建筑面积数据和工程造价数据。</a:t>
            </a:r>
            <a:endParaRPr lang="en-US" altLang="zh-CN" sz="2000"/>
          </a:p>
          <a:p>
            <a:pPr algn="just">
              <a:lnSpc>
                <a:spcPct val="50000"/>
              </a:lnSpc>
            </a:pPr>
            <a:endParaRPr lang="en-US" altLang="zh-CN" sz="2000"/>
          </a:p>
          <a:p>
            <a:pPr algn="just">
              <a:lnSpc>
                <a:spcPct val="150000"/>
              </a:lnSpc>
            </a:pPr>
            <a:r>
              <a:rPr lang="zh-CN" altLang="en-US" sz="2000">
                <a:sym typeface="+mn-ea"/>
              </a:rPr>
              <a:t>       没有</a:t>
            </a:r>
            <a:r>
              <a:rPr lang="en-US" altLang="zh-CN" sz="2000">
                <a:sym typeface="+mn-ea"/>
              </a:rPr>
              <a:t>《</a:t>
            </a:r>
            <a:r>
              <a:rPr lang="zh-CN" altLang="en-US" sz="2000">
                <a:sym typeface="+mn-ea"/>
              </a:rPr>
              <a:t>工程竣工验收报告</a:t>
            </a:r>
            <a:r>
              <a:rPr lang="en-US" altLang="zh-CN" sz="2000">
                <a:sym typeface="+mn-ea"/>
              </a:rPr>
              <a:t>》</a:t>
            </a:r>
            <a:r>
              <a:rPr lang="zh-CN" altLang="en-US" sz="2000">
                <a:sym typeface="+mn-ea"/>
              </a:rPr>
              <a:t>的房屋工程建设项目，如果达到注意事项中所列</a:t>
            </a:r>
            <a:r>
              <a:rPr lang="zh-CN" altLang="en-US" sz="2000">
                <a:latin typeface="Times New Roman" panose="02020603050405020304" pitchFamily="18" charset="0"/>
                <a:sym typeface="+mn-ea"/>
              </a:rPr>
              <a:t>“</a:t>
            </a:r>
            <a:r>
              <a:rPr lang="zh-CN" altLang="en-US" sz="2000">
                <a:sym typeface="+mn-ea"/>
              </a:rPr>
              <a:t>计算房屋竣工面积必须严格执行房屋竣工标准</a:t>
            </a:r>
            <a:r>
              <a:rPr lang="zh-CN" altLang="en-US" sz="2000">
                <a:latin typeface="Times New Roman" panose="02020603050405020304" pitchFamily="18" charset="0"/>
                <a:sym typeface="+mn-ea"/>
              </a:rPr>
              <a:t>”</a:t>
            </a:r>
            <a:r>
              <a:rPr lang="zh-CN" altLang="en-US" sz="2000">
                <a:sym typeface="+mn-ea"/>
              </a:rPr>
              <a:t>，房屋竣工面积可按房屋设计规定或施工合同条文中规定的</a:t>
            </a:r>
            <a:r>
              <a:rPr lang="zh-CN" altLang="en-US" sz="2000">
                <a:latin typeface="Times New Roman" panose="02020603050405020304" pitchFamily="18" charset="0"/>
                <a:sym typeface="+mn-ea"/>
              </a:rPr>
              <a:t>“</a:t>
            </a:r>
            <a:r>
              <a:rPr lang="zh-CN" altLang="en-US" sz="2000">
                <a:sym typeface="+mn-ea"/>
              </a:rPr>
              <a:t>标段房屋面积</a:t>
            </a:r>
            <a:r>
              <a:rPr lang="zh-CN" altLang="en-US" sz="2000">
                <a:latin typeface="Times New Roman" panose="02020603050405020304" pitchFamily="18" charset="0"/>
                <a:sym typeface="+mn-ea"/>
              </a:rPr>
              <a:t>”</a:t>
            </a:r>
            <a:r>
              <a:rPr lang="zh-CN" altLang="en-US" sz="2000">
                <a:sym typeface="+mn-ea"/>
              </a:rPr>
              <a:t>汇总数填报。房屋竣工价值可按房屋设计规定或施工合同条文中规定的“工程造价”或“合同价”汇总填报。</a:t>
            </a:r>
            <a:endParaRPr lang="zh-CN" altLang="en-US">
              <a:sym typeface="+mn-ea"/>
            </a:endParaRPr>
          </a:p>
          <a:p>
            <a:endParaRPr lang="zh-CN" alt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2207827" y="2348704"/>
            <a:ext cx="500065" cy="1928812"/>
          </a:xfrm>
          <a:prstGeom prst="roundRect">
            <a:avLst>
              <a:gd name="adj" fmla="val 16667"/>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fontAlgn="auto">
              <a:spcBef>
                <a:spcPts val="0"/>
              </a:spcBef>
              <a:spcAft>
                <a:spcPts val="0"/>
              </a:spcAft>
              <a:defRPr/>
            </a:pPr>
            <a:r>
              <a:rPr lang="zh-CN" altLang="en-US" b="1" dirty="0"/>
              <a:t>资产负债表</a:t>
            </a:r>
            <a:endParaRPr lang="zh-CN" altLang="en-US" b="1" dirty="0"/>
          </a:p>
        </p:txBody>
      </p:sp>
      <p:pic>
        <p:nvPicPr>
          <p:cNvPr id="3" name="图片 2"/>
          <p:cNvPicPr>
            <a:picLocks noChangeAspect="1"/>
          </p:cNvPicPr>
          <p:nvPr/>
        </p:nvPicPr>
        <p:blipFill>
          <a:blip r:embed="rId1"/>
          <a:srcRect l="26653" t="17074" r="30833" b="13607"/>
          <a:stretch>
            <a:fillRect/>
          </a:stretch>
        </p:blipFill>
        <p:spPr>
          <a:xfrm>
            <a:off x="2893695" y="606425"/>
            <a:ext cx="5831205" cy="5942330"/>
          </a:xfrm>
          <a:prstGeom prst="rect">
            <a:avLst/>
          </a:prstGeom>
        </p:spPr>
      </p:pic>
      <p:sp>
        <p:nvSpPr>
          <p:cNvPr id="4" name="圆角矩形 3"/>
          <p:cNvSpPr/>
          <p:nvPr/>
        </p:nvSpPr>
        <p:spPr>
          <a:xfrm>
            <a:off x="2783840" y="1975485"/>
            <a:ext cx="2611755" cy="4170045"/>
          </a:xfrm>
          <a:prstGeom prst="round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a:p>
        </p:txBody>
      </p:sp>
      <p:sp>
        <p:nvSpPr>
          <p:cNvPr id="8" name="圆角矩形 7"/>
          <p:cNvSpPr/>
          <p:nvPr/>
        </p:nvSpPr>
        <p:spPr>
          <a:xfrm>
            <a:off x="5592445" y="1975485"/>
            <a:ext cx="3150235" cy="3180080"/>
          </a:xfrm>
          <a:prstGeom prst="roundRect">
            <a:avLst/>
          </a:prstGeom>
          <a:no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a:p>
        </p:txBody>
      </p:sp>
      <p:sp>
        <p:nvSpPr>
          <p:cNvPr id="9" name="圆角矩形 8"/>
          <p:cNvSpPr/>
          <p:nvPr/>
        </p:nvSpPr>
        <p:spPr>
          <a:xfrm>
            <a:off x="5592445" y="5157470"/>
            <a:ext cx="3060700" cy="1087120"/>
          </a:xfrm>
          <a:prstGeom prst="roundRect">
            <a:avLst/>
          </a:prstGeom>
          <a:no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a:p>
        </p:txBody>
      </p:sp>
      <p:sp>
        <p:nvSpPr>
          <p:cNvPr id="11" name="圆角矩形 10"/>
          <p:cNvSpPr/>
          <p:nvPr/>
        </p:nvSpPr>
        <p:spPr>
          <a:xfrm>
            <a:off x="8933836" y="2925754"/>
            <a:ext cx="500062" cy="1285875"/>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fontAlgn="auto">
              <a:spcBef>
                <a:spcPts val="0"/>
              </a:spcBef>
              <a:spcAft>
                <a:spcPts val="0"/>
              </a:spcAft>
              <a:defRPr/>
            </a:pPr>
            <a:r>
              <a:rPr lang="zh-CN" altLang="en-US" b="1" dirty="0"/>
              <a:t>利润表</a:t>
            </a:r>
            <a:endParaRPr lang="zh-CN" altLang="en-US" b="1" dirty="0"/>
          </a:p>
        </p:txBody>
      </p:sp>
      <p:sp>
        <p:nvSpPr>
          <p:cNvPr id="12" name="圆角矩形 11"/>
          <p:cNvSpPr/>
          <p:nvPr/>
        </p:nvSpPr>
        <p:spPr>
          <a:xfrm>
            <a:off x="8724900" y="5229225"/>
            <a:ext cx="1257300" cy="86995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fontAlgn="auto">
              <a:spcBef>
                <a:spcPts val="0"/>
              </a:spcBef>
              <a:spcAft>
                <a:spcPts val="0"/>
              </a:spcAft>
              <a:defRPr/>
            </a:pPr>
            <a:r>
              <a:rPr lang="zh-CN" altLang="en-US" b="1" dirty="0"/>
              <a:t>会计科目、</a:t>
            </a:r>
            <a:endParaRPr lang="en-US" altLang="zh-CN" b="1" dirty="0"/>
          </a:p>
          <a:p>
            <a:pPr fontAlgn="auto">
              <a:spcBef>
                <a:spcPts val="0"/>
              </a:spcBef>
              <a:spcAft>
                <a:spcPts val="0"/>
              </a:spcAft>
              <a:defRPr/>
            </a:pPr>
            <a:r>
              <a:rPr lang="zh-CN" altLang="en-US" b="1" dirty="0"/>
              <a:t>增值税纳税申报表</a:t>
            </a:r>
            <a:endParaRPr lang="zh-CN" altLang="en-US" b="1"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25412" t="19200" r="28898" b="21430"/>
          <a:stretch>
            <a:fillRect/>
          </a:stretch>
        </p:blipFill>
        <p:spPr>
          <a:xfrm>
            <a:off x="2783840" y="836930"/>
            <a:ext cx="6266815" cy="5089525"/>
          </a:xfrm>
          <a:prstGeom prst="rect">
            <a:avLst/>
          </a:prstGeom>
        </p:spPr>
      </p:pic>
      <p:sp>
        <p:nvSpPr>
          <p:cNvPr id="13" name="矩形 12"/>
          <p:cNvSpPr/>
          <p:nvPr/>
        </p:nvSpPr>
        <p:spPr>
          <a:xfrm>
            <a:off x="2624455" y="5274945"/>
            <a:ext cx="2945765" cy="482600"/>
          </a:xfrm>
          <a:prstGeom prst="rect">
            <a:avLst/>
          </a:prstGeom>
          <a:noFill/>
          <a:ln w="19050">
            <a:solidFill>
              <a:srgbClr val="FF0000"/>
            </a:solidFill>
            <a:prstDash val="lg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011555" y="5757545"/>
            <a:ext cx="2196465" cy="368300"/>
          </a:xfrm>
          <a:prstGeom prst="rect">
            <a:avLst/>
          </a:prstGeom>
          <a:noFill/>
        </p:spPr>
        <p:txBody>
          <a:bodyPr wrap="square" rtlCol="0">
            <a:spAutoFit/>
          </a:bodyPr>
          <a:p>
            <a:r>
              <a:rPr lang="zh-CN" altLang="en-US" b="1">
                <a:solidFill>
                  <a:srgbClr val="FF0000"/>
                </a:solidFill>
              </a:rPr>
              <a:t>数据核查重点指标！</a:t>
            </a:r>
            <a:endParaRPr lang="zh-CN" altLang="en-US" b="1">
              <a:solidFill>
                <a:srgbClr val="FF0000"/>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p:nvPr>
            <p:custDataLst>
              <p:tags r:id="rId3"/>
            </p:custDataLst>
          </p:nvPr>
        </p:nvGraphicFramePr>
        <p:xfrm>
          <a:off x="479425" y="739775"/>
          <a:ext cx="11233150" cy="5886450"/>
        </p:xfrm>
        <a:graphic>
          <a:graphicData uri="http://schemas.openxmlformats.org/drawingml/2006/table">
            <a:tbl>
              <a:tblPr firstRow="1" bandRow="1">
                <a:tableStyleId>{5C22544A-7EE6-4342-B048-85BDC9FD1C3A}</a:tableStyleId>
              </a:tblPr>
              <a:tblGrid>
                <a:gridCol w="3220720"/>
                <a:gridCol w="8012430"/>
              </a:tblGrid>
              <a:tr h="786130">
                <a:tc>
                  <a:txBody>
                    <a:bodyPr/>
                    <a:p>
                      <a:pPr marL="266700" indent="0" algn="l">
                        <a:buNone/>
                      </a:pPr>
                      <a:r>
                        <a:rPr lang="zh-CN" sz="1800" b="0">
                          <a:solidFill>
                            <a:srgbClr val="000000"/>
                          </a:solidFill>
                          <a:latin typeface="+mn-ea"/>
                          <a:cs typeface="+mn-ea"/>
                        </a:rPr>
                        <a:t>1.存货（101）</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根据会计“资产负债表”中“存货”项目的期末余额数填报。其中：“年初存货”根据会计“资产负债表”中“存货”项目的年初余额数填报。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0850">
                <a:tc>
                  <a:txBody>
                    <a:bodyPr/>
                    <a:p>
                      <a:pPr marL="266700" indent="0" algn="l">
                        <a:buNone/>
                      </a:pPr>
                      <a:r>
                        <a:rPr lang="zh-CN" sz="1800" b="0">
                          <a:solidFill>
                            <a:srgbClr val="000000"/>
                          </a:solidFill>
                          <a:latin typeface="+mn-ea"/>
                          <a:cs typeface="+mn-ea"/>
                        </a:rPr>
                        <a:t>2.流动资产合计（201）</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根据会计“资产负债表”中“流动资产合计”项目的期末余额数填报。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75615">
                <a:tc>
                  <a:txBody>
                    <a:bodyPr/>
                    <a:p>
                      <a:pPr marL="266700" indent="0" algn="l">
                        <a:buNone/>
                      </a:pPr>
                      <a:r>
                        <a:rPr lang="zh-CN" sz="1800" b="0">
                          <a:solidFill>
                            <a:srgbClr val="000000"/>
                          </a:solidFill>
                          <a:latin typeface="+mn-ea"/>
                          <a:cs typeface="+mn-ea"/>
                        </a:rPr>
                        <a:t>3.固定资产累计折旧（210）</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根据会计“累计折旧”科目的期末贷方余额填报。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1120140">
                <a:tc>
                  <a:txBody>
                    <a:bodyPr/>
                    <a:p>
                      <a:pPr marL="266700" indent="0" algn="l">
                        <a:buNone/>
                      </a:pPr>
                      <a:r>
                        <a:rPr lang="zh-CN" sz="1800" b="0">
                          <a:solidFill>
                            <a:srgbClr val="000000"/>
                          </a:solidFill>
                          <a:latin typeface="+mn-ea"/>
                          <a:cs typeface="+mn-ea"/>
                        </a:rPr>
                        <a:t>4.（固定资产累计折旧中的）本年折旧（211）</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累计折旧”科目的本期贷方累计发生额，或者会计“财务状况变动表”中“固定资产折旧”项的数值填报。若企业执行《企业会计制度》，可根据会计核算中《资产减值准备、投资及固定资产情况表》“当年计提的固定资产折旧总额”项本年增加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540385">
                <a:tc>
                  <a:txBody>
                    <a:bodyPr/>
                    <a:p>
                      <a:pPr marL="266700" indent="0" algn="l">
                        <a:buNone/>
                      </a:pPr>
                      <a:r>
                        <a:rPr lang="zh-CN" sz="1800" b="0">
                          <a:solidFill>
                            <a:srgbClr val="000000"/>
                          </a:solidFill>
                          <a:latin typeface="+mn-ea"/>
                          <a:cs typeface="+mn-ea"/>
                        </a:rPr>
                        <a:t>5.在建工程（212）</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根据会计“资产负债表”中“在建工程”项目的期末余额填报；或者，根据会计“在建工程”科目的期末借方余额填报。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0850">
                <a:tc>
                  <a:txBody>
                    <a:bodyPr/>
                    <a:p>
                      <a:pPr marL="266700" indent="0" algn="l">
                        <a:buNone/>
                      </a:pPr>
                      <a:r>
                        <a:rPr lang="zh-CN" sz="1800" b="0">
                          <a:solidFill>
                            <a:srgbClr val="000000"/>
                          </a:solidFill>
                          <a:latin typeface="+mn-ea"/>
                          <a:cs typeface="+mn-ea"/>
                        </a:rPr>
                        <a:t>6.资产总计 （213）</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根据会计“资产负债表”中“资产总计”项目的期末余额数填报。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0850">
                <a:tc>
                  <a:txBody>
                    <a:bodyPr/>
                    <a:p>
                      <a:pPr indent="0" algn="l">
                        <a:buNone/>
                      </a:pPr>
                      <a:r>
                        <a:rPr lang="en-US" altLang="zh-CN" sz="1800" b="0">
                          <a:solidFill>
                            <a:srgbClr val="000000"/>
                          </a:solidFill>
                          <a:latin typeface="+mn-ea"/>
                          <a:cs typeface="+mn-ea"/>
                        </a:rPr>
                        <a:t>    </a:t>
                      </a:r>
                      <a:r>
                        <a:rPr lang="zh-CN" sz="1800" b="0">
                          <a:solidFill>
                            <a:srgbClr val="000000"/>
                          </a:solidFill>
                          <a:latin typeface="+mn-ea"/>
                          <a:cs typeface="+mn-ea"/>
                        </a:rPr>
                        <a:t>7.负债合计（217）</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根据会计“资产负债表”中“负债合计”项目的期末余额数填报。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2120">
                <a:tc>
                  <a:txBody>
                    <a:bodyPr/>
                    <a:p>
                      <a:pPr marL="266700" indent="0" algn="l">
                        <a:buNone/>
                      </a:pPr>
                      <a:r>
                        <a:rPr lang="zh-CN" sz="1800" b="0">
                          <a:solidFill>
                            <a:srgbClr val="000000"/>
                          </a:solidFill>
                          <a:latin typeface="+mn-ea"/>
                          <a:cs typeface="+mn-ea"/>
                        </a:rPr>
                        <a:t>8.流动负债合计（214）</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根据会计“资产负债表”中“流动负债合计”项目的期末余额数填报。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0215">
                <a:tc>
                  <a:txBody>
                    <a:bodyPr/>
                    <a:p>
                      <a:pPr marL="266700" indent="0" algn="l">
                        <a:buNone/>
                      </a:pPr>
                      <a:r>
                        <a:rPr lang="zh-CN" sz="1800" b="0">
                          <a:solidFill>
                            <a:srgbClr val="000000"/>
                          </a:solidFill>
                          <a:latin typeface="+mn-ea"/>
                          <a:cs typeface="+mn-ea"/>
                        </a:rPr>
                        <a:t>9.所有者权益合计（218）</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根据会计“资产负债表”中“所有者权益合计”项目的期末余额数填报。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2120">
                <a:tc>
                  <a:txBody>
                    <a:bodyPr/>
                    <a:p>
                      <a:pPr marL="266700" indent="0" algn="l">
                        <a:buNone/>
                      </a:pPr>
                      <a:r>
                        <a:rPr lang="zh-CN" sz="1800" b="0">
                          <a:solidFill>
                            <a:srgbClr val="000000"/>
                          </a:solidFill>
                          <a:latin typeface="+mn-ea"/>
                          <a:cs typeface="+mn-ea"/>
                        </a:rPr>
                        <a:t>10.实收资本（219）</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根据会计“资产负债表”中“所有者权益”项下“实收资本”的期末余额数填报。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7" name="表格 6"/>
          <p:cNvGraphicFramePr/>
          <p:nvPr>
            <p:custDataLst>
              <p:tags r:id="rId3"/>
            </p:custDataLst>
          </p:nvPr>
        </p:nvGraphicFramePr>
        <p:xfrm>
          <a:off x="339090" y="779780"/>
          <a:ext cx="11548745" cy="5715635"/>
        </p:xfrm>
        <a:graphic>
          <a:graphicData uri="http://schemas.openxmlformats.org/drawingml/2006/table">
            <a:tbl>
              <a:tblPr firstRow="1" bandRow="1">
                <a:tableStyleId>{5C22544A-7EE6-4342-B048-85BDC9FD1C3A}</a:tableStyleId>
              </a:tblPr>
              <a:tblGrid>
                <a:gridCol w="3006090"/>
                <a:gridCol w="8542655"/>
              </a:tblGrid>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11.个人资本（223）</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根据会计“实收资本”科目计算填报。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12.无形资产（246）</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根据会计“资产负债表”中“无形资产”项目的期末余额填报。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13.应收账款（202）</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根据会计“资产负债表”中“应收账款”项目的期末余额数填报。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14.应收工程款（203）</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根据会计“应收账款—应收工程款”明细账对应科目填报。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15.固定资产原价（209）</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根据会计“固定资产”科目的期末借方余额填报。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74041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16.（固定资产原价中的）房屋和构筑物（231）</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根据会计核算中“固定资产原价”有关二级科目的期末余额数归并填报。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741045">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17.（固定资产原价中的）机器和设备（232）</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根据会计核算中“固定资产原价”有关二级科目的期末余额数归并填报。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18.营业收入（301）</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根据会计“利润表”中“营业收入”项目的本年累计数填报。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141605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19.主营业务收入（302）</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如果会计“利润表”列示“主营业务收入”项目，则根据其本年累计数填报；或者，根据会计“主营业务收入”科目的本年各月贷方余额（结转前）之和填报，如未设置该科目，以“营业收入”代替填报。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20.营业成本（307）</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根据会计“利润表”中“营业成本”项目的本年累计数填报。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贰</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7409" name="文本框 62"/>
          <p:cNvSpPr txBox="1"/>
          <p:nvPr/>
        </p:nvSpPr>
        <p:spPr>
          <a:xfrm>
            <a:off x="2005330" y="1792605"/>
            <a:ext cx="7059930" cy="1014730"/>
          </a:xfrm>
          <a:prstGeom prst="rect">
            <a:avLst/>
          </a:prstGeom>
          <a:noFill/>
          <a:ln w="9525">
            <a:noFill/>
          </a:ln>
        </p:spPr>
        <p:txBody>
          <a:bodyPr wrap="square" anchor="t" anchorCtr="0">
            <a:spAutoFit/>
          </a:bodyPr>
          <a:p>
            <a:pPr algn="ctr"/>
            <a:r>
              <a:rPr lang="zh-CN" altLang="en-US" sz="6000" dirty="0" smtClean="0">
                <a:solidFill>
                  <a:schemeClr val="dk1"/>
                </a:solidFill>
                <a:latin typeface="黑体" panose="02010609060101010101" charset="-122"/>
                <a:ea typeface="黑体" panose="02010609060101010101" charset="-122"/>
                <a:sym typeface="+mn-ea"/>
              </a:rPr>
              <a:t>制度修订内容</a:t>
            </a:r>
            <a:endParaRPr lang="zh-CN" altLang="en-US" sz="6000" dirty="0" smtClean="0">
              <a:solidFill>
                <a:schemeClr val="dk1"/>
              </a:solidFill>
              <a:latin typeface="黑体" panose="02010609060101010101" charset="-122"/>
              <a:ea typeface="黑体" panose="02010609060101010101" charset="-122"/>
              <a:sym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p:nvPr>
            <p:custDataLst>
              <p:tags r:id="rId3"/>
            </p:custDataLst>
          </p:nvPr>
        </p:nvGraphicFramePr>
        <p:xfrm>
          <a:off x="384810" y="779780"/>
          <a:ext cx="11421745" cy="5560060"/>
        </p:xfrm>
        <a:graphic>
          <a:graphicData uri="http://schemas.openxmlformats.org/drawingml/2006/table">
            <a:tbl>
              <a:tblPr firstRow="1" bandRow="1">
                <a:tableStyleId>{5C22544A-7EE6-4342-B048-85BDC9FD1C3A}</a:tableStyleId>
              </a:tblPr>
              <a:tblGrid>
                <a:gridCol w="3018155"/>
                <a:gridCol w="8403590"/>
              </a:tblGrid>
              <a:tr h="39941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21.主营业务成本（308）</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根据会计“主营业务成本”科目的本年各月借方余额（结转前）之和填报。如未设置该科目，以“营业成本”代替填报。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39878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22.税金及附加（309）</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根据会计“利润表”中“税金及附加”项目的本年累计数填报。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68770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23.主营业务税金及附加（310）</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根据会计“主营业务税金及附加”科目的本年各月借方余额（结转前）之和填报。如未设置该科目，以“税金及附加”代替填报。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4640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24.其他业务利润（311）</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根据会计“其他业务收入”科目的本年各月贷方余额（结转前）之和减“其他业务成本”科目的本年各月借方余额（结转前）之和填报。如果未设置该科目，则填0。</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62992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25.销售费用（312）</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会计“利润表”中“销售费用”项目的本年累计数填报。执行《企业会计制度》的企业，根据会计“利润表”中“营业费用（或经营费用）”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88963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26.管理费用（313）</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的企业，根据会计“利润表”中“管理费用”项目的本年累计数填报。执行《小企业会计准则》的企业，应将会计“利润表”中“管理费用”项目本年累计数减“研究费用”项目本年累计数后填报。执行《企业会计制度》的企业以及未执行财政部《关于修订印发2019年度一般企业财务报表格式的通知》（财会〔2019〕6号）的企业，在会计“利润表”中“管理费用”项目的本年累计数的基础上，根据会计“管理费用”科目下的“研究费用”相关明细科目，将“研发费用”剔除后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39941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27.财务费用（317）</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根据会计“利润表”中“财务费用”项目的本年累计数填报。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6" name="表格 5"/>
          <p:cNvGraphicFramePr/>
          <p:nvPr>
            <p:custDataLst>
              <p:tags r:id="rId3"/>
            </p:custDataLst>
          </p:nvPr>
        </p:nvGraphicFramePr>
        <p:xfrm>
          <a:off x="549275" y="779780"/>
          <a:ext cx="11094085" cy="5942965"/>
        </p:xfrm>
        <a:graphic>
          <a:graphicData uri="http://schemas.openxmlformats.org/drawingml/2006/table">
            <a:tbl>
              <a:tblPr firstRow="1" bandRow="1">
                <a:tableStyleId>{5C22544A-7EE6-4342-B048-85BDC9FD1C3A}</a:tableStyleId>
              </a:tblPr>
              <a:tblGrid>
                <a:gridCol w="1805940"/>
                <a:gridCol w="9288145"/>
              </a:tblGrid>
              <a:tr h="92900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28.利息收入（318）</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的企业，根据会计“利润表”中“利息收入”项目的本年累计数填报。执行《小企业会计准则》的企业，填0。执行《企业会计制度》的企业，根据会计“财务费用”科目下“利息收入”明细科目的本期发生额以正数填报，如果未设置该科目，填0。</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115570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29.利息费用（319）</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会计“利润表”中“利息费用”项目的本年累计数填报。执行《企业会计制度》的企业，根据会计“财务费用”科目下“利息支出”明细科目的本期发生额填报，如果企业没有单独设立“利息收入”明细科目，应填报利息支出减利息收入后的净额。</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88138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30.营业利润（323）</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会计“利润表”中“营业利润”项目的本年累计数填报；执行《企业会计制度》的企业，根据会计“损益表”中“营业利润”项目、“投资收益”项目的本年累计数之和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88138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31.营业外收入（325）</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会计“利润表”中“营业外收入”项目的本年累计数填报；执行《企业会计制度》的企业，根据会计“损益表”中“营业外收入”项目、“补贴收入”项目的本年累计数之和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60706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32.营业外支出（326）</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根据会计“利润表”中“营业外支出”项目的本年累计数填报。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60706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33.利润总额（327）：</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利润总额为营业利润加上营业外收入，减去营业外支出后的金额，根据会计“利润表”中“利润总额”项目的本年累计数填报。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88138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34.所得税费用（328）</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执行《企业会计准则》或《小企业会计准则》的企业，根据会计“利润表”中“所得税费用”项目的本年累计数填报；执行《企业会计制度》的企业，根据会计“损益表”中“所得税”项目的本年累计数填报。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p:nvPr/>
        </p:nvGraphicFramePr>
        <p:xfrm>
          <a:off x="519430" y="779780"/>
          <a:ext cx="11152505" cy="5625465"/>
        </p:xfrm>
        <a:graphic>
          <a:graphicData uri="http://schemas.openxmlformats.org/drawingml/2006/table">
            <a:tbl>
              <a:tblPr firstRow="1" bandRow="1">
                <a:tableStyleId>{5C22544A-7EE6-4342-B048-85BDC9FD1C3A}</a:tableStyleId>
              </a:tblPr>
              <a:tblGrid>
                <a:gridCol w="2314575"/>
                <a:gridCol w="8837930"/>
              </a:tblGrid>
              <a:tr h="176085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35.研发费用</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（331）</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的企业，根据会计“利润表”中“研发费用”项目的本年累计数填报。执行《小企业会计准则》的企业，根据会计“利润表”中“研究费用”项目的本年累计数填报。执行《企业会计制度》的企业以及会计“利润表”未列示“研发费用”或“研究费用”的企业，根据会计“管理费用”科目下“研究费用”明细科目的本期发生额，以及“管理费用”科目下“无形资产摊销”明细科目的本期发生额分析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204343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36.应付职工薪酬（本年贷方累计发生额）（401）：</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财务报告“应付职工薪酬列示”合计项本期增加额，或会计“应付职工薪酬”科目本期贷方累计发生额填报；执行《企业会计制度》的企业或“应付职工薪酬”科目内容与统计口径不一致的，需按统计口径归并填报。如果企业“应付职工薪酬”会计科目的核算范围不包含“劳务派遣人员薪酬”，则应加“劳务派遣人员薪酬”后填报“应付职工薪酬”统计指标。“劳务派遣人员薪酬”不含因使用劳务派遣人员而支付的管理费用和其他用工成本。</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91059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37.应交增值税（本年累计发生额）（402）：</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rPr>
                        <a:t>应按权责发生制核算企业本期应负担的增值税，有两种计算方法，</a:t>
                      </a:r>
                      <a:r>
                        <a:rPr lang="zh-CN" sz="1800">
                          <a:solidFill>
                            <a:srgbClr val="000000"/>
                          </a:solidFill>
                          <a:latin typeface="微软雅黑" panose="020B0503020204020204" pitchFamily="34" charset="-122"/>
                          <a:ea typeface="微软雅黑" panose="020B0503020204020204" pitchFamily="34" charset="-122"/>
                          <a:sym typeface="+mn-ea"/>
                        </a:rPr>
                        <a:t>尽量用制度中方法二计算填报</a:t>
                      </a:r>
                      <a:r>
                        <a:rPr lang="zh-CN" sz="1800" b="0">
                          <a:solidFill>
                            <a:srgbClr val="000000"/>
                          </a:solidFill>
                          <a:latin typeface="微软雅黑" panose="020B0503020204020204" pitchFamily="34" charset="-122"/>
                          <a:ea typeface="微软雅黑" panose="020B0503020204020204" pitchFamily="34" charset="-122"/>
                        </a:rPr>
                        <a:t>。</a:t>
                      </a:r>
                      <a:endParaRPr lang="zh-CN" altLang="en-US" sz="1800" b="0">
                        <a:solidFill>
                          <a:srgbClr val="000000"/>
                        </a:solidFill>
                        <a:latin typeface="微软雅黑" panose="020B0503020204020204" pitchFamily="34" charset="-122"/>
                        <a:ea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91059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38.建筑业企业在境外完成的营业收入（611）</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rPr>
                        <a:t>本项是有境外施工或劳务输出业务的总承包和专业承包建筑业企业填报，填报时注意是外币的，要按照报告期末的人民币汇率折算填报。</a:t>
                      </a:r>
                      <a:endParaRPr lang="zh-CN" altLang="en-US" sz="1800" b="0">
                        <a:solidFill>
                          <a:srgbClr val="000000"/>
                        </a:solidFill>
                        <a:latin typeface="微软雅黑" panose="020B0503020204020204" pitchFamily="34" charset="-122"/>
                        <a:ea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bl>
          </a:graphicData>
        </a:graphic>
      </p:graphicFrame>
      <p:sp>
        <p:nvSpPr>
          <p:cNvPr id="13" name="圆角矩形 12"/>
          <p:cNvSpPr/>
          <p:nvPr/>
        </p:nvSpPr>
        <p:spPr>
          <a:xfrm>
            <a:off x="519430" y="2870835"/>
            <a:ext cx="2273300" cy="2641600"/>
          </a:xfrm>
          <a:prstGeom prst="roundRect">
            <a:avLst/>
          </a:prstGeom>
          <a:noFill/>
          <a:ln w="28575">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9430" y="4178935"/>
            <a:ext cx="2273300" cy="368300"/>
          </a:xfrm>
          <a:prstGeom prst="rect">
            <a:avLst/>
          </a:prstGeom>
          <a:noFill/>
          <a:ln w="19050">
            <a:solidFill>
              <a:srgbClr val="FF0000"/>
            </a:solidFill>
            <a:prstDash val="sysDot"/>
          </a:ln>
        </p:spPr>
        <p:txBody>
          <a:bodyPr wrap="square" rtlCol="0">
            <a:spAutoFit/>
          </a:bodyPr>
          <a:p>
            <a:pPr algn="ctr"/>
            <a:r>
              <a:rPr lang="zh-CN" altLang="en-US" b="1">
                <a:solidFill>
                  <a:srgbClr val="FF0000"/>
                </a:solidFill>
              </a:rPr>
              <a:t>一般不可直接取数</a:t>
            </a:r>
            <a:endParaRPr lang="zh-CN" altLang="en-US" b="1">
              <a:solidFill>
                <a:srgbClr val="FF0000"/>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18080" y="988871"/>
            <a:ext cx="9555685" cy="4880888"/>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642110" y="1158875"/>
            <a:ext cx="8928100" cy="124968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应付职工薪酬</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指企业为获得职工提供的服务或解除劳动关系而给予的各种形式的报酬或补偿。</a:t>
            </a: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graphicFrame>
        <p:nvGraphicFramePr>
          <p:cNvPr id="12" name="图示 11"/>
          <p:cNvGraphicFramePr/>
          <p:nvPr/>
        </p:nvGraphicFramePr>
        <p:xfrm>
          <a:off x="2033270" y="2316480"/>
          <a:ext cx="7584440" cy="3340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7843520" y="623062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39090" y="1006475"/>
            <a:ext cx="9555480" cy="522414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662940" y="1176655"/>
            <a:ext cx="8928100" cy="4954905"/>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应付职工薪酬计算方法</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en-US" altLang="zh-CN" sz="2000" b="1">
                <a:solidFill>
                  <a:schemeClr val="tx1">
                    <a:lumMod val="75000"/>
                    <a:lumOff val="25000"/>
                  </a:schemeClr>
                </a:solidFill>
                <a:sym typeface="+mn-ea"/>
              </a:rPr>
              <a:t>1. </a:t>
            </a:r>
            <a:r>
              <a:rPr lang="zh-CN" altLang="en-US" sz="2000" b="1">
                <a:solidFill>
                  <a:schemeClr val="tx1">
                    <a:lumMod val="75000"/>
                    <a:lumOff val="25000"/>
                  </a:schemeClr>
                </a:solidFill>
                <a:sym typeface="+mn-ea"/>
              </a:rPr>
              <a:t>会计科目涵盖健全核算完整时：按照应付职工薪酬贷方本年累计发生额填报。</a:t>
            </a:r>
            <a:endParaRPr lang="zh-CN" altLang="en-US" sz="2000" b="1">
              <a:solidFill>
                <a:schemeClr val="tx1">
                  <a:lumMod val="75000"/>
                  <a:lumOff val="25000"/>
                </a:schemeClr>
              </a:solidFill>
              <a:sym typeface="+mn-ea"/>
            </a:endParaRPr>
          </a:p>
          <a:p>
            <a:pPr algn="just">
              <a:lnSpc>
                <a:spcPct val="150000"/>
              </a:lnSpc>
            </a:pPr>
            <a:r>
              <a:rPr kumimoji="1" lang="en-US" altLang="zh-CN" sz="2000" b="1" kern="0" smtClean="0">
                <a:ln>
                  <a:noFill/>
                </a:ln>
                <a:solidFill>
                  <a:schemeClr val="tx1">
                    <a:lumMod val="75000"/>
                    <a:lumOff val="25000"/>
                  </a:schemeClr>
                </a:solidFill>
                <a:effectLst/>
                <a:uLnTx/>
                <a:uFillTx/>
                <a:sym typeface="+mn-ea"/>
              </a:rPr>
              <a:t>2. </a:t>
            </a:r>
            <a:r>
              <a:rPr lang="zh-CN" altLang="en-US" sz="2000" b="1" dirty="0">
                <a:solidFill>
                  <a:schemeClr val="tx1">
                    <a:lumMod val="75000"/>
                    <a:lumOff val="25000"/>
                  </a:schemeClr>
                </a:solidFill>
                <a:sym typeface="+mn-ea"/>
              </a:rPr>
              <a:t>未设置“应付职工薪酬”科目或科目内容与统计口径不一致的，需按统计口径归并填报</a:t>
            </a:r>
            <a:r>
              <a:rPr kumimoji="1" lang="zh-CN" altLang="en-US" sz="2000" b="1" kern="0">
                <a:ln>
                  <a:noFill/>
                </a:ln>
                <a:solidFill>
                  <a:schemeClr val="tx1">
                    <a:lumMod val="75000"/>
                    <a:lumOff val="25000"/>
                  </a:schemeClr>
                </a:solidFill>
                <a:effectLst/>
                <a:uLnTx/>
                <a:uFillTx/>
                <a:sym typeface="+mn-ea"/>
              </a:rPr>
              <a:t>。如只包含了工资，社保、公积金，未包含工会经费、职工教育经费等直接记入成本费用项目时，则根据应付职工薪酬对应的成本费用科目计算。可能涉及到的科目包括：</a:t>
            </a:r>
            <a:r>
              <a:rPr lang="zh-CN" altLang="en-US" sz="2000" b="1" dirty="0">
                <a:solidFill>
                  <a:schemeClr val="tx1">
                    <a:lumMod val="75000"/>
                    <a:lumOff val="25000"/>
                  </a:schemeClr>
                </a:solidFill>
                <a:sym typeface="+mn-ea"/>
              </a:rPr>
              <a:t>管理费用、销售费用、生产成本、制造费用、在建工程、研发支出等。</a:t>
            </a:r>
            <a:endParaRPr lang="zh-CN" altLang="en-US" sz="2000" b="1" dirty="0">
              <a:solidFill>
                <a:schemeClr val="tx1">
                  <a:lumMod val="75000"/>
                  <a:lumOff val="25000"/>
                </a:schemeClr>
              </a:solidFill>
              <a:sym typeface="+mn-ea"/>
            </a:endParaRPr>
          </a:p>
          <a:p>
            <a:pPr>
              <a:lnSpc>
                <a:spcPct val="150000"/>
              </a:lnSpc>
              <a:spcBef>
                <a:spcPct val="0"/>
              </a:spcBef>
            </a:pPr>
            <a:r>
              <a:rPr lang="en-US" altLang="zh-CN" sz="2000" b="1" dirty="0">
                <a:solidFill>
                  <a:schemeClr val="tx1">
                    <a:lumMod val="75000"/>
                    <a:lumOff val="25000"/>
                  </a:schemeClr>
                </a:solidFill>
                <a:sym typeface="+mn-ea"/>
              </a:rPr>
              <a:t>3. </a:t>
            </a:r>
            <a:r>
              <a:rPr lang="zh-CN" altLang="en-US" sz="2000" b="1" dirty="0">
                <a:solidFill>
                  <a:schemeClr val="tx1">
                    <a:lumMod val="75000"/>
                    <a:lumOff val="25000"/>
                  </a:schemeClr>
                </a:solidFill>
                <a:sym typeface="+mn-ea"/>
              </a:rPr>
              <a:t>社会保险费和住房公积金应包含单位和个人负担部分。</a:t>
            </a:r>
            <a:endParaRPr lang="en-US" altLang="zh-CN" sz="2000" b="1" dirty="0">
              <a:solidFill>
                <a:schemeClr val="tx1">
                  <a:lumMod val="75000"/>
                  <a:lumOff val="25000"/>
                </a:schemeClr>
              </a:solidFill>
            </a:endParaRPr>
          </a:p>
          <a:p>
            <a:pPr>
              <a:lnSpc>
                <a:spcPct val="150000"/>
              </a:lnSpc>
              <a:spcBef>
                <a:spcPct val="0"/>
              </a:spcBef>
            </a:pPr>
            <a:r>
              <a:rPr lang="en-US" altLang="zh-CN" sz="2000" b="1">
                <a:solidFill>
                  <a:schemeClr val="tx1">
                    <a:lumMod val="75000"/>
                    <a:lumOff val="25000"/>
                  </a:schemeClr>
                </a:solidFill>
                <a:sym typeface="+mn-ea"/>
              </a:rPr>
              <a:t>4. </a:t>
            </a:r>
            <a:r>
              <a:rPr lang="zh-CN" altLang="en-US" sz="2000" b="1">
                <a:solidFill>
                  <a:schemeClr val="tx1">
                    <a:lumMod val="75000"/>
                    <a:lumOff val="25000"/>
                  </a:schemeClr>
                </a:solidFill>
                <a:sym typeface="+mn-ea"/>
              </a:rPr>
              <a:t>应付职工薪酬不同于从业人员工资总额。应付职工薪酬为计提数，从业人员工资总额为发放数。（薪酬</a:t>
            </a:r>
            <a:r>
              <a:rPr lang="en-US" altLang="zh-CN" sz="2000" b="1">
                <a:solidFill>
                  <a:schemeClr val="tx1">
                    <a:lumMod val="75000"/>
                    <a:lumOff val="25000"/>
                  </a:schemeClr>
                </a:solidFill>
                <a:sym typeface="+mn-ea"/>
              </a:rPr>
              <a:t>≥</a:t>
            </a:r>
            <a:r>
              <a:rPr lang="zh-CN" altLang="en-US" sz="2000" b="1">
                <a:solidFill>
                  <a:schemeClr val="tx1">
                    <a:lumMod val="75000"/>
                    <a:lumOff val="25000"/>
                  </a:schemeClr>
                </a:solidFill>
                <a:sym typeface="+mn-ea"/>
              </a:rPr>
              <a:t>工资）</a:t>
            </a:r>
            <a:endParaRPr lang="zh-CN" altLang="en-US" sz="2000" b="1">
              <a:solidFill>
                <a:schemeClr val="tx1">
                  <a:lumMod val="75000"/>
                  <a:lumOff val="25000"/>
                </a:schemeClr>
              </a:solidFill>
            </a:endParaRPr>
          </a:p>
          <a:p>
            <a:pPr algn="just">
              <a:lnSpc>
                <a:spcPct val="150000"/>
              </a:lnSpc>
            </a:pPr>
            <a:endParaRPr lang="en-US" altLang="zh-CN" sz="2000" b="1" dirty="0">
              <a:solidFill>
                <a:schemeClr val="tx1">
                  <a:lumMod val="75000"/>
                  <a:lumOff val="25000"/>
                </a:schemeClr>
              </a:solidFill>
            </a:endParaRPr>
          </a:p>
          <a:p>
            <a:pPr algn="just">
              <a:lnSpc>
                <a:spcPct val="150000"/>
              </a:lnSpc>
            </a:pPr>
            <a:endParaRPr kumimoji="1" lang="zh-CN" altLang="en-US" sz="2000" b="0" i="0" u="none" strike="noStrike" kern="0" cap="none" spc="0" normalizeH="0" baseline="0" noProof="1">
              <a:ln>
                <a:noFill/>
              </a:ln>
              <a:solidFill>
                <a:schemeClr val="tx1"/>
              </a:solidFill>
              <a:effectLst/>
              <a:uLnTx/>
              <a:uFillTx/>
              <a:latin typeface="+mn-lt"/>
              <a:ea typeface="+mn-ea"/>
              <a:cs typeface="+mn-cs"/>
            </a:endParaRPr>
          </a:p>
          <a:p>
            <a:pPr algn="just">
              <a:lnSpc>
                <a:spcPct val="150000"/>
              </a:lnSpc>
            </a:pPr>
            <a:endParaRPr lang="zh-CN" altLang="en-US" sz="2000"/>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sp>
        <p:nvSpPr>
          <p:cNvPr id="11" name="内容占位符 2"/>
          <p:cNvSpPr>
            <a:spLocks noGrp="1"/>
          </p:cNvSpPr>
          <p:nvPr/>
        </p:nvSpPr>
        <p:spPr>
          <a:xfrm>
            <a:off x="9894570" y="2265045"/>
            <a:ext cx="1765935" cy="1148080"/>
          </a:xfrm>
          <a:prstGeom prst="rect">
            <a:avLst/>
          </a:prstGeom>
        </p:spPr>
        <p:style>
          <a:lnRef idx="2">
            <a:schemeClr val="accent1"/>
          </a:lnRef>
          <a:fillRef idx="1">
            <a:schemeClr val="lt1"/>
          </a:fillRef>
          <a:effectRef idx="0">
            <a:schemeClr val="accent1"/>
          </a:effectRef>
          <a:fontRef idx="minor">
            <a:schemeClr val="dk1"/>
          </a:fontRef>
        </p:style>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a:buNone/>
            </a:pPr>
            <a:r>
              <a:rPr lang="zh-CN" altLang="en-US" sz="2400" dirty="0"/>
              <a:t>应付职工薪酬本年贷方累计发生额</a:t>
            </a:r>
            <a:endParaRPr lang="zh-CN" altLang="en-US" sz="2400" dirty="0"/>
          </a:p>
        </p:txBody>
      </p:sp>
      <p:sp>
        <p:nvSpPr>
          <p:cNvPr id="12" name="矩形 11"/>
          <p:cNvSpPr/>
          <p:nvPr/>
        </p:nvSpPr>
        <p:spPr>
          <a:xfrm>
            <a:off x="9894570" y="3935095"/>
            <a:ext cx="1765300" cy="1172845"/>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0">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lvl="0" algn="l">
              <a:buClrTx/>
              <a:buSzTx/>
              <a:buFontTx/>
              <a:buNone/>
            </a:pPr>
            <a:r>
              <a:rPr lang="zh-CN" altLang="en-US" sz="2400" dirty="0">
                <a:sym typeface="+mn-ea"/>
              </a:rPr>
              <a:t>应付职工薪酬对应的成本费用科目</a:t>
            </a:r>
            <a:endParaRPr lang="zh-CN" altLang="en-US" sz="2400" dirty="0">
              <a:sym typeface="+mn-ea"/>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18080" y="1161591"/>
            <a:ext cx="9555685" cy="4880888"/>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642110" y="1331595"/>
            <a:ext cx="8928100" cy="4559935"/>
          </a:xfrm>
          <a:prstGeom prst="rect">
            <a:avLst/>
          </a:prstGeom>
        </p:spPr>
        <p:txBody>
          <a:bodyPr wrap="square">
            <a:noAutofit/>
          </a:bodyPr>
          <a:p>
            <a:pPr>
              <a:spcBef>
                <a:spcPct val="0"/>
              </a:spcBef>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spcBef>
                <a:spcPct val="0"/>
              </a:spcBef>
            </a:pPr>
            <a:endParaRPr kumimoji="1" lang="zh-CN" altLang="en-US" sz="2000" kern="0">
              <a:ln>
                <a:noFill/>
              </a:ln>
              <a:solidFill>
                <a:srgbClr val="FF0000"/>
              </a:solidFill>
              <a:effectLst/>
              <a:uLnTx/>
              <a:uFillTx/>
            </a:endParaRPr>
          </a:p>
          <a:p>
            <a:pPr>
              <a:lnSpc>
                <a:spcPct val="150000"/>
              </a:lnSpc>
              <a:spcBef>
                <a:spcPct val="0"/>
              </a:spcBef>
            </a:pPr>
            <a:r>
              <a:rPr lang="en-US" altLang="zh-CN" sz="2000" b="1" dirty="0">
                <a:solidFill>
                  <a:schemeClr val="tx1">
                    <a:lumMod val="75000"/>
                    <a:lumOff val="25000"/>
                  </a:schemeClr>
                </a:solidFill>
              </a:rPr>
              <a:t>1. </a:t>
            </a:r>
            <a:r>
              <a:rPr lang="zh-CN" altLang="en-US" sz="2000" b="1" dirty="0">
                <a:solidFill>
                  <a:schemeClr val="tx1">
                    <a:lumMod val="75000"/>
                    <a:lumOff val="25000"/>
                  </a:schemeClr>
                </a:solidFill>
                <a:sym typeface="+mn-ea"/>
              </a:rPr>
              <a:t>无论用工方是否直接支付劳动报酬，“劳务派遣人员薪酬”均由实际用工方统计并填报。劳务派遣人员的薪酬不包含支付给派遣公司的管理费。</a:t>
            </a:r>
            <a:endParaRPr lang="zh-CN" altLang="en-US" sz="2000" b="1" dirty="0">
              <a:solidFill>
                <a:schemeClr val="tx1">
                  <a:lumMod val="75000"/>
                  <a:lumOff val="25000"/>
                </a:schemeClr>
              </a:solidFill>
            </a:endParaRPr>
          </a:p>
          <a:p>
            <a:pPr>
              <a:lnSpc>
                <a:spcPct val="150000"/>
              </a:lnSpc>
              <a:spcBef>
                <a:spcPct val="0"/>
              </a:spcBef>
            </a:pPr>
            <a:r>
              <a:rPr lang="en-US" altLang="zh-CN" sz="2000" b="1" dirty="0">
                <a:solidFill>
                  <a:schemeClr val="tx1">
                    <a:lumMod val="75000"/>
                    <a:lumOff val="25000"/>
                  </a:schemeClr>
                </a:solidFill>
                <a:sym typeface="+mn-ea"/>
              </a:rPr>
              <a:t>2. </a:t>
            </a:r>
            <a:r>
              <a:rPr lang="zh-CN" altLang="zh-CN" sz="2000" b="1" dirty="0">
                <a:solidFill>
                  <a:schemeClr val="tx1">
                    <a:lumMod val="75000"/>
                    <a:lumOff val="25000"/>
                  </a:schemeClr>
                </a:solidFill>
                <a:sym typeface="+mn-ea"/>
              </a:rPr>
              <a:t>“</a:t>
            </a:r>
            <a:r>
              <a:rPr lang="zh-CN" altLang="en-US" sz="2000" b="1" dirty="0">
                <a:solidFill>
                  <a:schemeClr val="tx1">
                    <a:lumMod val="75000"/>
                    <a:lumOff val="25000"/>
                  </a:schemeClr>
                </a:solidFill>
                <a:sym typeface="+mn-ea"/>
              </a:rPr>
              <a:t>劳务分包人员薪酬”由承包方（派出方）统计并填报</a:t>
            </a:r>
            <a:r>
              <a:rPr lang="en-US" altLang="zh-CN" sz="2000" b="1" dirty="0">
                <a:solidFill>
                  <a:schemeClr val="tx1">
                    <a:lumMod val="75000"/>
                    <a:lumOff val="25000"/>
                  </a:schemeClr>
                </a:solidFill>
                <a:sym typeface="+mn-ea"/>
              </a:rPr>
              <a:t> </a:t>
            </a:r>
            <a:r>
              <a:rPr lang="zh-CN" altLang="en-US" sz="2000" b="1" dirty="0">
                <a:solidFill>
                  <a:schemeClr val="tx1">
                    <a:lumMod val="75000"/>
                    <a:lumOff val="25000"/>
                  </a:schemeClr>
                </a:solidFill>
                <a:sym typeface="+mn-ea"/>
              </a:rPr>
              <a:t>。</a:t>
            </a:r>
            <a:endParaRPr lang="zh-CN" altLang="en-US" sz="2000" b="1" dirty="0">
              <a:solidFill>
                <a:schemeClr val="tx1">
                  <a:lumMod val="75000"/>
                  <a:lumOff val="25000"/>
                </a:schemeClr>
              </a:solidFill>
              <a:sym typeface="+mn-ea"/>
            </a:endParaRPr>
          </a:p>
          <a:p>
            <a:pPr>
              <a:lnSpc>
                <a:spcPct val="150000"/>
              </a:lnSpc>
              <a:spcBef>
                <a:spcPct val="0"/>
              </a:spcBef>
            </a:pPr>
            <a:endParaRPr kumimoji="1" lang="zh-CN" altLang="en-US" sz="2000" b="1" kern="0" smtClean="0">
              <a:ln>
                <a:noFill/>
              </a:ln>
              <a:solidFill>
                <a:schemeClr val="tx1">
                  <a:lumMod val="75000"/>
                  <a:lumOff val="25000"/>
                </a:schemeClr>
              </a:solidFill>
              <a:effectLst/>
              <a:uLnTx/>
              <a:uFillTx/>
              <a:sym typeface="+mn-ea"/>
            </a:endParaRPr>
          </a:p>
          <a:p>
            <a:pPr>
              <a:lnSpc>
                <a:spcPct val="150000"/>
              </a:lnSpc>
              <a:spcBef>
                <a:spcPct val="0"/>
              </a:spcBef>
            </a:pPr>
            <a:r>
              <a:rPr kumimoji="1" lang="zh-CN" altLang="en-US" sz="2000" b="1" kern="0" smtClean="0">
                <a:ln>
                  <a:noFill/>
                </a:ln>
                <a:solidFill>
                  <a:schemeClr val="tx1">
                    <a:lumMod val="75000"/>
                    <a:lumOff val="25000"/>
                  </a:schemeClr>
                </a:solidFill>
                <a:effectLst/>
                <a:uLnTx/>
                <a:uFillTx/>
                <a:sym typeface="+mn-ea"/>
              </a:rPr>
              <a:t>注：劳务派遣不同于劳务分包</a:t>
            </a:r>
            <a:endParaRPr kumimoji="1" lang="zh-CN" altLang="en-US" sz="2000" b="1" kern="0" smtClean="0">
              <a:ln>
                <a:noFill/>
              </a:ln>
              <a:solidFill>
                <a:schemeClr val="tx1">
                  <a:lumMod val="75000"/>
                  <a:lumOff val="25000"/>
                </a:schemeClr>
              </a:solidFill>
              <a:effectLst/>
              <a:uLnTx/>
              <a:uFillTx/>
              <a:sym typeface="+mn-ea"/>
            </a:endParaRPr>
          </a:p>
          <a:p>
            <a:pPr>
              <a:lnSpc>
                <a:spcPct val="150000"/>
              </a:lnSpc>
              <a:spcBef>
                <a:spcPct val="0"/>
              </a:spcBef>
            </a:pPr>
            <a:r>
              <a:rPr lang="zh-CN" altLang="en-US" sz="2000" dirty="0">
                <a:latin typeface="微软雅黑" panose="020B0503020204020204" pitchFamily="34" charset="-122"/>
                <a:ea typeface="微软雅黑" panose="020B0503020204020204" pitchFamily="34" charset="-122"/>
                <a:sym typeface="黑体" panose="02010609060101010101" charset="-122"/>
              </a:rPr>
              <a:t>根据</a:t>
            </a:r>
            <a:r>
              <a:rPr lang="en-US" altLang="zh-CN" sz="2000" dirty="0">
                <a:latin typeface="微软雅黑" panose="020B0503020204020204" pitchFamily="34" charset="-122"/>
                <a:ea typeface="微软雅黑" panose="020B0503020204020204" pitchFamily="34" charset="-122"/>
                <a:sym typeface="黑体" panose="02010609060101010101" charset="-122"/>
              </a:rPr>
              <a:t>《</a:t>
            </a:r>
            <a:r>
              <a:rPr lang="zh-CN" altLang="en-US" sz="2000" dirty="0">
                <a:latin typeface="微软雅黑" panose="020B0503020204020204" pitchFamily="34" charset="-122"/>
                <a:ea typeface="微软雅黑" panose="020B0503020204020204" pitchFamily="34" charset="-122"/>
                <a:sym typeface="黑体" panose="02010609060101010101" charset="-122"/>
              </a:rPr>
              <a:t>中华人民共和国劳动合同法</a:t>
            </a:r>
            <a:r>
              <a:rPr lang="en-US" altLang="zh-CN" sz="2000" dirty="0">
                <a:latin typeface="微软雅黑" panose="020B0503020204020204" pitchFamily="34" charset="-122"/>
                <a:ea typeface="微软雅黑" panose="020B0503020204020204" pitchFamily="34" charset="-122"/>
                <a:sym typeface="黑体" panose="02010609060101010101" charset="-122"/>
              </a:rPr>
              <a:t>》</a:t>
            </a:r>
            <a:r>
              <a:rPr lang="zh-CN" altLang="en-US" sz="2000" dirty="0">
                <a:latin typeface="微软雅黑" panose="020B0503020204020204" pitchFamily="34" charset="-122"/>
                <a:ea typeface="微软雅黑" panose="020B0503020204020204" pitchFamily="34" charset="-122"/>
                <a:sym typeface="黑体" panose="02010609060101010101" charset="-122"/>
              </a:rPr>
              <a:t>规定，指与劳务派遣单位签订劳动合同，并被劳务派遣单位派遣到实际用工单位工作，且劳务派遣单位与实际用工单位签订</a:t>
            </a:r>
            <a:r>
              <a:rPr lang="en-US" altLang="zh-CN" sz="2000" dirty="0">
                <a:latin typeface="微软雅黑" panose="020B0503020204020204" pitchFamily="34" charset="-122"/>
                <a:ea typeface="微软雅黑" panose="020B0503020204020204" pitchFamily="34" charset="-122"/>
                <a:sym typeface="黑体" panose="02010609060101010101" charset="-122"/>
              </a:rPr>
              <a:t>《</a:t>
            </a:r>
            <a:r>
              <a:rPr lang="zh-CN" altLang="en-US" sz="2000" dirty="0">
                <a:latin typeface="微软雅黑" panose="020B0503020204020204" pitchFamily="34" charset="-122"/>
                <a:ea typeface="微软雅黑" panose="020B0503020204020204" pitchFamily="34" charset="-122"/>
                <a:sym typeface="黑体" panose="02010609060101010101" charset="-122"/>
              </a:rPr>
              <a:t>劳务派遣协议</a:t>
            </a:r>
            <a:r>
              <a:rPr lang="en-US" altLang="zh-CN" sz="2000" dirty="0">
                <a:latin typeface="微软雅黑" panose="020B0503020204020204" pitchFamily="34" charset="-122"/>
                <a:ea typeface="微软雅黑" panose="020B0503020204020204" pitchFamily="34" charset="-122"/>
                <a:sym typeface="黑体" panose="02010609060101010101" charset="-122"/>
              </a:rPr>
              <a:t>》</a:t>
            </a:r>
            <a:r>
              <a:rPr lang="zh-CN" altLang="en-US" sz="2000" dirty="0">
                <a:latin typeface="微软雅黑" panose="020B0503020204020204" pitchFamily="34" charset="-122"/>
                <a:ea typeface="微软雅黑" panose="020B0503020204020204" pitchFamily="34" charset="-122"/>
                <a:sym typeface="黑体" panose="02010609060101010101" charset="-122"/>
              </a:rPr>
              <a:t>的人员。</a:t>
            </a:r>
            <a:endParaRPr lang="zh-CN" altLang="en-US" sz="2000" dirty="0">
              <a:latin typeface="微软雅黑" panose="020B0503020204020204" pitchFamily="34" charset="-122"/>
              <a:ea typeface="微软雅黑" panose="020B0503020204020204" pitchFamily="34" charset="-122"/>
            </a:endParaRPr>
          </a:p>
          <a:p>
            <a:pPr>
              <a:lnSpc>
                <a:spcPct val="150000"/>
              </a:lnSpc>
              <a:spcBef>
                <a:spcPct val="0"/>
              </a:spcBef>
            </a:pPr>
            <a:endParaRPr lang="en-US" altLang="zh-CN" sz="2000" dirty="0">
              <a:sym typeface="+mn-ea"/>
            </a:endParaRPr>
          </a:p>
          <a:p>
            <a:pPr>
              <a:lnSpc>
                <a:spcPct val="150000"/>
              </a:lnSpc>
              <a:spcBef>
                <a:spcPct val="0"/>
              </a:spcBef>
            </a:pPr>
            <a:endParaRPr lang="en-US" altLang="zh-CN" sz="2000" dirty="0">
              <a:sym typeface="+mn-ea"/>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4294967295"/>
          </p:nvPr>
        </p:nvGraphicFramePr>
        <p:xfrm>
          <a:off x="1660814" y="1600204"/>
          <a:ext cx="7729566" cy="45259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圆角矩形 3"/>
          <p:cNvSpPr/>
          <p:nvPr/>
        </p:nvSpPr>
        <p:spPr>
          <a:xfrm>
            <a:off x="1660845" y="1643063"/>
            <a:ext cx="6808787" cy="6429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defRPr/>
            </a:pPr>
            <a:r>
              <a:rPr lang="zh-CN" altLang="en-US" sz="2400" b="1" dirty="0">
                <a:solidFill>
                  <a:schemeClr val="bg1"/>
                </a:solidFill>
                <a:latin typeface="+mn-ea"/>
              </a:rPr>
              <a:t>应付职工薪酬（</a:t>
            </a:r>
            <a:r>
              <a:rPr lang="zh-CN" altLang="en-US" sz="2400" b="1" dirty="0" smtClean="0">
                <a:solidFill>
                  <a:schemeClr val="bg1"/>
                </a:solidFill>
                <a:latin typeface="+mn-ea"/>
              </a:rPr>
              <a:t>本期贷方</a:t>
            </a:r>
            <a:r>
              <a:rPr lang="zh-CN" altLang="en-US" sz="2400" b="1" dirty="0">
                <a:solidFill>
                  <a:schemeClr val="bg1"/>
                </a:solidFill>
                <a:latin typeface="+mn-ea"/>
              </a:rPr>
              <a:t>累计发生额）（</a:t>
            </a:r>
            <a:r>
              <a:rPr lang="en-US" altLang="zh-CN" sz="2400" b="1" dirty="0">
                <a:solidFill>
                  <a:schemeClr val="bg1"/>
                </a:solidFill>
                <a:latin typeface="+mn-ea"/>
              </a:rPr>
              <a:t>401</a:t>
            </a:r>
            <a:r>
              <a:rPr lang="zh-CN" altLang="en-US" sz="2400" b="1" dirty="0">
                <a:solidFill>
                  <a:schemeClr val="bg1"/>
                </a:solidFill>
                <a:latin typeface="+mn-ea"/>
              </a:rPr>
              <a:t>）</a:t>
            </a:r>
            <a:endParaRPr lang="en-US" altLang="zh-CN" sz="2400" b="1" dirty="0">
              <a:solidFill>
                <a:schemeClr val="bg1"/>
              </a:solidFill>
              <a:latin typeface="+mn-ea"/>
            </a:endParaRPr>
          </a:p>
        </p:txBody>
      </p:sp>
      <p:sp>
        <p:nvSpPr>
          <p:cNvPr id="6" name="TextBox 5"/>
          <p:cNvSpPr txBox="1"/>
          <p:nvPr/>
        </p:nvSpPr>
        <p:spPr>
          <a:xfrm>
            <a:off x="1660814" y="857232"/>
            <a:ext cx="6643734" cy="922020"/>
          </a:xfrm>
          <a:prstGeom prst="rect">
            <a:avLst/>
          </a:prstGeom>
          <a:noFill/>
        </p:spPr>
        <p:txBody>
          <a:bodyPr>
            <a:spAutoFit/>
          </a:bodyPr>
          <a:lstStyle/>
          <a:p>
            <a:pPr fontAlgn="auto">
              <a:spcBef>
                <a:spcPts val="0"/>
              </a:spcBef>
              <a:spcAft>
                <a:spcPts val="0"/>
              </a:spcAft>
              <a:defRPr/>
            </a:pPr>
            <a:r>
              <a:rPr lang="zh-CN" altLang="en-US" sz="3600" b="1" dirty="0">
                <a:ln/>
                <a:solidFill>
                  <a:schemeClr val="accent1"/>
                </a:solidFill>
                <a:effectLst>
                  <a:outerShdw blurRad="38100" dist="25400" dir="5400000" algn="ctr" rotWithShape="0">
                    <a:srgbClr val="6E747A">
                      <a:alpha val="43000"/>
                    </a:srgbClr>
                  </a:outerShdw>
                </a:effectLst>
                <a:latin typeface="+mn-lt"/>
                <a:ea typeface="+mn-ea"/>
              </a:rPr>
              <a:t>在执法检查过程中遇到的问题：</a:t>
            </a:r>
            <a:endParaRPr lang="zh-CN" alt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endParaRPr>
          </a:p>
          <a:p>
            <a:pPr fontAlgn="auto">
              <a:spcBef>
                <a:spcPts val="0"/>
              </a:spcBef>
              <a:spcAft>
                <a:spcPts val="0"/>
              </a:spcAft>
              <a:defRPr/>
            </a:pP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4294967295"/>
          </p:nvPr>
        </p:nvGraphicFramePr>
        <p:xfrm>
          <a:off x="2166910" y="1600204"/>
          <a:ext cx="7586690" cy="45259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 name="TextBox 6"/>
          <p:cNvSpPr txBox="1"/>
          <p:nvPr/>
        </p:nvSpPr>
        <p:spPr>
          <a:xfrm>
            <a:off x="2166910" y="874377"/>
            <a:ext cx="6643734" cy="922020"/>
          </a:xfrm>
          <a:prstGeom prst="rect">
            <a:avLst/>
          </a:prstGeom>
          <a:noFill/>
        </p:spPr>
        <p:txBody>
          <a:bodyPr>
            <a:spAutoFit/>
          </a:bodyPr>
          <a:lstStyle/>
          <a:p>
            <a:pPr fontAlgn="auto">
              <a:spcBef>
                <a:spcPts val="0"/>
              </a:spcBef>
              <a:spcAft>
                <a:spcPts val="0"/>
              </a:spcAft>
              <a:defRPr/>
            </a:pPr>
            <a:r>
              <a:rPr lang="zh-CN" altLang="en-US" sz="3600" b="1" dirty="0" smtClean="0">
                <a:ln/>
                <a:solidFill>
                  <a:schemeClr val="accent1"/>
                </a:solidFill>
                <a:effectLst>
                  <a:outerShdw blurRad="38100" dist="25400" dir="5400000" algn="ctr" rotWithShape="0">
                    <a:srgbClr val="6E747A">
                      <a:alpha val="43000"/>
                    </a:srgbClr>
                  </a:outerShdw>
                </a:effectLst>
                <a:latin typeface="+mn-lt"/>
                <a:ea typeface="+mn-ea"/>
              </a:rPr>
              <a:t>注意事项：</a:t>
            </a:r>
            <a:endParaRPr lang="zh-CN" alt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endParaRPr>
          </a:p>
          <a:p>
            <a:pPr fontAlgn="auto">
              <a:spcBef>
                <a:spcPts val="0"/>
              </a:spcBef>
              <a:spcAft>
                <a:spcPts val="0"/>
              </a:spcAft>
              <a:defRPr/>
            </a:pP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318260" y="1126490"/>
            <a:ext cx="9555480" cy="453898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631660" y="1468823"/>
            <a:ext cx="8928000" cy="4554220"/>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应交增值税</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1">
                    <a:lumMod val="75000"/>
                    <a:lumOff val="25000"/>
                  </a:schemeClr>
                </a:solidFill>
                <a:ea typeface="微软雅黑" panose="020B0503020204020204" pitchFamily="34" charset="-122"/>
              </a:rPr>
              <a:t>指</a:t>
            </a:r>
            <a:r>
              <a:rPr lang="zh-CN" altLang="en-US" sz="2000" b="1" dirty="0">
                <a:solidFill>
                  <a:schemeClr val="tx1">
                    <a:lumMod val="75000"/>
                    <a:lumOff val="25000"/>
                  </a:schemeClr>
                </a:solidFill>
                <a:ea typeface="微软雅黑" panose="020B0503020204020204" pitchFamily="34" charset="-122"/>
                <a:sym typeface="+mn-ea"/>
              </a:rPr>
              <a:t>按照权责发生制核算的本企业</a:t>
            </a:r>
            <a:r>
              <a:rPr lang="zh-CN" altLang="en-US" sz="2000" b="1" dirty="0">
                <a:solidFill>
                  <a:srgbClr val="FF0000"/>
                </a:solidFill>
                <a:ea typeface="微软雅黑" panose="020B0503020204020204" pitchFamily="34" charset="-122"/>
                <a:sym typeface="+mn-ea"/>
              </a:rPr>
              <a:t>应交</a:t>
            </a:r>
            <a:r>
              <a:rPr lang="zh-CN" altLang="en-US" sz="2000" b="1" dirty="0">
                <a:solidFill>
                  <a:schemeClr val="tx1">
                    <a:lumMod val="75000"/>
                    <a:lumOff val="25000"/>
                  </a:schemeClr>
                </a:solidFill>
                <a:ea typeface="微软雅黑" panose="020B0503020204020204" pitchFamily="34" charset="-122"/>
                <a:sym typeface="+mn-ea"/>
              </a:rPr>
              <a:t>的增值税。</a:t>
            </a:r>
            <a:endParaRPr lang="zh-CN" altLang="en-US" sz="2000" dirty="0">
              <a:latin typeface="微软雅黑" panose="020B0503020204020204" pitchFamily="34" charset="-122"/>
              <a:ea typeface="微软雅黑" panose="020B0503020204020204" pitchFamily="34" charset="-122"/>
              <a:sym typeface="+mn-ea"/>
            </a:endParaRPr>
          </a:p>
          <a:p>
            <a:pPr algn="just">
              <a:lnSpc>
                <a:spcPct val="150000"/>
              </a:lnSpc>
            </a:pPr>
            <a:endParaRPr kumimoji="0" lang="zh-CN" altLang="en-US" sz="2000" b="0" i="0" u="none" strike="noStrike" kern="0" cap="none" spc="0" normalizeH="0" baseline="0" noProof="1">
              <a:ln>
                <a:noFill/>
              </a:ln>
              <a:effectLst/>
              <a:uLnTx/>
              <a:uFillTx/>
              <a:latin typeface="+mn-lt"/>
              <a:ea typeface="+mn-ea"/>
              <a:cs typeface="+mn-cs"/>
            </a:endParaRPr>
          </a:p>
          <a:p>
            <a:pPr marR="0" lvl="0" algn="l" defTabSz="914400" rtl="0" eaLnBrk="1" hangingPunct="1">
              <a:lnSpc>
                <a:spcPct val="150000"/>
              </a:lnSpc>
              <a:spcBef>
                <a:spcPts val="0"/>
              </a:spcBef>
              <a:buClrTx/>
              <a:buSzTx/>
              <a:buFontTx/>
              <a:buChar char="•"/>
            </a:pPr>
            <a:r>
              <a:rPr lang="en-US" altLang="zh-CN" sz="2000" b="1" dirty="0">
                <a:solidFill>
                  <a:schemeClr val="tx1">
                    <a:lumMod val="75000"/>
                    <a:lumOff val="25000"/>
                  </a:schemeClr>
                </a:solidFill>
                <a:sym typeface="+mn-ea"/>
              </a:rPr>
              <a:t> </a:t>
            </a:r>
            <a:r>
              <a:rPr lang="zh-CN" altLang="en-US" sz="2000" b="1" dirty="0">
                <a:solidFill>
                  <a:schemeClr val="tx1">
                    <a:lumMod val="75000"/>
                    <a:lumOff val="25000"/>
                  </a:schemeClr>
                </a:solidFill>
                <a:sym typeface="+mn-ea"/>
              </a:rPr>
              <a:t>尽量用制度中方法二计算填报：</a:t>
            </a:r>
            <a:endParaRPr kumimoji="0" lang="zh-CN" altLang="en-US" sz="2000" b="1" i="0" u="none" strike="noStrike" cap="none" spc="0" normalizeH="0" baseline="0" noProof="1" dirty="0">
              <a:solidFill>
                <a:schemeClr val="tx1">
                  <a:lumMod val="75000"/>
                  <a:lumOff val="25000"/>
                </a:schemeClr>
              </a:solidFill>
              <a:latin typeface="+mn-lt"/>
              <a:ea typeface="+mn-ea"/>
              <a:cs typeface="+mn-cs"/>
            </a:endParaRPr>
          </a:p>
          <a:p>
            <a:pPr marL="0" marR="0" lvl="0" algn="l" defTabSz="914400" rtl="0" eaLnBrk="1" hangingPunct="1">
              <a:lnSpc>
                <a:spcPct val="150000"/>
              </a:lnSpc>
              <a:spcBef>
                <a:spcPts val="0"/>
              </a:spcBef>
              <a:buClrTx/>
              <a:buSzTx/>
              <a:buFontTx/>
              <a:buNone/>
            </a:pPr>
            <a:r>
              <a:rPr lang="zh-CN" altLang="en-US" sz="2000" b="1" dirty="0">
                <a:solidFill>
                  <a:schemeClr val="tx1">
                    <a:lumMod val="75000"/>
                    <a:lumOff val="25000"/>
                  </a:schemeClr>
                </a:solidFill>
                <a:sym typeface="+mn-ea"/>
              </a:rPr>
              <a:t>应交增值税(本期累计发生额)= 销项税额-(进项税额－进项税额转出－免、抵、退应退税额)+简易计税办法计算的应纳税额+按简易计税办法计算的纳税检查应补缴税额-应纳税额减征额-加计抵减额</a:t>
            </a:r>
            <a:endParaRPr kumimoji="0" lang="zh-CN" altLang="en-US" sz="2000" b="1" i="0" u="none" strike="noStrike" cap="none" spc="0" normalizeH="0" baseline="0" noProof="1" dirty="0">
              <a:solidFill>
                <a:schemeClr val="tx1">
                  <a:lumMod val="75000"/>
                  <a:lumOff val="25000"/>
                </a:schemeClr>
              </a:solidFill>
              <a:latin typeface="+mn-lt"/>
              <a:ea typeface="+mn-ea"/>
              <a:cs typeface="+mn-cs"/>
            </a:endParaRPr>
          </a:p>
          <a:p>
            <a:pPr marR="0" lvl="0" algn="l" defTabSz="914400" rtl="0" eaLnBrk="1" hangingPunct="1">
              <a:lnSpc>
                <a:spcPct val="150000"/>
              </a:lnSpc>
              <a:spcBef>
                <a:spcPts val="0"/>
              </a:spcBef>
              <a:buClrTx/>
              <a:buSzTx/>
              <a:buFontTx/>
              <a:buChar char="•"/>
            </a:pPr>
            <a:r>
              <a:rPr lang="en-US" altLang="zh-CN" sz="2000" b="1" dirty="0">
                <a:solidFill>
                  <a:schemeClr val="tx1">
                    <a:lumMod val="75000"/>
                    <a:lumOff val="25000"/>
                  </a:schemeClr>
                </a:solidFill>
                <a:sym typeface="+mn-ea"/>
              </a:rPr>
              <a:t> </a:t>
            </a:r>
            <a:r>
              <a:rPr lang="zh-CN" altLang="en-US" sz="2000" b="1" dirty="0">
                <a:solidFill>
                  <a:schemeClr val="tx1">
                    <a:lumMod val="75000"/>
                    <a:lumOff val="25000"/>
                  </a:schemeClr>
                </a:solidFill>
                <a:sym typeface="+mn-ea"/>
              </a:rPr>
              <a:t>结果可以为负。</a:t>
            </a:r>
            <a:endParaRPr kumimoji="0" lang="zh-CN" altLang="en-US" sz="2000" b="1" i="0" u="none" strike="noStrike" cap="none" spc="0" normalizeH="0" baseline="0" noProof="1" dirty="0">
              <a:solidFill>
                <a:schemeClr val="tx1">
                  <a:lumMod val="75000"/>
                  <a:lumOff val="25000"/>
                </a:schemeClr>
              </a:solidFill>
              <a:latin typeface="+mn-lt"/>
              <a:ea typeface="+mn-ea"/>
              <a:cs typeface="+mn-cs"/>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149170" y="1160956"/>
            <a:ext cx="9555685" cy="4880888"/>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473200" y="1330960"/>
            <a:ext cx="8928100" cy="4335145"/>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marL="257175" marR="0" lvl="0" indent="-257175" algn="just" defTabSz="914400" rtl="0" eaLnBrk="1" hangingPunct="1">
              <a:lnSpc>
                <a:spcPct val="150000"/>
              </a:lnSpc>
              <a:spcBef>
                <a:spcPts val="0"/>
              </a:spcBef>
              <a:spcAft>
                <a:spcPct val="0"/>
              </a:spcAft>
              <a:buClrTx/>
              <a:buSzTx/>
              <a:buFontTx/>
              <a:buChar char="•"/>
              <a:defRPr/>
            </a:pPr>
            <a:r>
              <a:rPr lang="zh-CN" altLang="en-US" sz="2000" b="1" kern="0">
                <a:ln>
                  <a:noFill/>
                </a:ln>
                <a:solidFill>
                  <a:schemeClr val="tx1">
                    <a:lumMod val="75000"/>
                    <a:lumOff val="25000"/>
                  </a:schemeClr>
                </a:solidFill>
                <a:effectLst/>
                <a:uLnTx/>
                <a:uFillTx/>
                <a:sym typeface="+mn-ea"/>
              </a:rPr>
              <a:t>计算公式体现权责发生制，本期发生的进项税额全部参与计算，相当于不设置留抵，也不抵扣会计账簿或增值税纳税申报表汇总上年末留抵的进项税额。</a:t>
            </a:r>
            <a:endParaRPr kumimoji="0" lang="zh-CN" altLang="en-US" sz="2000" b="1" i="0" u="none" strike="noStrike" kern="0" cap="none" spc="0" normalizeH="0" baseline="0" noProof="1">
              <a:ln>
                <a:noFill/>
              </a:ln>
              <a:solidFill>
                <a:schemeClr val="tx1">
                  <a:lumMod val="75000"/>
                  <a:lumOff val="25000"/>
                </a:schemeClr>
              </a:solidFill>
              <a:effectLst/>
              <a:uLnTx/>
              <a:uFillTx/>
              <a:latin typeface="+mn-lt"/>
              <a:ea typeface="+mn-ea"/>
              <a:cs typeface="+mn-cs"/>
            </a:endParaRPr>
          </a:p>
          <a:p>
            <a:pPr marL="257175" marR="0" lvl="0" indent="-257175" algn="just" defTabSz="914400" rtl="0" eaLnBrk="1" hangingPunct="1">
              <a:lnSpc>
                <a:spcPct val="150000"/>
              </a:lnSpc>
              <a:spcBef>
                <a:spcPct val="20000"/>
              </a:spcBef>
              <a:spcAft>
                <a:spcPct val="0"/>
              </a:spcAft>
              <a:buClrTx/>
              <a:buSzTx/>
              <a:buFontTx/>
              <a:buChar char="•"/>
              <a:defRPr/>
            </a:pPr>
            <a:r>
              <a:rPr lang="zh-CN" altLang="en-US" sz="2000" b="1" kern="0">
                <a:ln>
                  <a:noFill/>
                </a:ln>
                <a:solidFill>
                  <a:schemeClr val="tx1">
                    <a:lumMod val="75000"/>
                    <a:lumOff val="25000"/>
                  </a:schemeClr>
                </a:solidFill>
                <a:effectLst/>
                <a:uLnTx/>
                <a:uFillTx/>
                <a:sym typeface="+mn-ea"/>
              </a:rPr>
              <a:t>按照公式计算本指标后，不应再加增值税减免税额，此部分价值不再形成企业缴纳义务。</a:t>
            </a:r>
            <a:endParaRPr kumimoji="0" lang="zh-CN" altLang="en-US" sz="2000" b="1" i="0" u="none" strike="noStrike" kern="0" cap="none" spc="0" normalizeH="0" baseline="0" noProof="1">
              <a:ln>
                <a:noFill/>
              </a:ln>
              <a:solidFill>
                <a:schemeClr val="tx1">
                  <a:lumMod val="75000"/>
                  <a:lumOff val="25000"/>
                </a:schemeClr>
              </a:solidFill>
              <a:effectLst/>
              <a:uLnTx/>
              <a:uFillTx/>
              <a:latin typeface="+mn-lt"/>
              <a:ea typeface="+mn-ea"/>
              <a:cs typeface="+mn-cs"/>
            </a:endParaRPr>
          </a:p>
          <a:p>
            <a:pPr marL="257175" marR="0" lvl="0" indent="-257175" algn="just" defTabSz="914400" rtl="0" eaLnBrk="1" hangingPunct="1">
              <a:lnSpc>
                <a:spcPct val="150000"/>
              </a:lnSpc>
              <a:spcBef>
                <a:spcPct val="20000"/>
              </a:spcBef>
              <a:spcAft>
                <a:spcPct val="0"/>
              </a:spcAft>
              <a:buClrTx/>
              <a:buSzTx/>
              <a:buFontTx/>
              <a:buChar char="•"/>
              <a:defRPr/>
            </a:pPr>
            <a:r>
              <a:rPr lang="zh-CN" altLang="en-US" sz="2000" b="1" dirty="0" smtClean="0">
                <a:solidFill>
                  <a:schemeClr val="tx1">
                    <a:lumMod val="75000"/>
                    <a:lumOff val="25000"/>
                  </a:schemeClr>
                </a:solidFill>
                <a:latin typeface="+mn-ea"/>
                <a:sym typeface="+mn-ea"/>
              </a:rPr>
              <a:t>财务“本年应交增值税”中含了期初未抵扣数，是跨年度连续累加数；而统计“本年应交增值税”是当期发生的应交数，不含期初未抵扣数。</a:t>
            </a:r>
            <a:endParaRPr kumimoji="0" lang="zh-CN" altLang="en-US" sz="2000" b="1" i="0" u="none" strike="noStrike" kern="0" cap="none" spc="0" normalizeH="0" baseline="0" noProof="1">
              <a:ln>
                <a:noFill/>
              </a:ln>
              <a:solidFill>
                <a:schemeClr val="tx1">
                  <a:lumMod val="75000"/>
                  <a:lumOff val="25000"/>
                </a:schemeClr>
              </a:solidFill>
              <a:effectLst/>
              <a:uLnTx/>
              <a:uFillTx/>
              <a:latin typeface="+mn-lt"/>
              <a:ea typeface="+mn-ea"/>
              <a:cs typeface="+mn-cs"/>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46126"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46128"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414909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sz="2800">
                <a:solidFill>
                  <a:srgbClr val="4B649F"/>
                </a:solidFill>
                <a:sym typeface="+mn-ea"/>
              </a:rPr>
              <a:t>建筑业制度修订内容</a:t>
            </a:r>
            <a:endParaRPr sz="2800">
              <a:solidFill>
                <a:srgbClr val="4B649F"/>
              </a:solidFill>
              <a:sym typeface="+mn-ea"/>
            </a:endParaRPr>
          </a:p>
        </p:txBody>
      </p:sp>
      <p:sp>
        <p:nvSpPr>
          <p:cNvPr id="13315" name="矩形 3"/>
          <p:cNvSpPr>
            <a:spLocks noChangeArrowheads="1"/>
          </p:cNvSpPr>
          <p:nvPr/>
        </p:nvSpPr>
        <p:spPr bwMode="auto">
          <a:xfrm>
            <a:off x="675640" y="841375"/>
            <a:ext cx="9583420" cy="5077460"/>
          </a:xfrm>
          <a:prstGeom prst="rect">
            <a:avLst/>
          </a:prstGeom>
          <a:noFill/>
          <a:ln w="9525">
            <a:noFill/>
            <a:miter lim="800000"/>
          </a:ln>
        </p:spPr>
        <p:txBody>
          <a:bodyPr wrap="square">
            <a:spAutoFit/>
          </a:bodyPr>
          <a:p>
            <a:pPr>
              <a:lnSpc>
                <a:spcPct val="150000"/>
              </a:lnSpc>
            </a:pPr>
            <a:r>
              <a:rPr lang="zh-CN" altLang="en-US" sz="3600" b="1" dirty="0" smtClean="0">
                <a:solidFill>
                  <a:srgbClr val="006699"/>
                </a:solidFill>
              </a:rPr>
              <a:t>生产表</a:t>
            </a:r>
            <a:endParaRPr lang="en-US" altLang="zh-CN" sz="3600" b="1" dirty="0" smtClean="0">
              <a:solidFill>
                <a:srgbClr val="006699"/>
              </a:solidFill>
            </a:endParaRPr>
          </a:p>
          <a:p>
            <a:pPr algn="just">
              <a:lnSpc>
                <a:spcPct val="150000"/>
              </a:lnSpc>
            </a:pPr>
            <a:r>
              <a:rPr lang="en-US" altLang="zh-CN" sz="2400" b="1" dirty="0" smtClean="0">
                <a:solidFill>
                  <a:srgbClr val="006699"/>
                </a:solidFill>
              </a:rPr>
              <a:t>C204-1</a:t>
            </a:r>
            <a:r>
              <a:rPr lang="zh-CN" altLang="en-US" sz="2400" b="1" dirty="0" smtClean="0">
                <a:solidFill>
                  <a:srgbClr val="006699"/>
                </a:solidFill>
              </a:rPr>
              <a:t>表修订</a:t>
            </a:r>
            <a:r>
              <a:rPr lang="en-US" altLang="zh-CN" sz="2400" b="1" dirty="0" smtClean="0">
                <a:solidFill>
                  <a:srgbClr val="006699"/>
                </a:solidFill>
              </a:rPr>
              <a:t>“</a:t>
            </a:r>
            <a:r>
              <a:rPr lang="zh-CN" altLang="en-US" sz="2400" b="1" dirty="0" smtClean="0">
                <a:solidFill>
                  <a:srgbClr val="006699"/>
                </a:solidFill>
              </a:rPr>
              <a:t>建筑业企业期末人数</a:t>
            </a:r>
            <a:r>
              <a:rPr lang="en-US" altLang="zh-CN" sz="2400" b="1" dirty="0" smtClean="0">
                <a:solidFill>
                  <a:srgbClr val="006699"/>
                </a:solidFill>
              </a:rPr>
              <a:t>”</a:t>
            </a:r>
            <a:r>
              <a:rPr lang="zh-CN" altLang="en-US" sz="2400" b="1" dirty="0" smtClean="0">
                <a:solidFill>
                  <a:srgbClr val="006699"/>
                </a:solidFill>
              </a:rPr>
              <a:t>指标说明</a:t>
            </a:r>
            <a:endParaRPr lang="zh-CN" altLang="en-US" sz="2400" b="1" dirty="0" smtClean="0">
              <a:solidFill>
                <a:srgbClr val="006699"/>
              </a:solidFill>
            </a:endParaRPr>
          </a:p>
          <a:p>
            <a:pPr algn="just">
              <a:lnSpc>
                <a:spcPct val="150000"/>
              </a:lnSpc>
            </a:pPr>
            <a:r>
              <a:rPr lang="zh-CN" altLang="en-US" sz="3600" b="1" dirty="0" smtClean="0">
                <a:solidFill>
                  <a:srgbClr val="006699"/>
                </a:solidFill>
              </a:rPr>
              <a:t>财务表</a:t>
            </a:r>
            <a:endParaRPr lang="zh-CN" altLang="en-US" sz="3600" b="1" dirty="0" smtClean="0">
              <a:solidFill>
                <a:srgbClr val="006699"/>
              </a:solidFill>
            </a:endParaRPr>
          </a:p>
          <a:p>
            <a:pPr algn="just">
              <a:lnSpc>
                <a:spcPct val="150000"/>
              </a:lnSpc>
            </a:pPr>
            <a:r>
              <a:rPr lang="en-US" altLang="zh-CN" sz="2400" b="1" dirty="0" smtClean="0">
                <a:solidFill>
                  <a:srgbClr val="006699"/>
                </a:solidFill>
              </a:rPr>
              <a:t>C103表恢复非经普年份表样，删除了经普年份增加的17个指标，恢复长期股权投资、国家资本、其中：社会保险费（单位负担部分）、其中：一带一路沿线国家等4个指标</a:t>
            </a:r>
            <a:endParaRPr lang="en-US" altLang="zh-CN" sz="2400" b="1" dirty="0" smtClean="0">
              <a:solidFill>
                <a:srgbClr val="006699"/>
              </a:solidFill>
            </a:endParaRPr>
          </a:p>
          <a:p>
            <a:pPr algn="just">
              <a:lnSpc>
                <a:spcPct val="150000"/>
              </a:lnSpc>
            </a:pPr>
            <a:r>
              <a:rPr lang="en-US" altLang="zh-CN" sz="2400" b="1" dirty="0" smtClean="0">
                <a:solidFill>
                  <a:srgbClr val="006699"/>
                </a:solidFill>
              </a:rPr>
              <a:t>删除持有至到期投资、软件使用权</a:t>
            </a:r>
            <a:endParaRPr lang="en-US" altLang="zh-CN" sz="2400" b="1" dirty="0" smtClean="0">
              <a:solidFill>
                <a:srgbClr val="006699"/>
              </a:solidFill>
            </a:endParaRPr>
          </a:p>
          <a:p>
            <a:pPr algn="just">
              <a:lnSpc>
                <a:spcPct val="150000"/>
              </a:lnSpc>
            </a:pPr>
            <a:r>
              <a:rPr lang="en-US" altLang="zh-CN" sz="2400" b="1" dirty="0" smtClean="0">
                <a:solidFill>
                  <a:srgbClr val="006699"/>
                </a:solidFill>
              </a:rPr>
              <a:t>C203</a:t>
            </a:r>
            <a:r>
              <a:rPr lang="zh-CN" altLang="en-US" sz="2400" b="1" dirty="0" smtClean="0">
                <a:solidFill>
                  <a:srgbClr val="006699"/>
                </a:solidFill>
              </a:rPr>
              <a:t>表不变</a:t>
            </a:r>
            <a:endParaRPr lang="zh-CN" altLang="en-US" sz="2400" b="1" dirty="0" smtClean="0">
              <a:solidFill>
                <a:srgbClr val="006699"/>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4294967295"/>
          </p:nvPr>
        </p:nvGraphicFramePr>
        <p:xfrm>
          <a:off x="2024034" y="1600204"/>
          <a:ext cx="7729566" cy="45259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圆角矩形 3"/>
          <p:cNvSpPr/>
          <p:nvPr/>
        </p:nvSpPr>
        <p:spPr>
          <a:xfrm>
            <a:off x="2095500" y="1000125"/>
            <a:ext cx="2857500"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fontAlgn="auto">
              <a:spcBef>
                <a:spcPts val="0"/>
              </a:spcBef>
              <a:spcAft>
                <a:spcPts val="0"/>
              </a:spcAft>
              <a:defRPr/>
            </a:pPr>
            <a:r>
              <a:rPr lang="zh-CN" altLang="en-US" sz="2400" b="1" dirty="0">
                <a:solidFill>
                  <a:schemeClr val="bg1"/>
                </a:solidFill>
                <a:latin typeface="+mn-ea"/>
              </a:rPr>
              <a:t>应交增值税（</a:t>
            </a:r>
            <a:r>
              <a:rPr lang="en-US" altLang="zh-CN" sz="2400" b="1" dirty="0">
                <a:solidFill>
                  <a:schemeClr val="bg1"/>
                </a:solidFill>
                <a:latin typeface="+mn-ea"/>
              </a:rPr>
              <a:t>402</a:t>
            </a:r>
            <a:r>
              <a:rPr lang="zh-CN" altLang="en-US" sz="2400" b="1" dirty="0">
                <a:solidFill>
                  <a:schemeClr val="bg1"/>
                </a:solidFill>
                <a:latin typeface="+mn-ea"/>
              </a:rPr>
              <a:t>）</a:t>
            </a:r>
            <a:endParaRPr lang="en-US" altLang="zh-CN" sz="2400" b="1" dirty="0">
              <a:solidFill>
                <a:schemeClr val="bg1"/>
              </a:solidFill>
              <a:latin typeface="+mn-ea"/>
            </a:endParaRPr>
          </a:p>
        </p:txBody>
      </p:sp>
      <p:sp>
        <p:nvSpPr>
          <p:cNvPr id="7" name="矩形 6"/>
          <p:cNvSpPr/>
          <p:nvPr/>
        </p:nvSpPr>
        <p:spPr>
          <a:xfrm>
            <a:off x="2166912" y="1857364"/>
            <a:ext cx="3840480" cy="368300"/>
          </a:xfrm>
          <a:prstGeom prst="rect">
            <a:avLst/>
          </a:prstGeom>
        </p:spPr>
        <p:txBody>
          <a:bodyPr wrap="none">
            <a:spAutoFit/>
          </a:bodyPr>
          <a:lstStyle/>
          <a:p>
            <a:pPr fontAlgn="auto">
              <a:spcBef>
                <a:spcPts val="0"/>
              </a:spcBef>
              <a:spcAft>
                <a:spcPts val="0"/>
              </a:spcAft>
              <a:defRPr/>
            </a:pPr>
            <a:r>
              <a:rPr lang="zh-CN" altLang="en-US" b="1" dirty="0">
                <a:ln/>
                <a:solidFill>
                  <a:schemeClr val="accent1"/>
                </a:solidFill>
                <a:effectLst>
                  <a:outerShdw blurRad="38100" dist="25400" dir="5400000" algn="ctr" rotWithShape="0">
                    <a:srgbClr val="6E747A">
                      <a:alpha val="43000"/>
                    </a:srgbClr>
                  </a:outerShdw>
                </a:effectLst>
                <a:latin typeface="+mn-lt"/>
                <a:ea typeface="+mn-ea"/>
              </a:rPr>
              <a:t>与会计核算“应交增值税”的区别：</a:t>
            </a:r>
            <a:endParaRPr lang="zh-CN" altLang="en-US" b="1" dirty="0">
              <a:ln/>
              <a:solidFill>
                <a:schemeClr val="accent1"/>
              </a:solidFill>
              <a:effectLst>
                <a:outerShdw blurRad="38100" dist="25400" dir="5400000" algn="ctr" rotWithShape="0">
                  <a:srgbClr val="6E747A">
                    <a:alpha val="43000"/>
                  </a:srgbClr>
                </a:outerShdw>
              </a:effectLst>
              <a:latin typeface="+mn-lt"/>
              <a:ea typeface="+mn-ea"/>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4294967295"/>
          </p:nvPr>
        </p:nvGraphicFramePr>
        <p:xfrm>
          <a:off x="2095473" y="1428750"/>
          <a:ext cx="7858180" cy="492918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8" name="TextBox 7"/>
          <p:cNvSpPr txBox="1"/>
          <p:nvPr/>
        </p:nvSpPr>
        <p:spPr>
          <a:xfrm>
            <a:off x="2024034" y="785794"/>
            <a:ext cx="6643734" cy="860425"/>
          </a:xfrm>
          <a:prstGeom prst="rect">
            <a:avLst/>
          </a:prstGeom>
          <a:noFill/>
        </p:spPr>
        <p:txBody>
          <a:bodyPr>
            <a:spAutoFit/>
            <a:scene3d>
              <a:camera prst="orthographicFront"/>
              <a:lightRig rig="threePt" dir="t"/>
            </a:scene3d>
          </a:bodyPr>
          <a:lstStyle/>
          <a:p>
            <a:pPr fontAlgn="auto">
              <a:spcBef>
                <a:spcPts val="0"/>
              </a:spcBef>
              <a:spcAft>
                <a:spcPts val="0"/>
              </a:spcAft>
              <a:defRPr/>
            </a:pPr>
            <a:r>
              <a:rPr lang="zh-CN" altLang="en-US" sz="3200" b="1" dirty="0">
                <a:ln/>
                <a:solidFill>
                  <a:schemeClr val="accent1"/>
                </a:solidFill>
                <a:effectLst>
                  <a:outerShdw blurRad="38100" dist="25400" dir="5400000" algn="ctr" rotWithShape="0">
                    <a:srgbClr val="6E747A">
                      <a:alpha val="43000"/>
                    </a:srgbClr>
                  </a:outerShdw>
                </a:effectLst>
                <a:latin typeface="+mn-lt"/>
                <a:ea typeface="+mn-ea"/>
              </a:rPr>
              <a:t>在执法检查过程中遇到的问题：</a:t>
            </a:r>
            <a:endParaRPr lang="zh-CN" altLang="en-US" sz="3200" b="1" dirty="0">
              <a:ln/>
              <a:solidFill>
                <a:schemeClr val="accent1"/>
              </a:solidFill>
              <a:effectLst>
                <a:outerShdw blurRad="38100" dist="25400" dir="5400000" algn="ctr" rotWithShape="0">
                  <a:srgbClr val="6E747A">
                    <a:alpha val="43000"/>
                  </a:srgbClr>
                </a:outerShdw>
              </a:effectLst>
              <a:latin typeface="+mn-lt"/>
              <a:ea typeface="+mn-ea"/>
            </a:endParaRPr>
          </a:p>
          <a:p>
            <a:pPr fontAlgn="auto">
              <a:spcBef>
                <a:spcPts val="0"/>
              </a:spcBef>
              <a:spcAft>
                <a:spcPts val="0"/>
              </a:spcAft>
              <a:defRPr/>
            </a:pPr>
            <a:endParaRPr lang="zh-CN" altLang="en-US" sz="3200" b="1" dirty="0">
              <a:ln/>
              <a:solidFill>
                <a:schemeClr val="accent1"/>
              </a:solidFill>
              <a:effectLst>
                <a:outerShdw blurRad="38100" dist="25400" dir="5400000" algn="ctr" rotWithShape="0">
                  <a:srgbClr val="6E747A">
                    <a:alpha val="43000"/>
                  </a:srgbClr>
                </a:outerShdw>
              </a:effectLst>
              <a:latin typeface="+mn-lt"/>
              <a:ea typeface="+mn-ea"/>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4294967295"/>
          </p:nvPr>
        </p:nvGraphicFramePr>
        <p:xfrm>
          <a:off x="2024036" y="1000125"/>
          <a:ext cx="7715279" cy="54292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圆角矩形 3"/>
          <p:cNvSpPr/>
          <p:nvPr/>
        </p:nvSpPr>
        <p:spPr>
          <a:xfrm>
            <a:off x="2024063" y="1285875"/>
            <a:ext cx="6000750"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algn="ctr" fontAlgn="auto">
              <a:spcBef>
                <a:spcPts val="0"/>
              </a:spcBef>
              <a:spcAft>
                <a:spcPts val="0"/>
              </a:spcAft>
              <a:defRPr/>
            </a:pPr>
            <a:r>
              <a:rPr lang="zh-CN" altLang="en-US" sz="2400" b="1" dirty="0">
                <a:solidFill>
                  <a:schemeClr val="bg1"/>
                </a:solidFill>
                <a:latin typeface="+mn-ea"/>
              </a:rPr>
              <a:t>建筑业企业在境外完成的营业收入（</a:t>
            </a:r>
            <a:r>
              <a:rPr lang="en-US" altLang="zh-CN" sz="2400" b="1" dirty="0">
                <a:solidFill>
                  <a:schemeClr val="bg1"/>
                </a:solidFill>
                <a:latin typeface="+mn-ea"/>
              </a:rPr>
              <a:t>611</a:t>
            </a:r>
            <a:r>
              <a:rPr lang="zh-CN" altLang="en-US" sz="2400" b="1" dirty="0">
                <a:solidFill>
                  <a:schemeClr val="bg1"/>
                </a:solidFill>
                <a:latin typeface="+mn-ea"/>
              </a:rPr>
              <a:t>）</a:t>
            </a:r>
            <a:endParaRPr lang="en-US" altLang="zh-CN" sz="2400" b="1" dirty="0">
              <a:solidFill>
                <a:schemeClr val="bg1"/>
              </a:solidFill>
              <a:latin typeface="+mn-ea"/>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4294967295"/>
          </p:nvPr>
        </p:nvGraphicFramePr>
        <p:xfrm>
          <a:off x="2024036" y="3000372"/>
          <a:ext cx="7715279" cy="28575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圆角矩形 3"/>
          <p:cNvSpPr/>
          <p:nvPr/>
        </p:nvSpPr>
        <p:spPr>
          <a:xfrm>
            <a:off x="2024063" y="2000250"/>
            <a:ext cx="4286250"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algn="ctr" fontAlgn="auto">
              <a:spcBef>
                <a:spcPts val="0"/>
              </a:spcBef>
              <a:spcAft>
                <a:spcPts val="0"/>
              </a:spcAft>
              <a:defRPr/>
            </a:pPr>
            <a:r>
              <a:rPr lang="zh-CN" altLang="en-US" sz="2400" b="1" dirty="0"/>
              <a:t>一带一路沿线国家（</a:t>
            </a:r>
            <a:r>
              <a:rPr lang="en-US" sz="2400" b="1" dirty="0"/>
              <a:t>BJ147</a:t>
            </a:r>
            <a:r>
              <a:rPr lang="zh-CN" altLang="en-US" sz="2400" b="1" dirty="0"/>
              <a:t>）</a:t>
            </a:r>
            <a:endParaRPr lang="en-US" altLang="zh-CN" sz="2400" b="1" dirty="0">
              <a:solidFill>
                <a:schemeClr val="bg1"/>
              </a:solidFill>
              <a:latin typeface="+mn-ea"/>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7829" name="文本框 99"/>
          <p:cNvSpPr txBox="1"/>
          <p:nvPr/>
        </p:nvSpPr>
        <p:spPr>
          <a:xfrm>
            <a:off x="1243965" y="1552575"/>
            <a:ext cx="9704070" cy="4439285"/>
          </a:xfrm>
          <a:prstGeom prst="rect">
            <a:avLst/>
          </a:prstGeom>
          <a:noFill/>
          <a:ln w="9525">
            <a:solidFill>
              <a:srgbClr val="557199"/>
            </a:solidFill>
            <a:prstDash val="dashDot"/>
          </a:ln>
        </p:spPr>
        <p:txBody>
          <a:bodyPr wrap="square" anchor="t" anchorCtr="0">
            <a:noAutofit/>
          </a:bodyPr>
          <a:p>
            <a:pPr>
              <a:lnSpc>
                <a:spcPct val="150000"/>
              </a:lnSpc>
            </a:pPr>
            <a:r>
              <a:rPr lang="zh-CN" altLang="en-US" sz="2000" b="1" kern="0">
                <a:ln>
                  <a:noFill/>
                </a:ln>
                <a:solidFill>
                  <a:srgbClr val="FF0000"/>
                </a:solidFill>
                <a:effectLst/>
                <a:uLnTx/>
                <a:uFillTx/>
                <a:latin typeface="Arial" panose="020B0604020202020204" pitchFamily="34" charset="0"/>
              </a:rPr>
              <a:t>数据质量控制要点</a:t>
            </a:r>
            <a:endParaRPr lang="zh-CN" altLang="en-US" sz="2000" b="1" kern="0">
              <a:ln>
                <a:noFill/>
              </a:ln>
              <a:solidFill>
                <a:srgbClr val="FF0000"/>
              </a:solidFill>
              <a:effectLst/>
              <a:uLnTx/>
              <a:uFillTx/>
              <a:latin typeface="Arial" panose="020B0604020202020204" pitchFamily="34" charset="0"/>
              <a:ea typeface="微软雅黑" panose="020B0503020204020204" pitchFamily="34" charset="-122"/>
            </a:endParaRPr>
          </a:p>
          <a:p>
            <a:pPr>
              <a:lnSpc>
                <a:spcPct val="150000"/>
              </a:lnSpc>
            </a:pPr>
            <a:r>
              <a:rPr lang="zh-CN" altLang="en-US" sz="2000" b="1" ker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rPr>
              <a:t>1.计量单位：由于资产负债表或利润表（损益表）以及会计帐簿中的明细科目均以“元”为计量单位，精确到“角”、“分”，所以在填报报表时，每一个指标都要除以1000，以“千元”为计量单位，不保留小数。</a:t>
            </a:r>
            <a:endParaRPr lang="zh-CN" altLang="en-US" sz="2000" b="1" kern="0">
              <a:ln>
                <a:noFill/>
              </a:ln>
              <a:solidFill>
                <a:schemeClr val="tx1">
                  <a:lumMod val="75000"/>
                  <a:lumOff val="25000"/>
                </a:schemeClr>
              </a:solidFill>
              <a:effectLst/>
              <a:uLnTx/>
              <a:uFillTx/>
              <a:ea typeface="微软雅黑" panose="020B0503020204020204" pitchFamily="34" charset="-122"/>
            </a:endParaRPr>
          </a:p>
          <a:p>
            <a:pPr>
              <a:lnSpc>
                <a:spcPct val="150000"/>
              </a:lnSpc>
            </a:pPr>
            <a:r>
              <a:rPr lang="zh-CN" altLang="en-US" sz="2000" b="1" kern="0">
                <a:ln>
                  <a:noFill/>
                </a:ln>
                <a:solidFill>
                  <a:schemeClr val="tx1">
                    <a:lumMod val="75000"/>
                    <a:lumOff val="25000"/>
                  </a:schemeClr>
                </a:solidFill>
                <a:effectLst/>
                <a:uLnTx/>
                <a:uFillTx/>
                <a:ea typeface="微软雅黑" panose="020B0503020204020204" pitchFamily="34" charset="-122"/>
              </a:rPr>
              <a:t>2</a:t>
            </a:r>
            <a:r>
              <a:rPr lang="zh-CN" altLang="en-US" sz="2000" b="1" ker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rPr>
              <a:t>.报表中取自资产负债表的部分指标均为报告期的 “期末数”，指</a:t>
            </a:r>
            <a:r>
              <a:rPr lang="zh-CN" altLang="en-US" sz="2000" b="1" kern="0">
                <a:ln>
                  <a:noFill/>
                </a:ln>
                <a:solidFill>
                  <a:schemeClr val="tx1">
                    <a:lumMod val="75000"/>
                    <a:lumOff val="25000"/>
                  </a:schemeClr>
                </a:solidFill>
                <a:effectLst/>
                <a:uLnTx/>
                <a:uFillTx/>
                <a:ea typeface="微软雅黑" panose="020B0503020204020204" pitchFamily="34" charset="-122"/>
              </a:rPr>
              <a:t>“</a:t>
            </a:r>
            <a:r>
              <a:rPr lang="zh-CN" altLang="en-US" sz="2000" b="1" ker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rPr>
              <a:t>年度期末数</a:t>
            </a:r>
            <a:r>
              <a:rPr lang="zh-CN" altLang="en-US" sz="2000" b="1" kern="0">
                <a:ln>
                  <a:noFill/>
                </a:ln>
                <a:solidFill>
                  <a:schemeClr val="tx1">
                    <a:lumMod val="75000"/>
                    <a:lumOff val="25000"/>
                  </a:schemeClr>
                </a:solidFill>
                <a:effectLst/>
                <a:uLnTx/>
                <a:uFillTx/>
                <a:ea typeface="微软雅黑" panose="020B0503020204020204" pitchFamily="34" charset="-122"/>
              </a:rPr>
              <a:t>”</a:t>
            </a:r>
            <a:r>
              <a:rPr lang="zh-CN" altLang="en-US" sz="2000" b="1" ker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rPr>
              <a:t>，为时点指标。</a:t>
            </a:r>
            <a:endParaRPr lang="zh-CN" altLang="en-US" sz="2000" b="1" kern="0">
              <a:ln>
                <a:noFill/>
              </a:ln>
              <a:solidFill>
                <a:schemeClr val="tx1">
                  <a:lumMod val="75000"/>
                  <a:lumOff val="25000"/>
                </a:schemeClr>
              </a:solidFill>
              <a:effectLst/>
              <a:uLnTx/>
              <a:uFillTx/>
              <a:ea typeface="微软雅黑" panose="020B0503020204020204" pitchFamily="34" charset="-122"/>
            </a:endParaRPr>
          </a:p>
          <a:p>
            <a:pPr>
              <a:lnSpc>
                <a:spcPct val="150000"/>
              </a:lnSpc>
            </a:pPr>
            <a:r>
              <a:rPr lang="zh-CN" altLang="en-US" sz="2000" b="1" kern="0">
                <a:ln>
                  <a:noFill/>
                </a:ln>
                <a:solidFill>
                  <a:schemeClr val="tx1">
                    <a:lumMod val="75000"/>
                    <a:lumOff val="25000"/>
                  </a:schemeClr>
                </a:solidFill>
                <a:effectLst/>
                <a:uLnTx/>
                <a:uFillTx/>
                <a:ea typeface="微软雅黑" panose="020B0503020204020204" pitchFamily="34" charset="-122"/>
              </a:rPr>
              <a:t>3.报表中指标应为自年初以来的累计数，不能只填当季数。</a:t>
            </a:r>
            <a:endParaRPr lang="zh-CN" altLang="en-US" sz="2000" b="1" kern="0">
              <a:ln>
                <a:noFill/>
              </a:ln>
              <a:solidFill>
                <a:schemeClr val="tx1">
                  <a:lumMod val="75000"/>
                  <a:lumOff val="25000"/>
                </a:schemeClr>
              </a:solidFill>
              <a:effectLst/>
              <a:uLnTx/>
              <a:uFillTx/>
              <a:ea typeface="微软雅黑" panose="020B0503020204020204" pitchFamily="34" charset="-122"/>
            </a:endParaRPr>
          </a:p>
          <a:p>
            <a:pPr marL="0" lvl="1">
              <a:lnSpc>
                <a:spcPct val="150000"/>
              </a:lnSpc>
            </a:pPr>
            <a:r>
              <a:rPr lang="zh-CN" altLang="en-US" sz="2000" b="1" kern="0">
                <a:ln>
                  <a:noFill/>
                </a:ln>
                <a:solidFill>
                  <a:schemeClr val="tx1">
                    <a:lumMod val="75000"/>
                    <a:lumOff val="25000"/>
                  </a:schemeClr>
                </a:solidFill>
                <a:effectLst/>
                <a:uLnTx/>
                <a:uFillTx/>
                <a:ea typeface="微软雅黑" panose="020B0503020204020204" pitchFamily="34" charset="-122"/>
              </a:rPr>
              <a:t>4.报表</a:t>
            </a:r>
            <a:r>
              <a:rPr lang="zh-CN" altLang="en-US" sz="2000" b="1" kern="0">
                <a:ln>
                  <a:noFill/>
                </a:ln>
                <a:solidFill>
                  <a:schemeClr val="tx1">
                    <a:lumMod val="75000"/>
                    <a:lumOff val="25000"/>
                  </a:schemeClr>
                </a:solidFill>
                <a:effectLst/>
                <a:uLnTx/>
                <a:uFillTx/>
                <a:sym typeface="+mn-ea"/>
              </a:rPr>
              <a:t>应只填报本级法人单位财务数据，勿将其下属子公司的数据汇总上报。</a:t>
            </a:r>
            <a:endParaRPr lang="zh-CN" altLang="en-US" sz="2000" b="1" kern="0">
              <a:ln>
                <a:noFill/>
              </a:ln>
              <a:solidFill>
                <a:schemeClr val="tx1">
                  <a:lumMod val="75000"/>
                  <a:lumOff val="25000"/>
                </a:schemeClr>
              </a:solidFill>
              <a:effectLst/>
              <a:uLnTx/>
              <a:uFillTx/>
              <a:sym typeface="+mn-ea"/>
            </a:endParaRPr>
          </a:p>
          <a:p>
            <a:pPr marL="0" lvl="1">
              <a:lnSpc>
                <a:spcPct val="150000"/>
              </a:lnSpc>
            </a:pPr>
            <a:r>
              <a:rPr lang="en-US" altLang="zh-CN" sz="2000" b="1" kern="0">
                <a:ln>
                  <a:noFill/>
                </a:ln>
                <a:solidFill>
                  <a:schemeClr val="tx1">
                    <a:lumMod val="75000"/>
                    <a:lumOff val="25000"/>
                  </a:schemeClr>
                </a:solidFill>
                <a:effectLst/>
                <a:uLnTx/>
                <a:uFillTx/>
                <a:sym typeface="+mn-ea"/>
              </a:rPr>
              <a:t>5.</a:t>
            </a:r>
            <a:r>
              <a:rPr lang="zh-CN" altLang="en-US" sz="2000" b="1" dirty="0">
                <a:latin typeface="+mn-ea"/>
                <a:ea typeface="+mn-ea"/>
                <a:cs typeface="Times New Roman" panose="02020603050405020304" pitchFamily="18" charset="0"/>
                <a:sym typeface="+mn-ea"/>
              </a:rPr>
              <a:t>财务有调账，未留存原始填报依据或调账凭证。</a:t>
            </a:r>
            <a:endParaRPr lang="zh-CN" altLang="en-US" sz="2000" b="1" dirty="0">
              <a:latin typeface="+mn-ea"/>
              <a:ea typeface="+mn-ea"/>
              <a:cs typeface="Times New Roman" panose="02020603050405020304" pitchFamily="18" charset="0"/>
            </a:endParaRPr>
          </a:p>
          <a:p>
            <a:pPr marL="0" lvl="1">
              <a:lnSpc>
                <a:spcPct val="150000"/>
              </a:lnSpc>
            </a:pPr>
            <a:endParaRPr lang="zh-CN" altLang="en-US" sz="2000" b="1" kern="0">
              <a:ln>
                <a:noFill/>
              </a:ln>
              <a:solidFill>
                <a:schemeClr val="tx1">
                  <a:lumMod val="75000"/>
                  <a:lumOff val="25000"/>
                </a:schemeClr>
              </a:solidFill>
              <a:effectLst/>
              <a:uLnTx/>
              <a:uFillTx/>
            </a:endParaRPr>
          </a:p>
          <a:p>
            <a:pPr>
              <a:lnSpc>
                <a:spcPct val="150000"/>
              </a:lnSpc>
            </a:pPr>
            <a:endParaRPr lang="zh-CN" altLang="en-US">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叁</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7409" name="文本框 62"/>
          <p:cNvSpPr txBox="1"/>
          <p:nvPr/>
        </p:nvSpPr>
        <p:spPr>
          <a:xfrm>
            <a:off x="2005330" y="1792605"/>
            <a:ext cx="7059930" cy="1014730"/>
          </a:xfrm>
          <a:prstGeom prst="rect">
            <a:avLst/>
          </a:prstGeom>
          <a:noFill/>
          <a:ln w="9525">
            <a:noFill/>
          </a:ln>
        </p:spPr>
        <p:txBody>
          <a:bodyPr wrap="square" anchor="t" anchorCtr="0">
            <a:spAutoFit/>
          </a:bodyPr>
          <a:p>
            <a:pPr algn="ctr"/>
            <a:r>
              <a:rPr lang="zh-CN" altLang="en-US" sz="6000" dirty="0" smtClean="0">
                <a:solidFill>
                  <a:schemeClr val="dk1"/>
                </a:solidFill>
                <a:latin typeface="黑体" panose="02010609060101010101" charset="-122"/>
                <a:ea typeface="黑体" panose="02010609060101010101" charset="-122"/>
                <a:sym typeface="+mn-ea"/>
              </a:rPr>
              <a:t>指标填报说明</a:t>
            </a:r>
            <a:endParaRPr lang="zh-CN" altLang="en-US" sz="6000" dirty="0" smtClean="0">
              <a:solidFill>
                <a:schemeClr val="dk1"/>
              </a:solidFill>
              <a:latin typeface="黑体" panose="02010609060101010101" charset="-122"/>
              <a:ea typeface="黑体" panose="02010609060101010101" charset="-122"/>
              <a:sym typeface="+mn-ea"/>
            </a:endParaRPr>
          </a:p>
        </p:txBody>
      </p:sp>
    </p:spTree>
  </p:cSld>
  <p:clrMapOvr>
    <a:masterClrMapping/>
  </p:clrMapOvr>
</p:sld>
</file>

<file path=ppt/tags/tag1.xml><?xml version="1.0" encoding="utf-8"?>
<p:tagLst xmlns:p="http://schemas.openxmlformats.org/presentationml/2006/main">
  <p:tag name="TABLE_ENDDRAG_ORIGIN_RECT" val="869*378"/>
  <p:tag name="TABLE_ENDDRAG_RECT" val="24*110*869*378"/>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TABLE_ENDDRAG_ORIGIN_RECT" val="539*236"/>
  <p:tag name="TABLE_ENDDRAG_RECT" val="378*205*539*236"/>
</p:tagLst>
</file>

<file path=ppt/tags/tag13.xml><?xml version="1.0" encoding="utf-8"?>
<p:tagLst xmlns:p="http://schemas.openxmlformats.org/presentationml/2006/main">
  <p:tag name="TABLE_ENDDRAG_ORIGIN_RECT" val="510*136"/>
  <p:tag name="TABLE_ENDDRAG_RECT" val="167*61*510*136"/>
</p:tagLst>
</file>

<file path=ppt/tags/tag14.xml><?xml version="1.0" encoding="utf-8"?>
<p:tagLst xmlns:p="http://schemas.openxmlformats.org/presentationml/2006/main">
  <p:tag name="TABLE_ENDDRAG_ORIGIN_RECT" val="510*136"/>
  <p:tag name="TABLE_ENDDRAG_RECT" val="167*61*510*136"/>
</p:tagLst>
</file>

<file path=ppt/tags/tag15.xml><?xml version="1.0" encoding="utf-8"?>
<p:tagLst xmlns:p="http://schemas.openxmlformats.org/presentationml/2006/main">
  <p:tag name="TABLE_ENDDRAG_ORIGIN_RECT" val="637*215"/>
  <p:tag name="TABLE_ENDDRAG_RECT" val="166*61*637*215"/>
</p:tagLst>
</file>

<file path=ppt/tags/tag16.xml><?xml version="1.0" encoding="utf-8"?>
<p:tagLst xmlns:p="http://schemas.openxmlformats.org/presentationml/2006/main">
  <p:tag name="TABLE_ENDDRAG_ORIGIN_RECT" val="637*215"/>
  <p:tag name="TABLE_ENDDRAG_RECT" val="166*61*637*215"/>
</p:tagLst>
</file>

<file path=ppt/tags/tag17.xml><?xml version="1.0" encoding="utf-8"?>
<p:tagLst xmlns:p="http://schemas.openxmlformats.org/presentationml/2006/main">
  <p:tag name="TABLE_ENDDRAG_ORIGIN_RECT" val="880*473"/>
  <p:tag name="TABLE_ENDDRAG_RECT" val="37*52*880*473"/>
</p:tagLst>
</file>

<file path=ppt/tags/tag18.xml><?xml version="1.0" encoding="utf-8"?>
<p:tagLst xmlns:p="http://schemas.openxmlformats.org/presentationml/2006/main">
  <p:tag name="TABLE_ENDDRAG_ORIGIN_RECT" val="909*450"/>
  <p:tag name="TABLE_ENDDRAG_RECT" val="32*74*909*450"/>
</p:tagLst>
</file>

<file path=ppt/tags/tag19.xml><?xml version="1.0" encoding="utf-8"?>
<p:tagLst xmlns:p="http://schemas.openxmlformats.org/presentationml/2006/main">
  <p:tag name="TABLE_ENDDRAG_ORIGIN_RECT" val="899*452"/>
  <p:tag name="TABLE_ENDDRAG_RECT" val="28*73*899*452"/>
</p:tagLst>
</file>

<file path=ppt/tags/tag2.xml><?xml version="1.0" encoding="utf-8"?>
<p:tagLst xmlns:p="http://schemas.openxmlformats.org/presentationml/2006/main">
  <p:tag name="TABLE_ENDDRAG_ORIGIN_RECT" val="855*302"/>
  <p:tag name="TABLE_ENDDRAG_RECT" val="46*146*856*302"/>
</p:tagLst>
</file>

<file path=ppt/tags/tag20.xml><?xml version="1.0" encoding="utf-8"?>
<p:tagLst xmlns:p="http://schemas.openxmlformats.org/presentationml/2006/main">
  <p:tag name="TABLE_ENDDRAG_ORIGIN_RECT" val="873*482"/>
  <p:tag name="TABLE_ENDDRAG_RECT" val="50*59*873*482"/>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3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4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6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7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8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9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0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14637</Words>
  <Application>WPS 演示</Application>
  <PresentationFormat>自定义</PresentationFormat>
  <Paragraphs>1443</Paragraphs>
  <Slides>84</Slides>
  <Notes>0</Notes>
  <HiddenSlides>0</HiddenSlides>
  <MMClips>0</MMClips>
  <ScaleCrop>false</ScaleCrop>
  <HeadingPairs>
    <vt:vector size="6" baseType="variant">
      <vt:variant>
        <vt:lpstr>已用的字体</vt:lpstr>
      </vt:variant>
      <vt:variant>
        <vt:i4>19</vt:i4>
      </vt:variant>
      <vt:variant>
        <vt:lpstr>主题</vt:lpstr>
      </vt:variant>
      <vt:variant>
        <vt:i4>24</vt:i4>
      </vt:variant>
      <vt:variant>
        <vt:lpstr>幻灯片标题</vt:lpstr>
      </vt:variant>
      <vt:variant>
        <vt:i4>84</vt:i4>
      </vt:variant>
    </vt:vector>
  </HeadingPairs>
  <TitlesOfParts>
    <vt:vector size="127" baseType="lpstr">
      <vt:lpstr>Arial</vt:lpstr>
      <vt:lpstr>宋体</vt:lpstr>
      <vt:lpstr>Wingdings</vt:lpstr>
      <vt:lpstr>微软雅黑</vt:lpstr>
      <vt:lpstr>方正小标宋简体</vt:lpstr>
      <vt:lpstr>方正楷体_GBK</vt:lpstr>
      <vt:lpstr>黑体</vt:lpstr>
      <vt:lpstr>Arial Unicode MS</vt:lpstr>
      <vt:lpstr>Calibri</vt:lpstr>
      <vt:lpstr>Roboto Light</vt:lpstr>
      <vt:lpstr>Wingdings</vt:lpstr>
      <vt:lpstr>Times New Roman</vt:lpstr>
      <vt:lpstr>Malgun Gothic</vt:lpstr>
      <vt:lpstr>楷体</vt:lpstr>
      <vt:lpstr>仿宋</vt:lpstr>
      <vt:lpstr>Arial</vt:lpstr>
      <vt:lpstr>Vrinda</vt:lpstr>
      <vt:lpstr>Kozuka Mincho Pro H</vt:lpstr>
      <vt:lpstr>MS Mincho</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16_Office 主题</vt:lpstr>
      <vt:lpstr>17_Office 主题</vt:lpstr>
      <vt:lpstr>18_Office 主题</vt:lpstr>
      <vt:lpstr>19_Office 主题</vt:lpstr>
      <vt:lpstr>20_Office 主题</vt:lpstr>
      <vt:lpstr>21_Office 主题</vt:lpstr>
      <vt:lpstr>22_Office 主题</vt:lpstr>
      <vt:lpstr>23_Office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Administrator</cp:lastModifiedBy>
  <cp:revision>529</cp:revision>
  <dcterms:created xsi:type="dcterms:W3CDTF">2016-01-27T03:19:00Z</dcterms:created>
  <dcterms:modified xsi:type="dcterms:W3CDTF">2024-12-11T02:57:40Z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2052-10.8.0.6308</vt:lpwstr>
  </property>
  <property fmtid="{D5CDD505-2E9C-101B-9397-08002B2CF9AE}" pid="3" name="ICV">
    <vt:lpwstr>98808A809BD34AA2830D6DAD9227BBC8</vt:lpwstr>
  </property>
</Properties>
</file>