
<file path=[Content_Types].xml><?xml version="1.0" encoding="utf-8"?>
<Types xmlns="http://schemas.openxmlformats.org/package/2006/content-types">
  <Default Extension="jpeg" ContentType="image/jpeg"/>
  <Default Extension="JPG" ContentType="image/.jpg"/>
  <Default Extension="png" ContentType="image/png"/>
  <Default Extension="bmp" ContentType="image/bmp"/>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 id="2147483678" r:id="rId4"/>
    <p:sldMasterId id="2147483693" r:id="rId5"/>
  </p:sldMasterIdLst>
  <p:notesMasterIdLst>
    <p:notesMasterId r:id="rId9"/>
  </p:notesMasterIdLst>
  <p:handoutMasterIdLst>
    <p:handoutMasterId r:id="rId111"/>
  </p:handoutMasterIdLst>
  <p:sldIdLst>
    <p:sldId id="404" r:id="rId6"/>
    <p:sldId id="405" r:id="rId7"/>
    <p:sldId id="493" r:id="rId8"/>
    <p:sldId id="1611" r:id="rId10"/>
    <p:sldId id="1612" r:id="rId11"/>
    <p:sldId id="973" r:id="rId12"/>
    <p:sldId id="971" r:id="rId13"/>
    <p:sldId id="584" r:id="rId14"/>
    <p:sldId id="409" r:id="rId15"/>
    <p:sldId id="1152" r:id="rId16"/>
    <p:sldId id="1512" r:id="rId17"/>
    <p:sldId id="448" r:id="rId18"/>
    <p:sldId id="277" r:id="rId19"/>
    <p:sldId id="1053" r:id="rId20"/>
    <p:sldId id="1235" r:id="rId21"/>
    <p:sldId id="1060" r:id="rId22"/>
    <p:sldId id="1059" r:id="rId23"/>
    <p:sldId id="303" r:id="rId24"/>
    <p:sldId id="304" r:id="rId25"/>
    <p:sldId id="478" r:id="rId26"/>
    <p:sldId id="314" r:id="rId27"/>
    <p:sldId id="315" r:id="rId28"/>
    <p:sldId id="316" r:id="rId29"/>
    <p:sldId id="517" r:id="rId30"/>
    <p:sldId id="685" r:id="rId31"/>
    <p:sldId id="461" r:id="rId32"/>
    <p:sldId id="466" r:id="rId33"/>
    <p:sldId id="467" r:id="rId34"/>
    <p:sldId id="687" r:id="rId35"/>
    <p:sldId id="326" r:id="rId36"/>
    <p:sldId id="327" r:id="rId37"/>
    <p:sldId id="328" r:id="rId38"/>
    <p:sldId id="497" r:id="rId39"/>
    <p:sldId id="1794" r:id="rId40"/>
    <p:sldId id="1517" r:id="rId41"/>
    <p:sldId id="333" r:id="rId42"/>
    <p:sldId id="334" r:id="rId43"/>
    <p:sldId id="1613" r:id="rId44"/>
    <p:sldId id="336" r:id="rId45"/>
    <p:sldId id="361" r:id="rId46"/>
    <p:sldId id="1482" r:id="rId47"/>
    <p:sldId id="1721" r:id="rId48"/>
    <p:sldId id="1796" r:id="rId49"/>
    <p:sldId id="1487" r:id="rId50"/>
    <p:sldId id="1488" r:id="rId51"/>
    <p:sldId id="1489" r:id="rId52"/>
    <p:sldId id="1490" r:id="rId53"/>
    <p:sldId id="1491" r:id="rId54"/>
    <p:sldId id="1493" r:id="rId55"/>
    <p:sldId id="1494" r:id="rId56"/>
    <p:sldId id="1495" r:id="rId57"/>
    <p:sldId id="1496" r:id="rId58"/>
    <p:sldId id="1497" r:id="rId59"/>
    <p:sldId id="1498" r:id="rId60"/>
    <p:sldId id="1499" r:id="rId61"/>
    <p:sldId id="1720" r:id="rId62"/>
    <p:sldId id="1500" r:id="rId63"/>
    <p:sldId id="1501" r:id="rId64"/>
    <p:sldId id="1502" r:id="rId65"/>
    <p:sldId id="1503" r:id="rId66"/>
    <p:sldId id="1504" r:id="rId67"/>
    <p:sldId id="1505" r:id="rId68"/>
    <p:sldId id="1506" r:id="rId69"/>
    <p:sldId id="1507" r:id="rId70"/>
    <p:sldId id="1508" r:id="rId71"/>
    <p:sldId id="1509" r:id="rId72"/>
    <p:sldId id="1510" r:id="rId73"/>
    <p:sldId id="1717" r:id="rId74"/>
    <p:sldId id="1718" r:id="rId75"/>
    <p:sldId id="1716" r:id="rId76"/>
    <p:sldId id="1511" r:id="rId77"/>
    <p:sldId id="1234" r:id="rId78"/>
    <p:sldId id="1470" r:id="rId79"/>
    <p:sldId id="1877" r:id="rId80"/>
    <p:sldId id="1471" r:id="rId81"/>
    <p:sldId id="1472" r:id="rId82"/>
    <p:sldId id="1473" r:id="rId83"/>
    <p:sldId id="1878" r:id="rId84"/>
    <p:sldId id="1879" r:id="rId85"/>
    <p:sldId id="1880" r:id="rId86"/>
    <p:sldId id="1481" r:id="rId87"/>
    <p:sldId id="1476" r:id="rId88"/>
    <p:sldId id="1477" r:id="rId89"/>
    <p:sldId id="1478" r:id="rId90"/>
    <p:sldId id="1479" r:id="rId91"/>
    <p:sldId id="1480" r:id="rId92"/>
    <p:sldId id="849" r:id="rId93"/>
    <p:sldId id="850" r:id="rId94"/>
    <p:sldId id="856" r:id="rId95"/>
    <p:sldId id="862" r:id="rId96"/>
    <p:sldId id="868" r:id="rId97"/>
    <p:sldId id="860" r:id="rId98"/>
    <p:sldId id="861" r:id="rId99"/>
    <p:sldId id="1724" r:id="rId100"/>
    <p:sldId id="1725" r:id="rId101"/>
    <p:sldId id="1727" r:id="rId102"/>
    <p:sldId id="751" r:id="rId103"/>
    <p:sldId id="753" r:id="rId104"/>
    <p:sldId id="752" r:id="rId105"/>
    <p:sldId id="864" r:id="rId106"/>
    <p:sldId id="1236" r:id="rId107"/>
    <p:sldId id="1522" r:id="rId108"/>
    <p:sldId id="1523" r:id="rId109"/>
    <p:sldId id="259" r:id="rId110"/>
  </p:sldIdLst>
  <p:sldSz cx="12192000" cy="6858000"/>
  <p:notesSz cx="9926955" cy="6797675"/>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 id="2" name="zhouyz" initials="z"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2735"/>
    <p:restoredTop sz="94634"/>
  </p:normalViewPr>
  <p:slideViewPr>
    <p:cSldViewPr showGuides="1">
      <p:cViewPr>
        <p:scale>
          <a:sx n="82" d="100"/>
          <a:sy n="82" d="100"/>
        </p:scale>
        <p:origin x="-120" y="300"/>
      </p:cViewPr>
      <p:guideLst>
        <p:guide orient="horz" pos="2150"/>
        <p:guide pos="3795"/>
      </p:guideLst>
    </p:cSldViewPr>
  </p:slideViewPr>
  <p:outlineViewPr>
    <p:cViewPr>
      <p:scale>
        <a:sx n="33" d="100"/>
        <a:sy n="33" d="100"/>
      </p:scale>
      <p:origin x="0" y="0"/>
    </p:cViewPr>
  </p:outlineViewPr>
  <p:notesTextViewPr>
    <p:cViewPr>
      <p:scale>
        <a:sx n="100" d="100"/>
        <a:sy n="100" d="100"/>
      </p:scale>
      <p:origin x="0" y="0"/>
    </p:cViewPr>
  </p:notesTextViewPr>
  <p:gridSpacing cx="72006" cy="72006"/>
</p:viewPr>
</file>

<file path=ppt/_rels/presentation.xml.rels><?xml version="1.0" encoding="UTF-8" standalone="yes"?>
<Relationships xmlns="http://schemas.openxmlformats.org/package/2006/relationships"><Relationship Id="rId99" Type="http://schemas.openxmlformats.org/officeDocument/2006/relationships/slide" Target="slides/slide93.xml"/><Relationship Id="rId98" Type="http://schemas.openxmlformats.org/officeDocument/2006/relationships/slide" Target="slides/slide92.xml"/><Relationship Id="rId97" Type="http://schemas.openxmlformats.org/officeDocument/2006/relationships/slide" Target="slides/slide91.xml"/><Relationship Id="rId96" Type="http://schemas.openxmlformats.org/officeDocument/2006/relationships/slide" Target="slides/slide90.xml"/><Relationship Id="rId95" Type="http://schemas.openxmlformats.org/officeDocument/2006/relationships/slide" Target="slides/slide89.xml"/><Relationship Id="rId94" Type="http://schemas.openxmlformats.org/officeDocument/2006/relationships/slide" Target="slides/slide88.xml"/><Relationship Id="rId93" Type="http://schemas.openxmlformats.org/officeDocument/2006/relationships/slide" Target="slides/slide87.xml"/><Relationship Id="rId92" Type="http://schemas.openxmlformats.org/officeDocument/2006/relationships/slide" Target="slides/slide86.xml"/><Relationship Id="rId91" Type="http://schemas.openxmlformats.org/officeDocument/2006/relationships/slide" Target="slides/slide85.xml"/><Relationship Id="rId90" Type="http://schemas.openxmlformats.org/officeDocument/2006/relationships/slide" Target="slides/slide84.xml"/><Relationship Id="rId9" Type="http://schemas.openxmlformats.org/officeDocument/2006/relationships/notesMaster" Target="notesMasters/notesMaster1.xml"/><Relationship Id="rId89" Type="http://schemas.openxmlformats.org/officeDocument/2006/relationships/slide" Target="slides/slide83.xml"/><Relationship Id="rId88" Type="http://schemas.openxmlformats.org/officeDocument/2006/relationships/slide" Target="slides/slide82.xml"/><Relationship Id="rId87" Type="http://schemas.openxmlformats.org/officeDocument/2006/relationships/slide" Target="slides/slide81.xml"/><Relationship Id="rId86" Type="http://schemas.openxmlformats.org/officeDocument/2006/relationships/slide" Target="slides/slide80.xml"/><Relationship Id="rId85" Type="http://schemas.openxmlformats.org/officeDocument/2006/relationships/slide" Target="slides/slide79.xml"/><Relationship Id="rId84" Type="http://schemas.openxmlformats.org/officeDocument/2006/relationships/slide" Target="slides/slide78.xml"/><Relationship Id="rId83" Type="http://schemas.openxmlformats.org/officeDocument/2006/relationships/slide" Target="slides/slide77.xml"/><Relationship Id="rId82" Type="http://schemas.openxmlformats.org/officeDocument/2006/relationships/slide" Target="slides/slide76.xml"/><Relationship Id="rId81" Type="http://schemas.openxmlformats.org/officeDocument/2006/relationships/slide" Target="slides/slide75.xml"/><Relationship Id="rId80" Type="http://schemas.openxmlformats.org/officeDocument/2006/relationships/slide" Target="slides/slide74.xml"/><Relationship Id="rId8" Type="http://schemas.openxmlformats.org/officeDocument/2006/relationships/slide" Target="slides/slide3.xml"/><Relationship Id="rId79" Type="http://schemas.openxmlformats.org/officeDocument/2006/relationships/slide" Target="slides/slide73.xml"/><Relationship Id="rId78" Type="http://schemas.openxmlformats.org/officeDocument/2006/relationships/slide" Target="slides/slide72.xml"/><Relationship Id="rId77" Type="http://schemas.openxmlformats.org/officeDocument/2006/relationships/slide" Target="slides/slide71.xml"/><Relationship Id="rId76" Type="http://schemas.openxmlformats.org/officeDocument/2006/relationships/slide" Target="slides/slide70.xml"/><Relationship Id="rId75" Type="http://schemas.openxmlformats.org/officeDocument/2006/relationships/slide" Target="slides/slide69.xml"/><Relationship Id="rId74" Type="http://schemas.openxmlformats.org/officeDocument/2006/relationships/slide" Target="slides/slide68.xml"/><Relationship Id="rId73" Type="http://schemas.openxmlformats.org/officeDocument/2006/relationships/slide" Target="slides/slide67.xml"/><Relationship Id="rId72" Type="http://schemas.openxmlformats.org/officeDocument/2006/relationships/slide" Target="slides/slide66.xml"/><Relationship Id="rId71" Type="http://schemas.openxmlformats.org/officeDocument/2006/relationships/slide" Target="slides/slide65.xml"/><Relationship Id="rId70" Type="http://schemas.openxmlformats.org/officeDocument/2006/relationships/slide" Target="slides/slide64.xml"/><Relationship Id="rId7" Type="http://schemas.openxmlformats.org/officeDocument/2006/relationships/slide" Target="slides/slide2.xml"/><Relationship Id="rId69" Type="http://schemas.openxmlformats.org/officeDocument/2006/relationships/slide" Target="slides/slide63.xml"/><Relationship Id="rId68" Type="http://schemas.openxmlformats.org/officeDocument/2006/relationships/slide" Target="slides/slide62.xml"/><Relationship Id="rId67" Type="http://schemas.openxmlformats.org/officeDocument/2006/relationships/slide" Target="slides/slide61.xml"/><Relationship Id="rId66" Type="http://schemas.openxmlformats.org/officeDocument/2006/relationships/slide" Target="slides/slide60.xml"/><Relationship Id="rId65" Type="http://schemas.openxmlformats.org/officeDocument/2006/relationships/slide" Target="slides/slide59.xml"/><Relationship Id="rId64" Type="http://schemas.openxmlformats.org/officeDocument/2006/relationships/slide" Target="slides/slide58.xml"/><Relationship Id="rId63" Type="http://schemas.openxmlformats.org/officeDocument/2006/relationships/slide" Target="slides/slide57.xml"/><Relationship Id="rId62" Type="http://schemas.openxmlformats.org/officeDocument/2006/relationships/slide" Target="slides/slide56.xml"/><Relationship Id="rId61" Type="http://schemas.openxmlformats.org/officeDocument/2006/relationships/slide" Target="slides/slide55.xml"/><Relationship Id="rId60" Type="http://schemas.openxmlformats.org/officeDocument/2006/relationships/slide" Target="slides/slide54.xml"/><Relationship Id="rId6" Type="http://schemas.openxmlformats.org/officeDocument/2006/relationships/slide" Target="slides/slide1.xml"/><Relationship Id="rId59" Type="http://schemas.openxmlformats.org/officeDocument/2006/relationships/slide" Target="slides/slide53.xml"/><Relationship Id="rId58" Type="http://schemas.openxmlformats.org/officeDocument/2006/relationships/slide" Target="slides/slide52.xml"/><Relationship Id="rId57" Type="http://schemas.openxmlformats.org/officeDocument/2006/relationships/slide" Target="slides/slide51.xml"/><Relationship Id="rId56" Type="http://schemas.openxmlformats.org/officeDocument/2006/relationships/slide" Target="slides/slide50.xml"/><Relationship Id="rId55" Type="http://schemas.openxmlformats.org/officeDocument/2006/relationships/slide" Target="slides/slide49.xml"/><Relationship Id="rId54" Type="http://schemas.openxmlformats.org/officeDocument/2006/relationships/slide" Target="slides/slide48.xml"/><Relationship Id="rId53" Type="http://schemas.openxmlformats.org/officeDocument/2006/relationships/slide" Target="slides/slide47.xml"/><Relationship Id="rId52" Type="http://schemas.openxmlformats.org/officeDocument/2006/relationships/slide" Target="slides/slide46.xml"/><Relationship Id="rId51" Type="http://schemas.openxmlformats.org/officeDocument/2006/relationships/slide" Target="slides/slide45.xml"/><Relationship Id="rId50" Type="http://schemas.openxmlformats.org/officeDocument/2006/relationships/slide" Target="slides/slide44.xml"/><Relationship Id="rId5" Type="http://schemas.openxmlformats.org/officeDocument/2006/relationships/slideMaster" Target="slideMasters/slideMaster4.xml"/><Relationship Id="rId49" Type="http://schemas.openxmlformats.org/officeDocument/2006/relationships/slide" Target="slides/slide43.xml"/><Relationship Id="rId48" Type="http://schemas.openxmlformats.org/officeDocument/2006/relationships/slide" Target="slides/slide42.xml"/><Relationship Id="rId47" Type="http://schemas.openxmlformats.org/officeDocument/2006/relationships/slide" Target="slides/slide41.xml"/><Relationship Id="rId46" Type="http://schemas.openxmlformats.org/officeDocument/2006/relationships/slide" Target="slides/slide40.xml"/><Relationship Id="rId45" Type="http://schemas.openxmlformats.org/officeDocument/2006/relationships/slide" Target="slides/slide39.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5" Type="http://schemas.openxmlformats.org/officeDocument/2006/relationships/commentAuthors" Target="commentAuthors.xml"/><Relationship Id="rId114" Type="http://schemas.openxmlformats.org/officeDocument/2006/relationships/tableStyles" Target="tableStyles.xml"/><Relationship Id="rId113" Type="http://schemas.openxmlformats.org/officeDocument/2006/relationships/viewProps" Target="viewProps.xml"/><Relationship Id="rId112" Type="http://schemas.openxmlformats.org/officeDocument/2006/relationships/presProps" Target="presProps.xml"/><Relationship Id="rId111" Type="http://schemas.openxmlformats.org/officeDocument/2006/relationships/handoutMaster" Target="handoutMasters/handoutMaster1.xml"/><Relationship Id="rId110" Type="http://schemas.openxmlformats.org/officeDocument/2006/relationships/slide" Target="slides/slide104.xml"/><Relationship Id="rId11" Type="http://schemas.openxmlformats.org/officeDocument/2006/relationships/slide" Target="slides/slide5.xml"/><Relationship Id="rId109" Type="http://schemas.openxmlformats.org/officeDocument/2006/relationships/slide" Target="slides/slide103.xml"/><Relationship Id="rId108" Type="http://schemas.openxmlformats.org/officeDocument/2006/relationships/slide" Target="slides/slide102.xml"/><Relationship Id="rId107" Type="http://schemas.openxmlformats.org/officeDocument/2006/relationships/slide" Target="slides/slide101.xml"/><Relationship Id="rId106" Type="http://schemas.openxmlformats.org/officeDocument/2006/relationships/slide" Target="slides/slide100.xml"/><Relationship Id="rId105" Type="http://schemas.openxmlformats.org/officeDocument/2006/relationships/slide" Target="slides/slide99.xml"/><Relationship Id="rId104" Type="http://schemas.openxmlformats.org/officeDocument/2006/relationships/slide" Target="slides/slide98.xml"/><Relationship Id="rId103" Type="http://schemas.openxmlformats.org/officeDocument/2006/relationships/slide" Target="slides/slide97.xml"/><Relationship Id="rId102" Type="http://schemas.openxmlformats.org/officeDocument/2006/relationships/slide" Target="slides/slide96.xml"/><Relationship Id="rId101" Type="http://schemas.openxmlformats.org/officeDocument/2006/relationships/slide" Target="slides/slide95.xml"/><Relationship Id="rId100" Type="http://schemas.openxmlformats.org/officeDocument/2006/relationships/slide" Target="slides/slide94.xml"/><Relationship Id="rId10" Type="http://schemas.openxmlformats.org/officeDocument/2006/relationships/slide" Target="slides/slide4.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9507331F-E1A2-4446-88EC-2EECF6EBF5DB}" type="doc">
      <dgm:prSet loTypeId="urn:microsoft.com/office/officeart/2005/8/layout/radial5" loCatId="relationship" qsTypeId="urn:microsoft.com/office/officeart/2005/8/quickstyle/3d4#3" qsCatId="3D" csTypeId="urn:microsoft.com/office/officeart/2005/8/colors/colorful1#1" csCatId="colorful" phldr="1"/>
      <dgm:spPr/>
      <dgm:t>
        <a:bodyPr/>
        <a:lstStyle/>
        <a:p>
          <a:endParaRPr lang="zh-CN" altLang="en-US"/>
        </a:p>
      </dgm:t>
    </dgm:pt>
    <dgm:pt modelId="{915CAC55-4937-415F-830B-1C9E5FE603E0}">
      <dgm:prSet phldrT="[文本]"/>
      <dgm:spPr/>
      <dgm:t>
        <a:bodyPr/>
        <a:lstStyle/>
        <a:p>
          <a:r>
            <a:rPr lang="zh-CN" altLang="en-US" b="1" smtClean="0">
              <a:solidFill>
                <a:schemeClr val="tx1"/>
              </a:solidFill>
            </a:rPr>
            <a:t>项目类别</a:t>
          </a:r>
          <a:endParaRPr lang="zh-CN" altLang="en-US" b="1" dirty="0">
            <a:solidFill>
              <a:schemeClr val="tx1"/>
            </a:solidFill>
          </a:endParaRPr>
        </a:p>
      </dgm:t>
    </dgm:pt>
    <dgm:pt modelId="{B1C95598-1688-424E-BF15-17B94C73AAAE}" cxnId="{8EDE25A9-AC28-41B0-9265-8EB5245408CF}" type="parTrans">
      <dgm:prSet/>
      <dgm:spPr/>
      <dgm:t>
        <a:bodyPr/>
        <a:lstStyle/>
        <a:p>
          <a:endParaRPr lang="zh-CN" altLang="en-US" b="1">
            <a:solidFill>
              <a:schemeClr val="tx1"/>
            </a:solidFill>
          </a:endParaRPr>
        </a:p>
      </dgm:t>
    </dgm:pt>
    <dgm:pt modelId="{D0617A0A-A012-4A08-85F1-BD6595939B54}" cxnId="{8EDE25A9-AC28-41B0-9265-8EB5245408CF}" type="sibTrans">
      <dgm:prSet/>
      <dgm:spPr/>
      <dgm:t>
        <a:bodyPr/>
        <a:lstStyle/>
        <a:p>
          <a:endParaRPr lang="zh-CN" altLang="en-US" b="1">
            <a:solidFill>
              <a:schemeClr val="tx1"/>
            </a:solidFill>
          </a:endParaRPr>
        </a:p>
      </dgm:t>
    </dgm:pt>
    <dgm:pt modelId="{FE5206A1-44CE-48D2-84D5-14B707BE362A}">
      <dgm:prSet phldrT="[文本]"/>
      <dgm:spPr/>
      <dgm:t>
        <a:bodyPr/>
        <a:lstStyle/>
        <a:p>
          <a:r>
            <a:rPr lang="en-US" altLang="zh-CN" b="1" dirty="0" smtClean="0">
              <a:solidFill>
                <a:schemeClr val="tx1"/>
              </a:solidFill>
            </a:rPr>
            <a:t>1</a:t>
          </a:r>
          <a:r>
            <a:rPr lang="zh-CN" altLang="en-US" b="1" dirty="0" smtClean="0">
              <a:solidFill>
                <a:schemeClr val="tx1"/>
              </a:solidFill>
            </a:rPr>
            <a:t>工业企业技术改造</a:t>
          </a:r>
          <a:endParaRPr lang="zh-CN" altLang="en-US" b="1" dirty="0">
            <a:solidFill>
              <a:schemeClr val="tx1"/>
            </a:solidFill>
          </a:endParaRPr>
        </a:p>
      </dgm:t>
    </dgm:pt>
    <dgm:pt modelId="{BD0B6B8C-9064-4309-AC54-A8A29ECEDE6A}" cxnId="{7FB29F6F-279F-401D-8A12-215D0A7EB364}" type="parTrans">
      <dgm:prSet/>
      <dgm:spPr/>
      <dgm:t>
        <a:bodyPr/>
        <a:lstStyle/>
        <a:p>
          <a:endParaRPr lang="zh-CN" altLang="en-US" b="1">
            <a:solidFill>
              <a:schemeClr val="tx1"/>
            </a:solidFill>
          </a:endParaRPr>
        </a:p>
      </dgm:t>
    </dgm:pt>
    <dgm:pt modelId="{2779007B-B1A9-43A6-AFCC-F31187589056}" cxnId="{7FB29F6F-279F-401D-8A12-215D0A7EB364}" type="sibTrans">
      <dgm:prSet/>
      <dgm:spPr/>
      <dgm:t>
        <a:bodyPr/>
        <a:lstStyle/>
        <a:p>
          <a:endParaRPr lang="zh-CN" altLang="en-US" b="1">
            <a:solidFill>
              <a:schemeClr val="tx1"/>
            </a:solidFill>
          </a:endParaRPr>
        </a:p>
      </dgm:t>
    </dgm:pt>
    <dgm:pt modelId="{7501444E-9A91-46D7-93CC-57811A57BB71}">
      <dgm:prSet phldrT="[文本]"/>
      <dgm:spPr/>
      <dgm:t>
        <a:bodyPr/>
        <a:lstStyle/>
        <a:p>
          <a:r>
            <a:rPr lang="en-US" altLang="zh-CN" b="1" smtClean="0">
              <a:solidFill>
                <a:schemeClr val="tx1"/>
              </a:solidFill>
            </a:rPr>
            <a:t>3</a:t>
          </a:r>
          <a:r>
            <a:rPr lang="zh-CN" b="1" smtClean="0">
              <a:solidFill>
                <a:schemeClr val="tx1"/>
              </a:solidFill>
            </a:rPr>
            <a:t>涉农项目</a:t>
          </a:r>
          <a:endParaRPr lang="zh-CN" altLang="en-US" b="1" dirty="0">
            <a:solidFill>
              <a:schemeClr val="tx1"/>
            </a:solidFill>
          </a:endParaRPr>
        </a:p>
      </dgm:t>
    </dgm:pt>
    <dgm:pt modelId="{E95DB529-D5E4-400C-B4F6-0AE507659F0C}" cxnId="{79444182-0215-4915-AF9C-DA859B419FF8}" type="parTrans">
      <dgm:prSet/>
      <dgm:spPr/>
      <dgm:t>
        <a:bodyPr/>
        <a:lstStyle/>
        <a:p>
          <a:endParaRPr lang="zh-CN" altLang="en-US" b="1">
            <a:solidFill>
              <a:schemeClr val="tx1"/>
            </a:solidFill>
          </a:endParaRPr>
        </a:p>
      </dgm:t>
    </dgm:pt>
    <dgm:pt modelId="{B3E5DF4E-3414-4E30-8387-BD59229DE2B4}" cxnId="{79444182-0215-4915-AF9C-DA859B419FF8}" type="sibTrans">
      <dgm:prSet/>
      <dgm:spPr/>
      <dgm:t>
        <a:bodyPr/>
        <a:lstStyle/>
        <a:p>
          <a:endParaRPr lang="zh-CN" altLang="en-US" b="1">
            <a:solidFill>
              <a:schemeClr val="tx1"/>
            </a:solidFill>
          </a:endParaRPr>
        </a:p>
      </dgm:t>
    </dgm:pt>
    <dgm:pt modelId="{1D285817-03ED-45C5-B9BE-E7D6F000C478}">
      <dgm:prSet phldrT="[文本]"/>
      <dgm:spPr/>
      <dgm:t>
        <a:bodyPr/>
        <a:lstStyle/>
        <a:p>
          <a:r>
            <a:rPr lang="en-US" b="1" smtClean="0">
              <a:solidFill>
                <a:schemeClr val="tx1"/>
              </a:solidFill>
              <a:latin typeface="+mn-lt"/>
              <a:ea typeface="+mn-ea"/>
              <a:cs typeface="+mn-cs"/>
            </a:rPr>
            <a:t>4</a:t>
          </a:r>
          <a:r>
            <a:rPr lang="zh-CN" altLang="en-US" b="1" smtClean="0">
              <a:solidFill>
                <a:schemeClr val="tx1"/>
              </a:solidFill>
              <a:latin typeface="+mn-lt"/>
              <a:ea typeface="+mn-ea"/>
              <a:cs typeface="+mn-cs"/>
            </a:rPr>
            <a:t>老旧小区改造项目</a:t>
          </a:r>
          <a:endParaRPr lang="zh-CN" altLang="en-US" b="1" dirty="0">
            <a:solidFill>
              <a:schemeClr val="tx1"/>
            </a:solidFill>
          </a:endParaRPr>
        </a:p>
      </dgm:t>
    </dgm:pt>
    <dgm:pt modelId="{D8A41B44-CDED-4586-9C42-72670E0FB612}" cxnId="{1E8BB2E4-6B34-4057-9A5B-763554500C1E}" type="parTrans">
      <dgm:prSet/>
      <dgm:spPr/>
      <dgm:t>
        <a:bodyPr/>
        <a:lstStyle/>
        <a:p>
          <a:endParaRPr lang="zh-CN" altLang="en-US" b="1">
            <a:solidFill>
              <a:schemeClr val="tx1"/>
            </a:solidFill>
          </a:endParaRPr>
        </a:p>
      </dgm:t>
    </dgm:pt>
    <dgm:pt modelId="{9AC774D4-D0DD-4E90-A71D-D6E559FDF08F}" cxnId="{1E8BB2E4-6B34-4057-9A5B-763554500C1E}" type="sibTrans">
      <dgm:prSet/>
      <dgm:spPr/>
      <dgm:t>
        <a:bodyPr/>
        <a:lstStyle/>
        <a:p>
          <a:endParaRPr lang="zh-CN" altLang="en-US" b="1">
            <a:solidFill>
              <a:schemeClr val="tx1"/>
            </a:solidFill>
          </a:endParaRPr>
        </a:p>
      </dgm:t>
    </dgm:pt>
    <dgm:pt modelId="{14703FFD-C9B6-41C9-B5CE-7CE169BC3152}">
      <dgm:prSet/>
      <dgm:spPr/>
      <dgm:t>
        <a:bodyPr/>
        <a:lstStyle/>
        <a:p>
          <a:r>
            <a:rPr lang="en-US" b="1" smtClean="0">
              <a:solidFill>
                <a:schemeClr val="tx1"/>
              </a:solidFill>
              <a:latin typeface="+mn-lt"/>
              <a:ea typeface="+mn-ea"/>
              <a:cs typeface="+mn-cs"/>
            </a:rPr>
            <a:t>5</a:t>
          </a:r>
          <a:r>
            <a:rPr lang="zh-CN" altLang="en-US" b="1" smtClean="0">
              <a:solidFill>
                <a:schemeClr val="tx1"/>
              </a:solidFill>
              <a:latin typeface="+mn-lt"/>
              <a:ea typeface="+mn-ea"/>
              <a:cs typeface="+mn-cs"/>
            </a:rPr>
            <a:t>信息类新型基础设施项目</a:t>
          </a:r>
          <a:endParaRPr lang="zh-CN" altLang="en-US" b="1" dirty="0" smtClean="0">
            <a:solidFill>
              <a:schemeClr val="tx1"/>
            </a:solidFill>
            <a:latin typeface="+mn-lt"/>
            <a:ea typeface="+mn-ea"/>
            <a:cs typeface="+mn-cs"/>
          </a:endParaRPr>
        </a:p>
      </dgm:t>
    </dgm:pt>
    <dgm:pt modelId="{F3D45A74-B874-4F0D-ACCB-E5843A9050E2}" cxnId="{2DD77C12-8CB7-4639-8113-53910EDC49E3}" type="parTrans">
      <dgm:prSet/>
      <dgm:spPr/>
      <dgm:t>
        <a:bodyPr/>
        <a:lstStyle/>
        <a:p>
          <a:endParaRPr lang="zh-CN" altLang="en-US" b="1">
            <a:solidFill>
              <a:schemeClr val="tx1"/>
            </a:solidFill>
          </a:endParaRPr>
        </a:p>
      </dgm:t>
    </dgm:pt>
    <dgm:pt modelId="{B9F323A3-2E47-4624-B12C-07D8A154C8C9}" cxnId="{2DD77C12-8CB7-4639-8113-53910EDC49E3}" type="sibTrans">
      <dgm:prSet/>
      <dgm:spPr/>
      <dgm:t>
        <a:bodyPr/>
        <a:lstStyle/>
        <a:p>
          <a:endParaRPr lang="zh-CN" altLang="en-US" b="1">
            <a:solidFill>
              <a:schemeClr val="tx1"/>
            </a:solidFill>
          </a:endParaRPr>
        </a:p>
      </dgm:t>
    </dgm:pt>
    <dgm:pt modelId="{9ED05E9F-4B6B-494B-BB59-48ACC978316F}">
      <dgm:prSet/>
      <dgm:spPr/>
      <dgm:t>
        <a:bodyPr/>
        <a:lstStyle/>
        <a:p>
          <a:r>
            <a:rPr lang="en-US" altLang="zh-CN" b="1" smtClean="0">
              <a:solidFill>
                <a:schemeClr val="tx1"/>
              </a:solidFill>
              <a:latin typeface="+mn-lt"/>
              <a:ea typeface="+mn-ea"/>
              <a:cs typeface="+mn-cs"/>
            </a:rPr>
            <a:t>6</a:t>
          </a:r>
          <a:r>
            <a:rPr lang="zh-CN" altLang="en-US" b="1" smtClean="0">
              <a:solidFill>
                <a:schemeClr val="tx1"/>
              </a:solidFill>
              <a:latin typeface="+mn-lt"/>
              <a:ea typeface="+mn-ea"/>
              <a:cs typeface="+mn-cs"/>
            </a:rPr>
            <a:t>融合类新型基础设施项目</a:t>
          </a:r>
          <a:endParaRPr lang="zh-CN" altLang="en-US" b="1" dirty="0" smtClean="0">
            <a:solidFill>
              <a:schemeClr val="tx1"/>
            </a:solidFill>
            <a:latin typeface="+mn-lt"/>
            <a:ea typeface="+mn-ea"/>
            <a:cs typeface="+mn-cs"/>
          </a:endParaRPr>
        </a:p>
      </dgm:t>
    </dgm:pt>
    <dgm:pt modelId="{41BFB566-2ED9-4217-B8EE-432ECA2DDB12}" cxnId="{7BFD2464-018F-44B6-B347-D19A52EA345B}" type="parTrans">
      <dgm:prSet/>
      <dgm:spPr/>
      <dgm:t>
        <a:bodyPr/>
        <a:lstStyle/>
        <a:p>
          <a:endParaRPr lang="zh-CN" altLang="en-US" b="1">
            <a:solidFill>
              <a:schemeClr val="tx1"/>
            </a:solidFill>
          </a:endParaRPr>
        </a:p>
      </dgm:t>
    </dgm:pt>
    <dgm:pt modelId="{90CBF3E3-4AF6-456F-A3ED-FC39D01B15A4}" cxnId="{7BFD2464-018F-44B6-B347-D19A52EA345B}" type="sibTrans">
      <dgm:prSet/>
      <dgm:spPr/>
      <dgm:t>
        <a:bodyPr/>
        <a:lstStyle/>
        <a:p>
          <a:endParaRPr lang="zh-CN" altLang="en-US" b="1">
            <a:solidFill>
              <a:schemeClr val="tx1"/>
            </a:solidFill>
          </a:endParaRPr>
        </a:p>
      </dgm:t>
    </dgm:pt>
    <dgm:pt modelId="{43C384C2-8C4A-4D8F-BF02-3359145BF522}">
      <dgm:prSet/>
      <dgm:spPr/>
      <dgm:t>
        <a:bodyPr/>
        <a:lstStyle/>
        <a:p>
          <a:r>
            <a:rPr lang="en-US" b="1" smtClean="0">
              <a:solidFill>
                <a:schemeClr val="tx1"/>
              </a:solidFill>
              <a:latin typeface="+mn-lt"/>
              <a:ea typeface="+mn-ea"/>
              <a:cs typeface="+mn-cs"/>
            </a:rPr>
            <a:t>7</a:t>
          </a:r>
          <a:r>
            <a:rPr lang="zh-CN" altLang="en-US" b="1" smtClean="0">
              <a:solidFill>
                <a:schemeClr val="tx1"/>
              </a:solidFill>
              <a:latin typeface="+mn-lt"/>
              <a:ea typeface="+mn-ea"/>
              <a:cs typeface="+mn-cs"/>
            </a:rPr>
            <a:t>创新类新型基础设施项目</a:t>
          </a:r>
          <a:endParaRPr lang="zh-CN" altLang="en-US" b="1" dirty="0" smtClean="0">
            <a:solidFill>
              <a:schemeClr val="tx1"/>
            </a:solidFill>
            <a:latin typeface="+mn-lt"/>
            <a:ea typeface="+mn-ea"/>
            <a:cs typeface="+mn-cs"/>
          </a:endParaRPr>
        </a:p>
      </dgm:t>
    </dgm:pt>
    <dgm:pt modelId="{881D7577-B84A-4691-BEAA-7761828F54C0}" cxnId="{CC9B701B-ADE9-4ECE-8A1A-CC57D98D0832}" type="parTrans">
      <dgm:prSet/>
      <dgm:spPr/>
      <dgm:t>
        <a:bodyPr/>
        <a:lstStyle/>
        <a:p>
          <a:endParaRPr lang="zh-CN" altLang="en-US" b="1">
            <a:solidFill>
              <a:schemeClr val="tx1"/>
            </a:solidFill>
          </a:endParaRPr>
        </a:p>
      </dgm:t>
    </dgm:pt>
    <dgm:pt modelId="{B44E3C38-EF9E-40EB-A63A-1833BCF33CF9}" cxnId="{CC9B701B-ADE9-4ECE-8A1A-CC57D98D0832}" type="sibTrans">
      <dgm:prSet/>
      <dgm:spPr/>
      <dgm:t>
        <a:bodyPr/>
        <a:lstStyle/>
        <a:p>
          <a:endParaRPr lang="zh-CN" altLang="en-US" b="1">
            <a:solidFill>
              <a:schemeClr val="tx1"/>
            </a:solidFill>
          </a:endParaRPr>
        </a:p>
      </dgm:t>
    </dgm:pt>
    <dgm:pt modelId="{E7155081-9B7B-4068-896E-F65D1ADDD808}">
      <dgm:prSet/>
      <dgm:spPr/>
      <dgm:t>
        <a:bodyPr/>
        <a:lstStyle/>
        <a:p>
          <a:r>
            <a:rPr lang="en-US" b="1" smtClean="0">
              <a:solidFill>
                <a:schemeClr val="tx1"/>
              </a:solidFill>
              <a:latin typeface="+mn-lt"/>
              <a:ea typeface="+mn-ea"/>
              <a:cs typeface="+mn-cs"/>
            </a:rPr>
            <a:t>9</a:t>
          </a:r>
          <a:r>
            <a:rPr lang="zh-CN" altLang="en-US" b="1" smtClean="0">
              <a:solidFill>
                <a:schemeClr val="tx1"/>
              </a:solidFill>
              <a:latin typeface="+mn-lt"/>
              <a:ea typeface="+mn-ea"/>
              <a:cs typeface="+mn-cs"/>
            </a:rPr>
            <a:t>其他项目</a:t>
          </a:r>
          <a:endParaRPr lang="zh-CN" b="1" dirty="0">
            <a:solidFill>
              <a:schemeClr val="tx1"/>
            </a:solidFill>
            <a:latin typeface="Times New Roman" panose="02020603050405020304"/>
            <a:ea typeface="宋体" panose="02010600030101010101" pitchFamily="2" charset="-122"/>
            <a:cs typeface="Times New Roman" panose="02020603050405020304"/>
          </a:endParaRPr>
        </a:p>
      </dgm:t>
    </dgm:pt>
    <dgm:pt modelId="{0CC749BB-46FE-4671-85D3-C4E3452A3C64}" cxnId="{5BD2BF39-ACCC-4081-851D-CC485353B157}" type="parTrans">
      <dgm:prSet/>
      <dgm:spPr/>
      <dgm:t>
        <a:bodyPr/>
        <a:lstStyle/>
        <a:p>
          <a:endParaRPr lang="zh-CN" altLang="en-US" b="1">
            <a:solidFill>
              <a:schemeClr val="tx1"/>
            </a:solidFill>
          </a:endParaRPr>
        </a:p>
      </dgm:t>
    </dgm:pt>
    <dgm:pt modelId="{9780DC40-47CE-4ED6-9B74-AA0F4157E1A0}" cxnId="{5BD2BF39-ACCC-4081-851D-CC485353B157}" type="sibTrans">
      <dgm:prSet/>
      <dgm:spPr/>
      <dgm:t>
        <a:bodyPr/>
        <a:lstStyle/>
        <a:p>
          <a:endParaRPr lang="zh-CN" altLang="en-US" b="1">
            <a:solidFill>
              <a:schemeClr val="tx1"/>
            </a:solidFill>
          </a:endParaRPr>
        </a:p>
      </dgm:t>
    </dgm:pt>
    <dgm:pt modelId="{E8C6FC84-7866-424B-9040-36F2E00F3918}">
      <dgm:prSet phldrT="[文本]"/>
      <dgm:spPr/>
      <dgm:t>
        <a:bodyPr/>
        <a:lstStyle/>
        <a:p>
          <a:r>
            <a:rPr lang="en-US" altLang="zh-CN" b="1" dirty="0" smtClean="0">
              <a:solidFill>
                <a:schemeClr val="tx1"/>
              </a:solidFill>
            </a:rPr>
            <a:t>2</a:t>
          </a:r>
          <a:r>
            <a:rPr lang="zh-CN" altLang="en-US" b="1" dirty="0" smtClean="0">
              <a:solidFill>
                <a:schemeClr val="tx1"/>
              </a:solidFill>
            </a:rPr>
            <a:t>棚户区改造项目</a:t>
          </a:r>
          <a:endParaRPr lang="zh-CN" altLang="en-US" b="1" dirty="0">
            <a:solidFill>
              <a:schemeClr val="tx1"/>
            </a:solidFill>
          </a:endParaRPr>
        </a:p>
      </dgm:t>
    </dgm:pt>
    <dgm:pt modelId="{23F5CC46-5E9F-43C9-963B-A64AED61B2AF}" cxnId="{CDE60782-0EC8-4637-8FFC-C863D2C321A4}" type="sibTrans">
      <dgm:prSet/>
      <dgm:spPr/>
      <dgm:t>
        <a:bodyPr/>
        <a:lstStyle/>
        <a:p>
          <a:endParaRPr lang="zh-CN" altLang="en-US"/>
        </a:p>
      </dgm:t>
    </dgm:pt>
    <dgm:pt modelId="{56FBE8D8-E903-4176-BB51-914C3A19C2EE}" cxnId="{CDE60782-0EC8-4637-8FFC-C863D2C321A4}" type="parTrans">
      <dgm:prSet/>
      <dgm:spPr/>
      <dgm:t>
        <a:bodyPr/>
        <a:lstStyle/>
        <a:p>
          <a:endParaRPr lang="zh-CN" altLang="en-US"/>
        </a:p>
      </dgm:t>
    </dgm:pt>
    <dgm:pt modelId="{E811B114-9145-49CB-98A2-3D7152196C54}" type="pres">
      <dgm:prSet presAssocID="{9507331F-E1A2-4446-88EC-2EECF6EBF5DB}" presName="Name0" presStyleCnt="0">
        <dgm:presLayoutVars>
          <dgm:chMax val="1"/>
          <dgm:dir/>
          <dgm:animLvl val="ctr"/>
          <dgm:resizeHandles val="exact"/>
        </dgm:presLayoutVars>
      </dgm:prSet>
      <dgm:spPr/>
      <dgm:t>
        <a:bodyPr/>
        <a:lstStyle/>
        <a:p>
          <a:endParaRPr lang="zh-CN" altLang="en-US"/>
        </a:p>
      </dgm:t>
    </dgm:pt>
    <dgm:pt modelId="{F399A332-CE5F-471E-AB13-5E593550CD61}" type="pres">
      <dgm:prSet presAssocID="{915CAC55-4937-415F-830B-1C9E5FE603E0}" presName="centerShape" presStyleLbl="node0" presStyleIdx="0" presStyleCnt="1"/>
      <dgm:spPr/>
      <dgm:t>
        <a:bodyPr/>
        <a:lstStyle/>
        <a:p>
          <a:endParaRPr lang="zh-CN" altLang="en-US"/>
        </a:p>
      </dgm:t>
    </dgm:pt>
    <dgm:pt modelId="{EE8388A9-FF86-4971-922E-D10938D49A6D}" type="pres">
      <dgm:prSet presAssocID="{BD0B6B8C-9064-4309-AC54-A8A29ECEDE6A}" presName="parTrans" presStyleLbl="sibTrans2D1" presStyleIdx="0" presStyleCnt="8"/>
      <dgm:spPr/>
      <dgm:t>
        <a:bodyPr/>
        <a:lstStyle/>
        <a:p>
          <a:endParaRPr lang="zh-CN" altLang="en-US"/>
        </a:p>
      </dgm:t>
    </dgm:pt>
    <dgm:pt modelId="{A7AC66AB-4EE8-46C5-BFAA-8D508AA029E5}" type="pres">
      <dgm:prSet presAssocID="{BD0B6B8C-9064-4309-AC54-A8A29ECEDE6A}" presName="connectorText" presStyleLbl="sibTrans2D1" presStyleIdx="0" presStyleCnt="8"/>
      <dgm:spPr/>
      <dgm:t>
        <a:bodyPr/>
        <a:lstStyle/>
        <a:p>
          <a:endParaRPr lang="zh-CN" altLang="en-US"/>
        </a:p>
      </dgm:t>
    </dgm:pt>
    <dgm:pt modelId="{1A4F81A6-C177-4718-9D63-F822E42FAA93}" type="pres">
      <dgm:prSet presAssocID="{FE5206A1-44CE-48D2-84D5-14B707BE362A}" presName="node" presStyleLbl="node1" presStyleIdx="0" presStyleCnt="8">
        <dgm:presLayoutVars>
          <dgm:bulletEnabled val="1"/>
        </dgm:presLayoutVars>
      </dgm:prSet>
      <dgm:spPr/>
      <dgm:t>
        <a:bodyPr/>
        <a:lstStyle/>
        <a:p>
          <a:endParaRPr lang="zh-CN" altLang="en-US"/>
        </a:p>
      </dgm:t>
    </dgm:pt>
    <dgm:pt modelId="{ABA8B9F4-7AE1-4726-9881-24D5B620B7CB}" type="pres">
      <dgm:prSet presAssocID="{56FBE8D8-E903-4176-BB51-914C3A19C2EE}" presName="parTrans" presStyleLbl="sibTrans2D1" presStyleIdx="1" presStyleCnt="8"/>
      <dgm:spPr/>
      <dgm:t>
        <a:bodyPr/>
        <a:lstStyle/>
        <a:p>
          <a:endParaRPr lang="zh-CN" altLang="en-US"/>
        </a:p>
      </dgm:t>
    </dgm:pt>
    <dgm:pt modelId="{527792E4-0CFD-41EE-94DF-8A519847C4F2}" type="pres">
      <dgm:prSet presAssocID="{56FBE8D8-E903-4176-BB51-914C3A19C2EE}" presName="connectorText" presStyleLbl="sibTrans2D1" presStyleIdx="1" presStyleCnt="8"/>
      <dgm:spPr/>
      <dgm:t>
        <a:bodyPr/>
        <a:lstStyle/>
        <a:p>
          <a:endParaRPr lang="zh-CN" altLang="en-US"/>
        </a:p>
      </dgm:t>
    </dgm:pt>
    <dgm:pt modelId="{162FFEA4-A540-4C79-BB32-11DE199B47EA}" type="pres">
      <dgm:prSet presAssocID="{E8C6FC84-7866-424B-9040-36F2E00F3918}" presName="node" presStyleLbl="node1" presStyleIdx="1" presStyleCnt="8">
        <dgm:presLayoutVars>
          <dgm:bulletEnabled val="1"/>
        </dgm:presLayoutVars>
      </dgm:prSet>
      <dgm:spPr/>
      <dgm:t>
        <a:bodyPr/>
        <a:lstStyle/>
        <a:p>
          <a:endParaRPr lang="zh-CN" altLang="en-US"/>
        </a:p>
      </dgm:t>
    </dgm:pt>
    <dgm:pt modelId="{2779FA48-78EB-418D-AB40-ADC5D489DB3D}" type="pres">
      <dgm:prSet presAssocID="{E95DB529-D5E4-400C-B4F6-0AE507659F0C}" presName="parTrans" presStyleLbl="sibTrans2D1" presStyleIdx="2" presStyleCnt="8"/>
      <dgm:spPr/>
      <dgm:t>
        <a:bodyPr/>
        <a:lstStyle/>
        <a:p>
          <a:endParaRPr lang="zh-CN" altLang="en-US"/>
        </a:p>
      </dgm:t>
    </dgm:pt>
    <dgm:pt modelId="{BDFF03F3-355D-40C4-A926-BF65E67D444F}" type="pres">
      <dgm:prSet presAssocID="{E95DB529-D5E4-400C-B4F6-0AE507659F0C}" presName="connectorText" presStyleLbl="sibTrans2D1" presStyleIdx="2" presStyleCnt="8"/>
      <dgm:spPr/>
      <dgm:t>
        <a:bodyPr/>
        <a:lstStyle/>
        <a:p>
          <a:endParaRPr lang="zh-CN" altLang="en-US"/>
        </a:p>
      </dgm:t>
    </dgm:pt>
    <dgm:pt modelId="{03B749BD-9D73-41B3-B2AA-3A77B0AE55A4}" type="pres">
      <dgm:prSet presAssocID="{7501444E-9A91-46D7-93CC-57811A57BB71}" presName="node" presStyleLbl="node1" presStyleIdx="2" presStyleCnt="8">
        <dgm:presLayoutVars>
          <dgm:bulletEnabled val="1"/>
        </dgm:presLayoutVars>
      </dgm:prSet>
      <dgm:spPr/>
      <dgm:t>
        <a:bodyPr/>
        <a:lstStyle/>
        <a:p>
          <a:endParaRPr lang="zh-CN" altLang="en-US"/>
        </a:p>
      </dgm:t>
    </dgm:pt>
    <dgm:pt modelId="{EB36AD68-22A7-45C4-8315-75F266077116}" type="pres">
      <dgm:prSet presAssocID="{D8A41B44-CDED-4586-9C42-72670E0FB612}" presName="parTrans" presStyleLbl="sibTrans2D1" presStyleIdx="3" presStyleCnt="8"/>
      <dgm:spPr/>
      <dgm:t>
        <a:bodyPr/>
        <a:lstStyle/>
        <a:p>
          <a:endParaRPr lang="zh-CN" altLang="en-US"/>
        </a:p>
      </dgm:t>
    </dgm:pt>
    <dgm:pt modelId="{6AB20D58-9E52-4A02-9AEF-7DEC489A1466}" type="pres">
      <dgm:prSet presAssocID="{D8A41B44-CDED-4586-9C42-72670E0FB612}" presName="connectorText" presStyleLbl="sibTrans2D1" presStyleIdx="3" presStyleCnt="8"/>
      <dgm:spPr/>
      <dgm:t>
        <a:bodyPr/>
        <a:lstStyle/>
        <a:p>
          <a:endParaRPr lang="zh-CN" altLang="en-US"/>
        </a:p>
      </dgm:t>
    </dgm:pt>
    <dgm:pt modelId="{1BCC346F-3801-42F4-A47A-C3CB91C5786F}" type="pres">
      <dgm:prSet presAssocID="{1D285817-03ED-45C5-B9BE-E7D6F000C478}" presName="node" presStyleLbl="node1" presStyleIdx="3" presStyleCnt="8">
        <dgm:presLayoutVars>
          <dgm:bulletEnabled val="1"/>
        </dgm:presLayoutVars>
      </dgm:prSet>
      <dgm:spPr/>
      <dgm:t>
        <a:bodyPr/>
        <a:lstStyle/>
        <a:p>
          <a:endParaRPr lang="zh-CN" altLang="en-US"/>
        </a:p>
      </dgm:t>
    </dgm:pt>
    <dgm:pt modelId="{C9127024-62E3-4190-8AA5-865F9693DC1B}" type="pres">
      <dgm:prSet presAssocID="{F3D45A74-B874-4F0D-ACCB-E5843A9050E2}" presName="parTrans" presStyleLbl="sibTrans2D1" presStyleIdx="4" presStyleCnt="8"/>
      <dgm:spPr/>
      <dgm:t>
        <a:bodyPr/>
        <a:lstStyle/>
        <a:p>
          <a:endParaRPr lang="zh-CN" altLang="en-US"/>
        </a:p>
      </dgm:t>
    </dgm:pt>
    <dgm:pt modelId="{7A942E4F-C4AB-43FB-90A1-4218D65C6FD2}" type="pres">
      <dgm:prSet presAssocID="{F3D45A74-B874-4F0D-ACCB-E5843A9050E2}" presName="connectorText" presStyleLbl="sibTrans2D1" presStyleIdx="4" presStyleCnt="8"/>
      <dgm:spPr/>
      <dgm:t>
        <a:bodyPr/>
        <a:lstStyle/>
        <a:p>
          <a:endParaRPr lang="zh-CN" altLang="en-US"/>
        </a:p>
      </dgm:t>
    </dgm:pt>
    <dgm:pt modelId="{481B9877-2FC6-44AB-B931-453AD2B000E4}" type="pres">
      <dgm:prSet presAssocID="{14703FFD-C9B6-41C9-B5CE-7CE169BC3152}" presName="node" presStyleLbl="node1" presStyleIdx="4" presStyleCnt="8">
        <dgm:presLayoutVars>
          <dgm:bulletEnabled val="1"/>
        </dgm:presLayoutVars>
      </dgm:prSet>
      <dgm:spPr/>
      <dgm:t>
        <a:bodyPr/>
        <a:lstStyle/>
        <a:p>
          <a:endParaRPr lang="zh-CN" altLang="en-US"/>
        </a:p>
      </dgm:t>
    </dgm:pt>
    <dgm:pt modelId="{DD2772B5-4CB4-4A0A-BD81-4774BB2D133D}" type="pres">
      <dgm:prSet presAssocID="{41BFB566-2ED9-4217-B8EE-432ECA2DDB12}" presName="parTrans" presStyleLbl="sibTrans2D1" presStyleIdx="5" presStyleCnt="8"/>
      <dgm:spPr/>
      <dgm:t>
        <a:bodyPr/>
        <a:lstStyle/>
        <a:p>
          <a:endParaRPr lang="zh-CN" altLang="en-US"/>
        </a:p>
      </dgm:t>
    </dgm:pt>
    <dgm:pt modelId="{01A887B3-2548-4BCC-B464-7503DB7AC930}" type="pres">
      <dgm:prSet presAssocID="{41BFB566-2ED9-4217-B8EE-432ECA2DDB12}" presName="connectorText" presStyleLbl="sibTrans2D1" presStyleIdx="5" presStyleCnt="8"/>
      <dgm:spPr/>
      <dgm:t>
        <a:bodyPr/>
        <a:lstStyle/>
        <a:p>
          <a:endParaRPr lang="zh-CN" altLang="en-US"/>
        </a:p>
      </dgm:t>
    </dgm:pt>
    <dgm:pt modelId="{0CFD69C4-070B-49B3-B375-8A6546085AC5}" type="pres">
      <dgm:prSet presAssocID="{9ED05E9F-4B6B-494B-BB59-48ACC978316F}" presName="node" presStyleLbl="node1" presStyleIdx="5" presStyleCnt="8">
        <dgm:presLayoutVars>
          <dgm:bulletEnabled val="1"/>
        </dgm:presLayoutVars>
      </dgm:prSet>
      <dgm:spPr/>
      <dgm:t>
        <a:bodyPr/>
        <a:lstStyle/>
        <a:p>
          <a:endParaRPr lang="zh-CN" altLang="en-US"/>
        </a:p>
      </dgm:t>
    </dgm:pt>
    <dgm:pt modelId="{50E0F716-B4FD-454F-963C-4F17F1211C2C}" type="pres">
      <dgm:prSet presAssocID="{881D7577-B84A-4691-BEAA-7761828F54C0}" presName="parTrans" presStyleLbl="sibTrans2D1" presStyleIdx="6" presStyleCnt="8"/>
      <dgm:spPr/>
      <dgm:t>
        <a:bodyPr/>
        <a:lstStyle/>
        <a:p>
          <a:endParaRPr lang="zh-CN" altLang="en-US"/>
        </a:p>
      </dgm:t>
    </dgm:pt>
    <dgm:pt modelId="{E6B4D370-1C83-4F30-9936-2EC8F386125D}" type="pres">
      <dgm:prSet presAssocID="{881D7577-B84A-4691-BEAA-7761828F54C0}" presName="connectorText" presStyleLbl="sibTrans2D1" presStyleIdx="6" presStyleCnt="8"/>
      <dgm:spPr/>
      <dgm:t>
        <a:bodyPr/>
        <a:lstStyle/>
        <a:p>
          <a:endParaRPr lang="zh-CN" altLang="en-US"/>
        </a:p>
      </dgm:t>
    </dgm:pt>
    <dgm:pt modelId="{0F5317B0-CCA6-4BED-86D7-28ECEBCF7ADD}" type="pres">
      <dgm:prSet presAssocID="{43C384C2-8C4A-4D8F-BF02-3359145BF522}" presName="node" presStyleLbl="node1" presStyleIdx="6" presStyleCnt="8">
        <dgm:presLayoutVars>
          <dgm:bulletEnabled val="1"/>
        </dgm:presLayoutVars>
      </dgm:prSet>
      <dgm:spPr/>
      <dgm:t>
        <a:bodyPr/>
        <a:lstStyle/>
        <a:p>
          <a:endParaRPr lang="zh-CN" altLang="en-US"/>
        </a:p>
      </dgm:t>
    </dgm:pt>
    <dgm:pt modelId="{41A57376-4131-41EA-83B1-16A1852BB7BA}" type="pres">
      <dgm:prSet presAssocID="{0CC749BB-46FE-4671-85D3-C4E3452A3C64}" presName="parTrans" presStyleLbl="sibTrans2D1" presStyleIdx="7" presStyleCnt="8"/>
      <dgm:spPr/>
      <dgm:t>
        <a:bodyPr/>
        <a:lstStyle/>
        <a:p>
          <a:endParaRPr lang="zh-CN" altLang="en-US"/>
        </a:p>
      </dgm:t>
    </dgm:pt>
    <dgm:pt modelId="{5FC8B16B-F9BF-471F-8960-225EB2DFC569}" type="pres">
      <dgm:prSet presAssocID="{0CC749BB-46FE-4671-85D3-C4E3452A3C64}" presName="connectorText" presStyleLbl="sibTrans2D1" presStyleIdx="7" presStyleCnt="8"/>
      <dgm:spPr/>
      <dgm:t>
        <a:bodyPr/>
        <a:lstStyle/>
        <a:p>
          <a:endParaRPr lang="zh-CN" altLang="en-US"/>
        </a:p>
      </dgm:t>
    </dgm:pt>
    <dgm:pt modelId="{0293ACF9-075A-4F4B-AD18-E1417D414504}" type="pres">
      <dgm:prSet presAssocID="{E7155081-9B7B-4068-896E-F65D1ADDD808}" presName="node" presStyleLbl="node1" presStyleIdx="7" presStyleCnt="8">
        <dgm:presLayoutVars>
          <dgm:bulletEnabled val="1"/>
        </dgm:presLayoutVars>
      </dgm:prSet>
      <dgm:spPr/>
      <dgm:t>
        <a:bodyPr/>
        <a:lstStyle/>
        <a:p>
          <a:endParaRPr lang="zh-CN" altLang="en-US"/>
        </a:p>
      </dgm:t>
    </dgm:pt>
  </dgm:ptLst>
  <dgm:cxnLst>
    <dgm:cxn modelId="{CB3CF01B-AE08-48BD-8736-AD18ED0F4E8F}" type="presOf" srcId="{7501444E-9A91-46D7-93CC-57811A57BB71}" destId="{03B749BD-9D73-41B3-B2AA-3A77B0AE55A4}" srcOrd="0" destOrd="0" presId="urn:microsoft.com/office/officeart/2005/8/layout/radial5"/>
    <dgm:cxn modelId="{79444182-0215-4915-AF9C-DA859B419FF8}" srcId="{915CAC55-4937-415F-830B-1C9E5FE603E0}" destId="{7501444E-9A91-46D7-93CC-57811A57BB71}" srcOrd="2" destOrd="0" parTransId="{E95DB529-D5E4-400C-B4F6-0AE507659F0C}" sibTransId="{B3E5DF4E-3414-4E30-8387-BD59229DE2B4}"/>
    <dgm:cxn modelId="{2790F223-BACD-46C8-94D8-C1C686F4D8CF}" type="presOf" srcId="{E95DB529-D5E4-400C-B4F6-0AE507659F0C}" destId="{BDFF03F3-355D-40C4-A926-BF65E67D444F}" srcOrd="1" destOrd="0" presId="urn:microsoft.com/office/officeart/2005/8/layout/radial5"/>
    <dgm:cxn modelId="{12E7217B-696C-4838-844E-9798D64E1139}" type="presOf" srcId="{56FBE8D8-E903-4176-BB51-914C3A19C2EE}" destId="{527792E4-0CFD-41EE-94DF-8A519847C4F2}" srcOrd="1" destOrd="0" presId="urn:microsoft.com/office/officeart/2005/8/layout/radial5"/>
    <dgm:cxn modelId="{454F2A8B-9068-4D3A-95FC-16CE0AB66D31}" type="presOf" srcId="{D8A41B44-CDED-4586-9C42-72670E0FB612}" destId="{EB36AD68-22A7-45C4-8315-75F266077116}" srcOrd="0" destOrd="0" presId="urn:microsoft.com/office/officeart/2005/8/layout/radial5"/>
    <dgm:cxn modelId="{004C88A3-AE1A-484F-BF43-49A4B963596C}" type="presOf" srcId="{41BFB566-2ED9-4217-B8EE-432ECA2DDB12}" destId="{01A887B3-2548-4BCC-B464-7503DB7AC930}" srcOrd="1" destOrd="0" presId="urn:microsoft.com/office/officeart/2005/8/layout/radial5"/>
    <dgm:cxn modelId="{7BFD2464-018F-44B6-B347-D19A52EA345B}" srcId="{915CAC55-4937-415F-830B-1C9E5FE603E0}" destId="{9ED05E9F-4B6B-494B-BB59-48ACC978316F}" srcOrd="5" destOrd="0" parTransId="{41BFB566-2ED9-4217-B8EE-432ECA2DDB12}" sibTransId="{90CBF3E3-4AF6-456F-A3ED-FC39D01B15A4}"/>
    <dgm:cxn modelId="{9F0B7A72-C4F3-4A5B-B32B-71B119D1DDB7}" type="presOf" srcId="{FE5206A1-44CE-48D2-84D5-14B707BE362A}" destId="{1A4F81A6-C177-4718-9D63-F822E42FAA93}" srcOrd="0" destOrd="0" presId="urn:microsoft.com/office/officeart/2005/8/layout/radial5"/>
    <dgm:cxn modelId="{CC9B701B-ADE9-4ECE-8A1A-CC57D98D0832}" srcId="{915CAC55-4937-415F-830B-1C9E5FE603E0}" destId="{43C384C2-8C4A-4D8F-BF02-3359145BF522}" srcOrd="6" destOrd="0" parTransId="{881D7577-B84A-4691-BEAA-7761828F54C0}" sibTransId="{B44E3C38-EF9E-40EB-A63A-1833BCF33CF9}"/>
    <dgm:cxn modelId="{894CBCF1-CC47-414F-9CA8-9FBF95169531}" type="presOf" srcId="{9ED05E9F-4B6B-494B-BB59-48ACC978316F}" destId="{0CFD69C4-070B-49B3-B375-8A6546085AC5}" srcOrd="0" destOrd="0" presId="urn:microsoft.com/office/officeart/2005/8/layout/radial5"/>
    <dgm:cxn modelId="{1E8BB2E4-6B34-4057-9A5B-763554500C1E}" srcId="{915CAC55-4937-415F-830B-1C9E5FE603E0}" destId="{1D285817-03ED-45C5-B9BE-E7D6F000C478}" srcOrd="3" destOrd="0" parTransId="{D8A41B44-CDED-4586-9C42-72670E0FB612}" sibTransId="{9AC774D4-D0DD-4E90-A71D-D6E559FDF08F}"/>
    <dgm:cxn modelId="{B58918EF-A4A1-4C37-ADD3-3A28AD8BD8A2}" type="presOf" srcId="{9507331F-E1A2-4446-88EC-2EECF6EBF5DB}" destId="{E811B114-9145-49CB-98A2-3D7152196C54}" srcOrd="0" destOrd="0" presId="urn:microsoft.com/office/officeart/2005/8/layout/radial5"/>
    <dgm:cxn modelId="{5BD2BF39-ACCC-4081-851D-CC485353B157}" srcId="{915CAC55-4937-415F-830B-1C9E5FE603E0}" destId="{E7155081-9B7B-4068-896E-F65D1ADDD808}" srcOrd="7" destOrd="0" parTransId="{0CC749BB-46FE-4671-85D3-C4E3452A3C64}" sibTransId="{9780DC40-47CE-4ED6-9B74-AA0F4157E1A0}"/>
    <dgm:cxn modelId="{DF52470A-4AAF-44E2-A1F8-EEB222867CB7}" type="presOf" srcId="{1D285817-03ED-45C5-B9BE-E7D6F000C478}" destId="{1BCC346F-3801-42F4-A47A-C3CB91C5786F}" srcOrd="0" destOrd="0" presId="urn:microsoft.com/office/officeart/2005/8/layout/radial5"/>
    <dgm:cxn modelId="{0A15AA5A-7B68-49EB-A6A6-0AAC5EF6DA47}" type="presOf" srcId="{BD0B6B8C-9064-4309-AC54-A8A29ECEDE6A}" destId="{A7AC66AB-4EE8-46C5-BFAA-8D508AA029E5}" srcOrd="1" destOrd="0" presId="urn:microsoft.com/office/officeart/2005/8/layout/radial5"/>
    <dgm:cxn modelId="{31039FBA-FD57-4C62-88E0-8A57D1E6A560}" type="presOf" srcId="{F3D45A74-B874-4F0D-ACCB-E5843A9050E2}" destId="{C9127024-62E3-4190-8AA5-865F9693DC1B}" srcOrd="0" destOrd="0" presId="urn:microsoft.com/office/officeart/2005/8/layout/radial5"/>
    <dgm:cxn modelId="{D88DE7F3-7897-49DF-8773-78ACAB15E4A1}" type="presOf" srcId="{881D7577-B84A-4691-BEAA-7761828F54C0}" destId="{E6B4D370-1C83-4F30-9936-2EC8F386125D}" srcOrd="1" destOrd="0" presId="urn:microsoft.com/office/officeart/2005/8/layout/radial5"/>
    <dgm:cxn modelId="{CDE60782-0EC8-4637-8FFC-C863D2C321A4}" srcId="{915CAC55-4937-415F-830B-1C9E5FE603E0}" destId="{E8C6FC84-7866-424B-9040-36F2E00F3918}" srcOrd="1" destOrd="0" parTransId="{56FBE8D8-E903-4176-BB51-914C3A19C2EE}" sibTransId="{23F5CC46-5E9F-43C9-963B-A64AED61B2AF}"/>
    <dgm:cxn modelId="{F71B7810-B41A-4BB6-A64A-08144B31D7BF}" type="presOf" srcId="{881D7577-B84A-4691-BEAA-7761828F54C0}" destId="{50E0F716-B4FD-454F-963C-4F17F1211C2C}" srcOrd="0" destOrd="0" presId="urn:microsoft.com/office/officeart/2005/8/layout/radial5"/>
    <dgm:cxn modelId="{91296E87-BA6B-4772-B8C5-BF3F6A222CEF}" type="presOf" srcId="{43C384C2-8C4A-4D8F-BF02-3359145BF522}" destId="{0F5317B0-CCA6-4BED-86D7-28ECEBCF7ADD}" srcOrd="0" destOrd="0" presId="urn:microsoft.com/office/officeart/2005/8/layout/radial5"/>
    <dgm:cxn modelId="{8BC6347D-BAB7-4D44-BCB9-C35B058B3A15}" type="presOf" srcId="{14703FFD-C9B6-41C9-B5CE-7CE169BC3152}" destId="{481B9877-2FC6-44AB-B931-453AD2B000E4}" srcOrd="0" destOrd="0" presId="urn:microsoft.com/office/officeart/2005/8/layout/radial5"/>
    <dgm:cxn modelId="{19C0C3B0-DC36-4C29-AB5D-C31F72593652}" type="presOf" srcId="{D8A41B44-CDED-4586-9C42-72670E0FB612}" destId="{6AB20D58-9E52-4A02-9AEF-7DEC489A1466}" srcOrd="1" destOrd="0" presId="urn:microsoft.com/office/officeart/2005/8/layout/radial5"/>
    <dgm:cxn modelId="{B7665318-DAB1-472C-9CE5-7F88FAB7ABDF}" type="presOf" srcId="{F3D45A74-B874-4F0D-ACCB-E5843A9050E2}" destId="{7A942E4F-C4AB-43FB-90A1-4218D65C6FD2}" srcOrd="1" destOrd="0" presId="urn:microsoft.com/office/officeart/2005/8/layout/radial5"/>
    <dgm:cxn modelId="{E6109B0A-760A-4895-834F-8D4B20625DF8}" type="presOf" srcId="{0CC749BB-46FE-4671-85D3-C4E3452A3C64}" destId="{41A57376-4131-41EA-83B1-16A1852BB7BA}" srcOrd="0" destOrd="0" presId="urn:microsoft.com/office/officeart/2005/8/layout/radial5"/>
    <dgm:cxn modelId="{AFBF99EE-E254-4754-996E-E18654E5B7A6}" type="presOf" srcId="{E95DB529-D5E4-400C-B4F6-0AE507659F0C}" destId="{2779FA48-78EB-418D-AB40-ADC5D489DB3D}" srcOrd="0" destOrd="0" presId="urn:microsoft.com/office/officeart/2005/8/layout/radial5"/>
    <dgm:cxn modelId="{0E558E37-0B41-4F6B-B618-8960F4AAF43A}" type="presOf" srcId="{41BFB566-2ED9-4217-B8EE-432ECA2DDB12}" destId="{DD2772B5-4CB4-4A0A-BD81-4774BB2D133D}" srcOrd="0" destOrd="0" presId="urn:microsoft.com/office/officeart/2005/8/layout/radial5"/>
    <dgm:cxn modelId="{D983A659-1D85-488E-9011-CADA83A4A630}" type="presOf" srcId="{BD0B6B8C-9064-4309-AC54-A8A29ECEDE6A}" destId="{EE8388A9-FF86-4971-922E-D10938D49A6D}" srcOrd="0" destOrd="0" presId="urn:microsoft.com/office/officeart/2005/8/layout/radial5"/>
    <dgm:cxn modelId="{17012316-AEC3-4D1C-BEEC-D26CD1D4954F}" type="presOf" srcId="{56FBE8D8-E903-4176-BB51-914C3A19C2EE}" destId="{ABA8B9F4-7AE1-4726-9881-24D5B620B7CB}" srcOrd="0" destOrd="0" presId="urn:microsoft.com/office/officeart/2005/8/layout/radial5"/>
    <dgm:cxn modelId="{2DD77C12-8CB7-4639-8113-53910EDC49E3}" srcId="{915CAC55-4937-415F-830B-1C9E5FE603E0}" destId="{14703FFD-C9B6-41C9-B5CE-7CE169BC3152}" srcOrd="4" destOrd="0" parTransId="{F3D45A74-B874-4F0D-ACCB-E5843A9050E2}" sibTransId="{B9F323A3-2E47-4624-B12C-07D8A154C8C9}"/>
    <dgm:cxn modelId="{76A5772A-5CC1-41D9-A84B-59839B9A9DB7}" type="presOf" srcId="{0CC749BB-46FE-4671-85D3-C4E3452A3C64}" destId="{5FC8B16B-F9BF-471F-8960-225EB2DFC569}" srcOrd="1" destOrd="0" presId="urn:microsoft.com/office/officeart/2005/8/layout/radial5"/>
    <dgm:cxn modelId="{476CB48B-519D-46EB-A6BE-593DD5B8DB80}" type="presOf" srcId="{915CAC55-4937-415F-830B-1C9E5FE603E0}" destId="{F399A332-CE5F-471E-AB13-5E593550CD61}" srcOrd="0" destOrd="0" presId="urn:microsoft.com/office/officeart/2005/8/layout/radial5"/>
    <dgm:cxn modelId="{8EDE25A9-AC28-41B0-9265-8EB5245408CF}" srcId="{9507331F-E1A2-4446-88EC-2EECF6EBF5DB}" destId="{915CAC55-4937-415F-830B-1C9E5FE603E0}" srcOrd="0" destOrd="0" parTransId="{B1C95598-1688-424E-BF15-17B94C73AAAE}" sibTransId="{D0617A0A-A012-4A08-85F1-BD6595939B54}"/>
    <dgm:cxn modelId="{640DED74-8B6B-4CE1-8DCE-C7498878F2CC}" type="presOf" srcId="{E8C6FC84-7866-424B-9040-36F2E00F3918}" destId="{162FFEA4-A540-4C79-BB32-11DE199B47EA}" srcOrd="0" destOrd="0" presId="urn:microsoft.com/office/officeart/2005/8/layout/radial5"/>
    <dgm:cxn modelId="{8AEEC825-F85E-4B82-81D5-780FC4C82DE0}" type="presOf" srcId="{E7155081-9B7B-4068-896E-F65D1ADDD808}" destId="{0293ACF9-075A-4F4B-AD18-E1417D414504}" srcOrd="0" destOrd="0" presId="urn:microsoft.com/office/officeart/2005/8/layout/radial5"/>
    <dgm:cxn modelId="{7FB29F6F-279F-401D-8A12-215D0A7EB364}" srcId="{915CAC55-4937-415F-830B-1C9E5FE603E0}" destId="{FE5206A1-44CE-48D2-84D5-14B707BE362A}" srcOrd="0" destOrd="0" parTransId="{BD0B6B8C-9064-4309-AC54-A8A29ECEDE6A}" sibTransId="{2779007B-B1A9-43A6-AFCC-F31187589056}"/>
    <dgm:cxn modelId="{4777A65D-C4A5-4BB2-A5C0-7124C40825C2}" type="presParOf" srcId="{E811B114-9145-49CB-98A2-3D7152196C54}" destId="{F399A332-CE5F-471E-AB13-5E593550CD61}" srcOrd="0" destOrd="0" presId="urn:microsoft.com/office/officeart/2005/8/layout/radial5"/>
    <dgm:cxn modelId="{87B10783-EB6F-4CBF-A44B-318AA512B954}" type="presParOf" srcId="{E811B114-9145-49CB-98A2-3D7152196C54}" destId="{EE8388A9-FF86-4971-922E-D10938D49A6D}" srcOrd="1" destOrd="0" presId="urn:microsoft.com/office/officeart/2005/8/layout/radial5"/>
    <dgm:cxn modelId="{73CA2739-0172-4A48-A05D-F1817965DAC3}" type="presParOf" srcId="{EE8388A9-FF86-4971-922E-D10938D49A6D}" destId="{A7AC66AB-4EE8-46C5-BFAA-8D508AA029E5}" srcOrd="0" destOrd="0" presId="urn:microsoft.com/office/officeart/2005/8/layout/radial5"/>
    <dgm:cxn modelId="{6F86691F-9011-41B0-BBA4-48A7422072C1}" type="presParOf" srcId="{E811B114-9145-49CB-98A2-3D7152196C54}" destId="{1A4F81A6-C177-4718-9D63-F822E42FAA93}" srcOrd="2" destOrd="0" presId="urn:microsoft.com/office/officeart/2005/8/layout/radial5"/>
    <dgm:cxn modelId="{B2B7B93D-C1B1-404D-9EA8-7DACFFA1BFBF}" type="presParOf" srcId="{E811B114-9145-49CB-98A2-3D7152196C54}" destId="{ABA8B9F4-7AE1-4726-9881-24D5B620B7CB}" srcOrd="3" destOrd="0" presId="urn:microsoft.com/office/officeart/2005/8/layout/radial5"/>
    <dgm:cxn modelId="{3C334D60-2623-47B8-9830-84A7D31F3E4D}" type="presParOf" srcId="{ABA8B9F4-7AE1-4726-9881-24D5B620B7CB}" destId="{527792E4-0CFD-41EE-94DF-8A519847C4F2}" srcOrd="0" destOrd="0" presId="urn:microsoft.com/office/officeart/2005/8/layout/radial5"/>
    <dgm:cxn modelId="{915E57AB-C655-4B77-A41D-0D95EF3850EA}" type="presParOf" srcId="{E811B114-9145-49CB-98A2-3D7152196C54}" destId="{162FFEA4-A540-4C79-BB32-11DE199B47EA}" srcOrd="4" destOrd="0" presId="urn:microsoft.com/office/officeart/2005/8/layout/radial5"/>
    <dgm:cxn modelId="{8838C948-91C8-4DBB-8156-15A4BF2CBCF1}" type="presParOf" srcId="{E811B114-9145-49CB-98A2-3D7152196C54}" destId="{2779FA48-78EB-418D-AB40-ADC5D489DB3D}" srcOrd="5" destOrd="0" presId="urn:microsoft.com/office/officeart/2005/8/layout/radial5"/>
    <dgm:cxn modelId="{D674AC72-7F37-4F57-9B14-9487B7D4B950}" type="presParOf" srcId="{2779FA48-78EB-418D-AB40-ADC5D489DB3D}" destId="{BDFF03F3-355D-40C4-A926-BF65E67D444F}" srcOrd="0" destOrd="0" presId="urn:microsoft.com/office/officeart/2005/8/layout/radial5"/>
    <dgm:cxn modelId="{BC006D69-6ABD-4159-A944-774C1F7DD7DC}" type="presParOf" srcId="{E811B114-9145-49CB-98A2-3D7152196C54}" destId="{03B749BD-9D73-41B3-B2AA-3A77B0AE55A4}" srcOrd="6" destOrd="0" presId="urn:microsoft.com/office/officeart/2005/8/layout/radial5"/>
    <dgm:cxn modelId="{F85E22C8-AA3E-4C84-B5E7-6ED7D97FD49F}" type="presParOf" srcId="{E811B114-9145-49CB-98A2-3D7152196C54}" destId="{EB36AD68-22A7-45C4-8315-75F266077116}" srcOrd="7" destOrd="0" presId="urn:microsoft.com/office/officeart/2005/8/layout/radial5"/>
    <dgm:cxn modelId="{B6D034C1-DFDC-434F-9EBD-D7A42595E784}" type="presParOf" srcId="{EB36AD68-22A7-45C4-8315-75F266077116}" destId="{6AB20D58-9E52-4A02-9AEF-7DEC489A1466}" srcOrd="0" destOrd="0" presId="urn:microsoft.com/office/officeart/2005/8/layout/radial5"/>
    <dgm:cxn modelId="{749AE038-46C1-41FF-A53C-9C2AE7630B9C}" type="presParOf" srcId="{E811B114-9145-49CB-98A2-3D7152196C54}" destId="{1BCC346F-3801-42F4-A47A-C3CB91C5786F}" srcOrd="8" destOrd="0" presId="urn:microsoft.com/office/officeart/2005/8/layout/radial5"/>
    <dgm:cxn modelId="{A0612DA2-4473-44D9-9627-A015DD693BDD}" type="presParOf" srcId="{E811B114-9145-49CB-98A2-3D7152196C54}" destId="{C9127024-62E3-4190-8AA5-865F9693DC1B}" srcOrd="9" destOrd="0" presId="urn:microsoft.com/office/officeart/2005/8/layout/radial5"/>
    <dgm:cxn modelId="{1E1B8BE2-199B-4520-9F8B-4C5FAEC31214}" type="presParOf" srcId="{C9127024-62E3-4190-8AA5-865F9693DC1B}" destId="{7A942E4F-C4AB-43FB-90A1-4218D65C6FD2}" srcOrd="0" destOrd="0" presId="urn:microsoft.com/office/officeart/2005/8/layout/radial5"/>
    <dgm:cxn modelId="{468BF5C6-2D97-4E86-8E83-0DF3B44D7208}" type="presParOf" srcId="{E811B114-9145-49CB-98A2-3D7152196C54}" destId="{481B9877-2FC6-44AB-B931-453AD2B000E4}" srcOrd="10" destOrd="0" presId="urn:microsoft.com/office/officeart/2005/8/layout/radial5"/>
    <dgm:cxn modelId="{55D8F444-2A3B-4F9A-A8AC-7BFEDEA717F5}" type="presParOf" srcId="{E811B114-9145-49CB-98A2-3D7152196C54}" destId="{DD2772B5-4CB4-4A0A-BD81-4774BB2D133D}" srcOrd="11" destOrd="0" presId="urn:microsoft.com/office/officeart/2005/8/layout/radial5"/>
    <dgm:cxn modelId="{DD39D067-0E4E-464A-A090-48073A9FC74C}" type="presParOf" srcId="{DD2772B5-4CB4-4A0A-BD81-4774BB2D133D}" destId="{01A887B3-2548-4BCC-B464-7503DB7AC930}" srcOrd="0" destOrd="0" presId="urn:microsoft.com/office/officeart/2005/8/layout/radial5"/>
    <dgm:cxn modelId="{85CA3836-90F9-40C5-BF47-571C01645562}" type="presParOf" srcId="{E811B114-9145-49CB-98A2-3D7152196C54}" destId="{0CFD69C4-070B-49B3-B375-8A6546085AC5}" srcOrd="12" destOrd="0" presId="urn:microsoft.com/office/officeart/2005/8/layout/radial5"/>
    <dgm:cxn modelId="{368F35DB-EE1A-4145-99DD-362E18D678D1}" type="presParOf" srcId="{E811B114-9145-49CB-98A2-3D7152196C54}" destId="{50E0F716-B4FD-454F-963C-4F17F1211C2C}" srcOrd="13" destOrd="0" presId="urn:microsoft.com/office/officeart/2005/8/layout/radial5"/>
    <dgm:cxn modelId="{2C073F3E-1387-40C0-8DE7-9940EE3A1F8E}" type="presParOf" srcId="{50E0F716-B4FD-454F-963C-4F17F1211C2C}" destId="{E6B4D370-1C83-4F30-9936-2EC8F386125D}" srcOrd="0" destOrd="0" presId="urn:microsoft.com/office/officeart/2005/8/layout/radial5"/>
    <dgm:cxn modelId="{23ABA46E-0319-4047-94B3-EB651728B7EA}" type="presParOf" srcId="{E811B114-9145-49CB-98A2-3D7152196C54}" destId="{0F5317B0-CCA6-4BED-86D7-28ECEBCF7ADD}" srcOrd="14" destOrd="0" presId="urn:microsoft.com/office/officeart/2005/8/layout/radial5"/>
    <dgm:cxn modelId="{FEF6DDE0-D6FD-4AF1-9CBC-498588CCE44B}" type="presParOf" srcId="{E811B114-9145-49CB-98A2-3D7152196C54}" destId="{41A57376-4131-41EA-83B1-16A1852BB7BA}" srcOrd="15" destOrd="0" presId="urn:microsoft.com/office/officeart/2005/8/layout/radial5"/>
    <dgm:cxn modelId="{A753FBCE-68F2-495D-8D95-63F86C536293}" type="presParOf" srcId="{41A57376-4131-41EA-83B1-16A1852BB7BA}" destId="{5FC8B16B-F9BF-471F-8960-225EB2DFC569}" srcOrd="0" destOrd="0" presId="urn:microsoft.com/office/officeart/2005/8/layout/radial5"/>
    <dgm:cxn modelId="{C9214591-1D5D-46BB-BEBF-6DEB928D24E7}" type="presParOf" srcId="{E811B114-9145-49CB-98A2-3D7152196C54}" destId="{0293ACF9-075A-4F4B-AD18-E1417D414504}" srcOrd="16" destOrd="0" presId="urn:microsoft.com/office/officeart/2005/8/layout/radial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460324" cy="4662858"/>
        <a:chOff x="0" y="0"/>
        <a:chExt cx="7460324" cy="4662858"/>
      </a:xfrm>
    </dsp:grpSpPr>
    <dsp:sp modelId="{F399A332-CE5F-471E-AB13-5E593550CD61}">
      <dsp:nvSpPr>
        <dsp:cNvPr id="3" name="椭圆 2"/>
        <dsp:cNvSpPr/>
      </dsp:nvSpPr>
      <dsp:spPr bwMode="white">
        <a:xfrm>
          <a:off x="3199938" y="1801205"/>
          <a:ext cx="1060448" cy="1060448"/>
        </a:xfrm>
        <a:prstGeom prst="ellipse">
          <a:avLst/>
        </a:prstGeom>
        <a:sp3d prstMaterial="translucentPowder">
          <a:bevelT w="127000" h="25400" prst="softRound"/>
        </a:sp3d>
      </dsp:spPr>
      <dsp:style>
        <a:lnRef idx="0">
          <a:schemeClr val="lt1"/>
        </a:lnRef>
        <a:fillRef idx="1">
          <a:schemeClr val="accent1"/>
        </a:fillRef>
        <a:effectRef idx="0">
          <a:scrgbClr r="0" g="0" b="0"/>
        </a:effectRef>
        <a:fontRef idx="minor">
          <a:schemeClr val="lt1"/>
        </a:fontRef>
      </dsp:style>
      <dsp:txBody>
        <a:bodyPr lIns="27940" tIns="27940" rIns="27940" bIns="2794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b="1" smtClean="0">
              <a:solidFill>
                <a:schemeClr val="tx1"/>
              </a:solidFill>
            </a:rPr>
            <a:t>项目类别</a:t>
          </a:r>
          <a:endParaRPr lang="zh-CN" altLang="en-US" b="1" dirty="0">
            <a:solidFill>
              <a:schemeClr val="tx1"/>
            </a:solidFill>
          </a:endParaRPr>
        </a:p>
      </dsp:txBody>
      <dsp:txXfrm>
        <a:off x="3199938" y="1801205"/>
        <a:ext cx="1060448" cy="1060448"/>
      </dsp:txXfrm>
    </dsp:sp>
    <dsp:sp modelId="{EE8388A9-FF86-4971-922E-D10938D49A6D}">
      <dsp:nvSpPr>
        <dsp:cNvPr id="4" name="右箭头 3"/>
        <dsp:cNvSpPr/>
      </dsp:nvSpPr>
      <dsp:spPr bwMode="white">
        <a:xfrm rot="16199999">
          <a:off x="3533861" y="1250550"/>
          <a:ext cx="392601" cy="360552"/>
        </a:xfrm>
        <a:prstGeom prst="rightArrow">
          <a:avLst>
            <a:gd name="adj1" fmla="val 60000"/>
            <a:gd name="adj2" fmla="val 50000"/>
          </a:avLst>
        </a:prstGeom>
        <a:sp3d z="-70000" extrusionH="1700" prstMaterial="translucentPowder">
          <a:bevelT w="25400" h="6350" prst="softRound"/>
          <a:bevelB w="0" h="0" prst="convex"/>
        </a:sp3d>
      </dsp:spPr>
      <dsp:style>
        <a:lnRef idx="0">
          <a:schemeClr val="lt1">
            <a:hueOff val="0"/>
            <a:satOff val="0"/>
            <a:lumOff val="0"/>
            <a:alpha val="100000"/>
          </a:schemeClr>
        </a:lnRef>
        <a:fillRef idx="1">
          <a:schemeClr val="accent2"/>
        </a:fillRef>
        <a:effectRef idx="0">
          <a:scrgbClr r="0" g="0" b="0"/>
        </a:effectRef>
        <a:fontRef idx="minor">
          <a:schemeClr val="lt1"/>
        </a:fontRef>
      </dsp:style>
      <dsp:txBody>
        <a:bodyPr lIns="0" tIns="0" rIns="0" bIns="0" anchor="ctr"/>
        <a:lstStyle>
          <a:lvl1pPr algn="ctr">
            <a:defRPr sz="1400"/>
          </a:lvl1pPr>
          <a:lvl2pPr marL="57150" indent="-57150" algn="ctr">
            <a:defRPr sz="1100"/>
          </a:lvl2pPr>
          <a:lvl3pPr marL="114300" indent="-57150" algn="ctr">
            <a:defRPr sz="1100"/>
          </a:lvl3pPr>
          <a:lvl4pPr marL="171450" indent="-57150" algn="ctr">
            <a:defRPr sz="1100"/>
          </a:lvl4pPr>
          <a:lvl5pPr marL="228600" indent="-57150" algn="ctr">
            <a:defRPr sz="1100"/>
          </a:lvl5pPr>
          <a:lvl6pPr marL="285750" indent="-57150" algn="ctr">
            <a:defRPr sz="1100"/>
          </a:lvl6pPr>
          <a:lvl7pPr marL="342900" indent="-57150" algn="ctr">
            <a:defRPr sz="1100"/>
          </a:lvl7pPr>
          <a:lvl8pPr marL="400050" indent="-57150" algn="ctr">
            <a:defRPr sz="1100"/>
          </a:lvl8pPr>
          <a:lvl9pPr marL="457200" indent="-57150" algn="ctr">
            <a:defRPr sz="1100"/>
          </a:lvl9pPr>
        </a:lstStyle>
        <a:p>
          <a:pPr lvl="0">
            <a:lnSpc>
              <a:spcPct val="100000"/>
            </a:lnSpc>
            <a:spcBef>
              <a:spcPct val="0"/>
            </a:spcBef>
            <a:spcAft>
              <a:spcPct val="35000"/>
            </a:spcAft>
          </a:pPr>
          <a:endParaRPr lang="zh-CN" altLang="en-US" b="1">
            <a:solidFill>
              <a:schemeClr val="tx1"/>
            </a:solidFill>
          </a:endParaRPr>
        </a:p>
      </dsp:txBody>
      <dsp:txXfrm rot="16199999">
        <a:off x="3533861" y="1250550"/>
        <a:ext cx="392601" cy="360552"/>
      </dsp:txXfrm>
    </dsp:sp>
    <dsp:sp modelId="{1A4F81A6-C177-4718-9D63-F822E42FAA93}">
      <dsp:nvSpPr>
        <dsp:cNvPr id="5" name="椭圆 4"/>
        <dsp:cNvSpPr/>
      </dsp:nvSpPr>
      <dsp:spPr bwMode="white">
        <a:xfrm>
          <a:off x="3199938" y="0"/>
          <a:ext cx="1060448" cy="1060448"/>
        </a:xfrm>
        <a:prstGeom prst="ellipse">
          <a:avLst/>
        </a:prstGeom>
        <a:sp3d prstMaterial="translucentPowder">
          <a:bevelT w="127000" h="25400" prst="softRound"/>
        </a:sp3d>
      </dsp:spPr>
      <dsp:style>
        <a:lnRef idx="0">
          <a:schemeClr val="lt1"/>
        </a:lnRef>
        <a:fillRef idx="1">
          <a:schemeClr val="accent2"/>
        </a:fillRef>
        <a:effectRef idx="0">
          <a:scrgbClr r="0" g="0" b="0"/>
        </a:effectRef>
        <a:fontRef idx="minor">
          <a:schemeClr val="lt1"/>
        </a:fontRef>
      </dsp:style>
      <dsp:txBody>
        <a:bodyPr lIns="16510" tIns="16510" rIns="16510" bIns="16510" anchor="ctr"/>
        <a:lstStyle>
          <a:lvl1pPr algn="ctr">
            <a:defRPr sz="1300"/>
          </a:lvl1pPr>
          <a:lvl2pPr marL="57150" indent="-57150" algn="ctr">
            <a:defRPr sz="1000"/>
          </a:lvl2pPr>
          <a:lvl3pPr marL="114300" indent="-57150" algn="ctr">
            <a:defRPr sz="1000"/>
          </a:lvl3pPr>
          <a:lvl4pPr marL="171450" indent="-57150" algn="ctr">
            <a:defRPr sz="1000"/>
          </a:lvl4pPr>
          <a:lvl5pPr marL="228600" indent="-57150" algn="ctr">
            <a:defRPr sz="1000"/>
          </a:lvl5pPr>
          <a:lvl6pPr marL="285750" indent="-57150" algn="ctr">
            <a:defRPr sz="1000"/>
          </a:lvl6pPr>
          <a:lvl7pPr marL="342900" indent="-57150" algn="ctr">
            <a:defRPr sz="1000"/>
          </a:lvl7pPr>
          <a:lvl8pPr marL="400050" indent="-57150" algn="ctr">
            <a:defRPr sz="1000"/>
          </a:lvl8pPr>
          <a:lvl9pPr marL="457200" indent="-57150" algn="ctr">
            <a:defRPr sz="1000"/>
          </a:lvl9pPr>
        </a:lstStyle>
        <a:p>
          <a:pPr lvl="0">
            <a:lnSpc>
              <a:spcPct val="100000"/>
            </a:lnSpc>
            <a:spcBef>
              <a:spcPct val="0"/>
            </a:spcBef>
            <a:spcAft>
              <a:spcPct val="35000"/>
            </a:spcAft>
          </a:pPr>
          <a:r>
            <a:rPr lang="en-US" altLang="zh-CN" b="1" dirty="0" smtClean="0">
              <a:solidFill>
                <a:schemeClr val="tx1"/>
              </a:solidFill>
            </a:rPr>
            <a:t>1</a:t>
          </a:r>
          <a:r>
            <a:rPr lang="zh-CN" altLang="en-US" b="1" dirty="0" smtClean="0">
              <a:solidFill>
                <a:schemeClr val="tx1"/>
              </a:solidFill>
            </a:rPr>
            <a:t>工业企业技术改造</a:t>
          </a:r>
          <a:endParaRPr lang="zh-CN" altLang="en-US" b="1" dirty="0">
            <a:solidFill>
              <a:schemeClr val="tx1"/>
            </a:solidFill>
          </a:endParaRPr>
        </a:p>
      </dsp:txBody>
      <dsp:txXfrm>
        <a:off x="3199938" y="0"/>
        <a:ext cx="1060448" cy="1060448"/>
      </dsp:txXfrm>
    </dsp:sp>
    <dsp:sp modelId="{ABA8B9F4-7AE1-4726-9881-24D5B620B7CB}">
      <dsp:nvSpPr>
        <dsp:cNvPr id="6" name="右箭头 5"/>
        <dsp:cNvSpPr/>
      </dsp:nvSpPr>
      <dsp:spPr bwMode="white">
        <a:xfrm rot="-2699999">
          <a:off x="4170684" y="1514331"/>
          <a:ext cx="392601" cy="360552"/>
        </a:xfrm>
        <a:prstGeom prst="rightArrow">
          <a:avLst>
            <a:gd name="adj1" fmla="val 60000"/>
            <a:gd name="adj2" fmla="val 50000"/>
          </a:avLst>
        </a:prstGeom>
        <a:sp3d z="-70000" extrusionH="1700" prstMaterial="translucentPowder">
          <a:bevelT w="25400" h="6350" prst="softRound"/>
          <a:bevelB w="0" h="0" prst="convex"/>
        </a:sp3d>
      </dsp:spPr>
      <dsp:style>
        <a:lnRef idx="0">
          <a:schemeClr val="lt1">
            <a:hueOff val="0"/>
            <a:satOff val="0"/>
            <a:lumOff val="0"/>
            <a:alpha val="100000"/>
          </a:schemeClr>
        </a:lnRef>
        <a:fillRef idx="1">
          <a:schemeClr val="accent3"/>
        </a:fillRef>
        <a:effectRef idx="0">
          <a:scrgbClr r="0" g="0" b="0"/>
        </a:effectRef>
        <a:fontRef idx="minor">
          <a:schemeClr val="lt1"/>
        </a:fontRef>
      </dsp:style>
      <dsp:txBody>
        <a:bodyPr lIns="0" tIns="0" rIns="0" bIns="0" anchor="ctr"/>
        <a:lstStyle>
          <a:lvl1pPr algn="ctr">
            <a:defRPr sz="1400"/>
          </a:lvl1pPr>
          <a:lvl2pPr marL="57150" indent="-57150" algn="ctr">
            <a:defRPr sz="1100"/>
          </a:lvl2pPr>
          <a:lvl3pPr marL="114300" indent="-57150" algn="ctr">
            <a:defRPr sz="1100"/>
          </a:lvl3pPr>
          <a:lvl4pPr marL="171450" indent="-57150" algn="ctr">
            <a:defRPr sz="1100"/>
          </a:lvl4pPr>
          <a:lvl5pPr marL="228600" indent="-57150" algn="ctr">
            <a:defRPr sz="1100"/>
          </a:lvl5pPr>
          <a:lvl6pPr marL="285750" indent="-57150" algn="ctr">
            <a:defRPr sz="1100"/>
          </a:lvl6pPr>
          <a:lvl7pPr marL="342900" indent="-57150" algn="ctr">
            <a:defRPr sz="1100"/>
          </a:lvl7pPr>
          <a:lvl8pPr marL="400050" indent="-57150" algn="ctr">
            <a:defRPr sz="1100"/>
          </a:lvl8pPr>
          <a:lvl9pPr marL="457200" indent="-57150" algn="ctr">
            <a:defRPr sz="1100"/>
          </a:lvl9pPr>
        </a:lstStyle>
        <a:p>
          <a:pPr lvl="0">
            <a:lnSpc>
              <a:spcPct val="100000"/>
            </a:lnSpc>
            <a:spcBef>
              <a:spcPct val="0"/>
            </a:spcBef>
            <a:spcAft>
              <a:spcPct val="35000"/>
            </a:spcAft>
          </a:pPr>
          <a:endParaRPr lang="zh-CN" altLang="en-US"/>
        </a:p>
      </dsp:txBody>
      <dsp:txXfrm rot="-2699999">
        <a:off x="4170684" y="1514331"/>
        <a:ext cx="392601" cy="360552"/>
      </dsp:txXfrm>
    </dsp:sp>
    <dsp:sp modelId="{162FFEA4-A540-4C79-BB32-11DE199B47EA}">
      <dsp:nvSpPr>
        <dsp:cNvPr id="7" name="椭圆 6"/>
        <dsp:cNvSpPr/>
      </dsp:nvSpPr>
      <dsp:spPr bwMode="white">
        <a:xfrm>
          <a:off x="4473582" y="527561"/>
          <a:ext cx="1060448" cy="1060448"/>
        </a:xfrm>
        <a:prstGeom prst="ellipse">
          <a:avLst/>
        </a:prstGeom>
        <a:sp3d prstMaterial="translucentPowder">
          <a:bevelT w="127000" h="25400" prst="softRound"/>
        </a:sp3d>
      </dsp:spPr>
      <dsp:style>
        <a:lnRef idx="0">
          <a:schemeClr val="lt1"/>
        </a:lnRef>
        <a:fillRef idx="1">
          <a:schemeClr val="accent3"/>
        </a:fillRef>
        <a:effectRef idx="0">
          <a:scrgbClr r="0" g="0" b="0"/>
        </a:effectRef>
        <a:fontRef idx="minor">
          <a:schemeClr val="lt1"/>
        </a:fontRef>
      </dsp:style>
      <dsp:txBody>
        <a:bodyPr lIns="16510" tIns="16510" rIns="16510" bIns="16510" anchor="ctr"/>
        <a:lstStyle>
          <a:lvl1pPr algn="ctr">
            <a:defRPr sz="1300"/>
          </a:lvl1pPr>
          <a:lvl2pPr marL="57150" indent="-57150" algn="ctr">
            <a:defRPr sz="1000"/>
          </a:lvl2pPr>
          <a:lvl3pPr marL="114300" indent="-57150" algn="ctr">
            <a:defRPr sz="1000"/>
          </a:lvl3pPr>
          <a:lvl4pPr marL="171450" indent="-57150" algn="ctr">
            <a:defRPr sz="1000"/>
          </a:lvl4pPr>
          <a:lvl5pPr marL="228600" indent="-57150" algn="ctr">
            <a:defRPr sz="1000"/>
          </a:lvl5pPr>
          <a:lvl6pPr marL="285750" indent="-57150" algn="ctr">
            <a:defRPr sz="1000"/>
          </a:lvl6pPr>
          <a:lvl7pPr marL="342900" indent="-57150" algn="ctr">
            <a:defRPr sz="1000"/>
          </a:lvl7pPr>
          <a:lvl8pPr marL="400050" indent="-57150" algn="ctr">
            <a:defRPr sz="1000"/>
          </a:lvl8pPr>
          <a:lvl9pPr marL="457200" indent="-57150" algn="ctr">
            <a:defRPr sz="1000"/>
          </a:lvl9pPr>
        </a:lstStyle>
        <a:p>
          <a:pPr lvl="0">
            <a:lnSpc>
              <a:spcPct val="100000"/>
            </a:lnSpc>
            <a:spcBef>
              <a:spcPct val="0"/>
            </a:spcBef>
            <a:spcAft>
              <a:spcPct val="35000"/>
            </a:spcAft>
          </a:pPr>
          <a:r>
            <a:rPr lang="en-US" altLang="zh-CN" b="1" dirty="0" smtClean="0">
              <a:solidFill>
                <a:schemeClr val="tx1"/>
              </a:solidFill>
            </a:rPr>
            <a:t>2</a:t>
          </a:r>
          <a:r>
            <a:rPr lang="zh-CN" altLang="en-US" b="1" dirty="0" smtClean="0">
              <a:solidFill>
                <a:schemeClr val="tx1"/>
              </a:solidFill>
            </a:rPr>
            <a:t>棚户区改造项目</a:t>
          </a:r>
          <a:endParaRPr lang="zh-CN" altLang="en-US" b="1" dirty="0">
            <a:solidFill>
              <a:schemeClr val="tx1"/>
            </a:solidFill>
          </a:endParaRPr>
        </a:p>
      </dsp:txBody>
      <dsp:txXfrm>
        <a:off x="4473582" y="527561"/>
        <a:ext cx="1060448" cy="1060448"/>
      </dsp:txXfrm>
    </dsp:sp>
    <dsp:sp modelId="{2779FA48-78EB-418D-AB40-ADC5D489DB3D}">
      <dsp:nvSpPr>
        <dsp:cNvPr id="8" name="右箭头 7"/>
        <dsp:cNvSpPr/>
      </dsp:nvSpPr>
      <dsp:spPr bwMode="white">
        <a:xfrm>
          <a:off x="4434464" y="2151153"/>
          <a:ext cx="392601" cy="360552"/>
        </a:xfrm>
        <a:prstGeom prst="rightArrow">
          <a:avLst>
            <a:gd name="adj1" fmla="val 60000"/>
            <a:gd name="adj2" fmla="val 50000"/>
          </a:avLst>
        </a:prstGeom>
        <a:sp3d z="-70000" extrusionH="1700" prstMaterial="translucentPowder">
          <a:bevelT w="25400" h="6350" prst="softRound"/>
          <a:bevelB w="0" h="0" prst="convex"/>
        </a:sp3d>
      </dsp:spPr>
      <dsp:style>
        <a:lnRef idx="0">
          <a:schemeClr val="lt1">
            <a:hueOff val="0"/>
            <a:satOff val="0"/>
            <a:lumOff val="0"/>
            <a:alpha val="100000"/>
          </a:schemeClr>
        </a:lnRef>
        <a:fillRef idx="1">
          <a:schemeClr val="accent4"/>
        </a:fillRef>
        <a:effectRef idx="0">
          <a:scrgbClr r="0" g="0" b="0"/>
        </a:effectRef>
        <a:fontRef idx="minor">
          <a:schemeClr val="lt1"/>
        </a:fontRef>
      </dsp:style>
      <dsp:txBody>
        <a:bodyPr lIns="0" tIns="0" rIns="0" bIns="0" anchor="ctr"/>
        <a:lstStyle>
          <a:lvl1pPr algn="ctr">
            <a:defRPr sz="1400"/>
          </a:lvl1pPr>
          <a:lvl2pPr marL="57150" indent="-57150" algn="ctr">
            <a:defRPr sz="1100"/>
          </a:lvl2pPr>
          <a:lvl3pPr marL="114300" indent="-57150" algn="ctr">
            <a:defRPr sz="1100"/>
          </a:lvl3pPr>
          <a:lvl4pPr marL="171450" indent="-57150" algn="ctr">
            <a:defRPr sz="1100"/>
          </a:lvl4pPr>
          <a:lvl5pPr marL="228600" indent="-57150" algn="ctr">
            <a:defRPr sz="1100"/>
          </a:lvl5pPr>
          <a:lvl6pPr marL="285750" indent="-57150" algn="ctr">
            <a:defRPr sz="1100"/>
          </a:lvl6pPr>
          <a:lvl7pPr marL="342900" indent="-57150" algn="ctr">
            <a:defRPr sz="1100"/>
          </a:lvl7pPr>
          <a:lvl8pPr marL="400050" indent="-57150" algn="ctr">
            <a:defRPr sz="1100"/>
          </a:lvl8pPr>
          <a:lvl9pPr marL="457200" indent="-57150" algn="ctr">
            <a:defRPr sz="1100"/>
          </a:lvl9pPr>
        </a:lstStyle>
        <a:p>
          <a:pPr lvl="0">
            <a:lnSpc>
              <a:spcPct val="100000"/>
            </a:lnSpc>
            <a:spcBef>
              <a:spcPct val="0"/>
            </a:spcBef>
            <a:spcAft>
              <a:spcPct val="35000"/>
            </a:spcAft>
          </a:pPr>
          <a:endParaRPr lang="zh-CN" altLang="en-US" b="1">
            <a:solidFill>
              <a:schemeClr val="tx1"/>
            </a:solidFill>
          </a:endParaRPr>
        </a:p>
      </dsp:txBody>
      <dsp:txXfrm>
        <a:off x="4434464" y="2151153"/>
        <a:ext cx="392601" cy="360552"/>
      </dsp:txXfrm>
    </dsp:sp>
    <dsp:sp modelId="{03B749BD-9D73-41B3-B2AA-3A77B0AE55A4}">
      <dsp:nvSpPr>
        <dsp:cNvPr id="9" name="椭圆 8"/>
        <dsp:cNvSpPr/>
      </dsp:nvSpPr>
      <dsp:spPr bwMode="white">
        <a:xfrm>
          <a:off x="5001143" y="1801205"/>
          <a:ext cx="1060448" cy="1060448"/>
        </a:xfrm>
        <a:prstGeom prst="ellipse">
          <a:avLst/>
        </a:prstGeom>
        <a:sp3d prstMaterial="translucentPowder">
          <a:bevelT w="127000" h="25400" prst="softRound"/>
        </a:sp3d>
      </dsp:spPr>
      <dsp:style>
        <a:lnRef idx="0">
          <a:schemeClr val="lt1"/>
        </a:lnRef>
        <a:fillRef idx="1">
          <a:schemeClr val="accent4"/>
        </a:fillRef>
        <a:effectRef idx="0">
          <a:scrgbClr r="0" g="0" b="0"/>
        </a:effectRef>
        <a:fontRef idx="minor">
          <a:schemeClr val="lt1"/>
        </a:fontRef>
      </dsp:style>
      <dsp:txBody>
        <a:bodyPr lIns="16510" tIns="16510" rIns="16510" bIns="16510" anchor="ctr"/>
        <a:lstStyle>
          <a:lvl1pPr algn="ctr">
            <a:defRPr sz="1300"/>
          </a:lvl1pPr>
          <a:lvl2pPr marL="57150" indent="-57150" algn="ctr">
            <a:defRPr sz="1000"/>
          </a:lvl2pPr>
          <a:lvl3pPr marL="114300" indent="-57150" algn="ctr">
            <a:defRPr sz="1000"/>
          </a:lvl3pPr>
          <a:lvl4pPr marL="171450" indent="-57150" algn="ctr">
            <a:defRPr sz="1000"/>
          </a:lvl4pPr>
          <a:lvl5pPr marL="228600" indent="-57150" algn="ctr">
            <a:defRPr sz="1000"/>
          </a:lvl5pPr>
          <a:lvl6pPr marL="285750" indent="-57150" algn="ctr">
            <a:defRPr sz="1000"/>
          </a:lvl6pPr>
          <a:lvl7pPr marL="342900" indent="-57150" algn="ctr">
            <a:defRPr sz="1000"/>
          </a:lvl7pPr>
          <a:lvl8pPr marL="400050" indent="-57150" algn="ctr">
            <a:defRPr sz="1000"/>
          </a:lvl8pPr>
          <a:lvl9pPr marL="457200" indent="-57150" algn="ctr">
            <a:defRPr sz="1000"/>
          </a:lvl9pPr>
        </a:lstStyle>
        <a:p>
          <a:pPr lvl="0">
            <a:lnSpc>
              <a:spcPct val="100000"/>
            </a:lnSpc>
            <a:spcBef>
              <a:spcPct val="0"/>
            </a:spcBef>
            <a:spcAft>
              <a:spcPct val="35000"/>
            </a:spcAft>
          </a:pPr>
          <a:r>
            <a:rPr lang="en-US" altLang="zh-CN" b="1" smtClean="0">
              <a:solidFill>
                <a:schemeClr val="tx1"/>
              </a:solidFill>
            </a:rPr>
            <a:t>3</a:t>
          </a:r>
          <a:r>
            <a:rPr lang="zh-CN" b="1" smtClean="0">
              <a:solidFill>
                <a:schemeClr val="tx1"/>
              </a:solidFill>
            </a:rPr>
            <a:t>涉农项目</a:t>
          </a:r>
          <a:endParaRPr lang="zh-CN" altLang="en-US" b="1" dirty="0">
            <a:solidFill>
              <a:schemeClr val="tx1"/>
            </a:solidFill>
          </a:endParaRPr>
        </a:p>
      </dsp:txBody>
      <dsp:txXfrm>
        <a:off x="5001143" y="1801205"/>
        <a:ext cx="1060448" cy="1060448"/>
      </dsp:txXfrm>
    </dsp:sp>
    <dsp:sp modelId="{EB36AD68-22A7-45C4-8315-75F266077116}">
      <dsp:nvSpPr>
        <dsp:cNvPr id="10" name="右箭头 9"/>
        <dsp:cNvSpPr/>
      </dsp:nvSpPr>
      <dsp:spPr bwMode="white">
        <a:xfrm rot="2700000">
          <a:off x="4170684" y="2787975"/>
          <a:ext cx="392601" cy="360552"/>
        </a:xfrm>
        <a:prstGeom prst="rightArrow">
          <a:avLst>
            <a:gd name="adj1" fmla="val 60000"/>
            <a:gd name="adj2" fmla="val 50000"/>
          </a:avLst>
        </a:prstGeom>
        <a:sp3d z="-70000" extrusionH="1700" prstMaterial="translucentPowder">
          <a:bevelT w="25400" h="6350" prst="softRound"/>
          <a:bevelB w="0" h="0" prst="convex"/>
        </a:sp3d>
      </dsp:spPr>
      <dsp:style>
        <a:lnRef idx="0">
          <a:schemeClr val="lt1">
            <a:hueOff val="0"/>
            <a:satOff val="0"/>
            <a:lumOff val="0"/>
            <a:alpha val="100000"/>
          </a:schemeClr>
        </a:lnRef>
        <a:fillRef idx="1">
          <a:schemeClr val="accent5"/>
        </a:fillRef>
        <a:effectRef idx="0">
          <a:scrgbClr r="0" g="0" b="0"/>
        </a:effectRef>
        <a:fontRef idx="minor">
          <a:schemeClr val="lt1"/>
        </a:fontRef>
      </dsp:style>
      <dsp:txBody>
        <a:bodyPr lIns="0" tIns="0" rIns="0" bIns="0" anchor="ctr"/>
        <a:lstStyle>
          <a:lvl1pPr algn="ctr">
            <a:defRPr sz="1400"/>
          </a:lvl1pPr>
          <a:lvl2pPr marL="57150" indent="-57150" algn="ctr">
            <a:defRPr sz="1100"/>
          </a:lvl2pPr>
          <a:lvl3pPr marL="114300" indent="-57150" algn="ctr">
            <a:defRPr sz="1100"/>
          </a:lvl3pPr>
          <a:lvl4pPr marL="171450" indent="-57150" algn="ctr">
            <a:defRPr sz="1100"/>
          </a:lvl4pPr>
          <a:lvl5pPr marL="228600" indent="-57150" algn="ctr">
            <a:defRPr sz="1100"/>
          </a:lvl5pPr>
          <a:lvl6pPr marL="285750" indent="-57150" algn="ctr">
            <a:defRPr sz="1100"/>
          </a:lvl6pPr>
          <a:lvl7pPr marL="342900" indent="-57150" algn="ctr">
            <a:defRPr sz="1100"/>
          </a:lvl7pPr>
          <a:lvl8pPr marL="400050" indent="-57150" algn="ctr">
            <a:defRPr sz="1100"/>
          </a:lvl8pPr>
          <a:lvl9pPr marL="457200" indent="-57150" algn="ctr">
            <a:defRPr sz="1100"/>
          </a:lvl9pPr>
        </a:lstStyle>
        <a:p>
          <a:pPr lvl="0">
            <a:lnSpc>
              <a:spcPct val="100000"/>
            </a:lnSpc>
            <a:spcBef>
              <a:spcPct val="0"/>
            </a:spcBef>
            <a:spcAft>
              <a:spcPct val="35000"/>
            </a:spcAft>
          </a:pPr>
          <a:endParaRPr lang="zh-CN" altLang="en-US" b="1">
            <a:solidFill>
              <a:schemeClr val="tx1"/>
            </a:solidFill>
          </a:endParaRPr>
        </a:p>
      </dsp:txBody>
      <dsp:txXfrm rot="2700000">
        <a:off x="4170684" y="2787975"/>
        <a:ext cx="392601" cy="360552"/>
      </dsp:txXfrm>
    </dsp:sp>
    <dsp:sp modelId="{1BCC346F-3801-42F4-A47A-C3CB91C5786F}">
      <dsp:nvSpPr>
        <dsp:cNvPr id="11" name="椭圆 10"/>
        <dsp:cNvSpPr/>
      </dsp:nvSpPr>
      <dsp:spPr bwMode="white">
        <a:xfrm>
          <a:off x="4473582" y="3074849"/>
          <a:ext cx="1060448" cy="1060448"/>
        </a:xfrm>
        <a:prstGeom prst="ellipse">
          <a:avLst/>
        </a:prstGeom>
        <a:sp3d prstMaterial="translucentPowder">
          <a:bevelT w="127000" h="25400" prst="softRound"/>
        </a:sp3d>
      </dsp:spPr>
      <dsp:style>
        <a:lnRef idx="0">
          <a:schemeClr val="lt1"/>
        </a:lnRef>
        <a:fillRef idx="1">
          <a:schemeClr val="accent5"/>
        </a:fillRef>
        <a:effectRef idx="0">
          <a:scrgbClr r="0" g="0" b="0"/>
        </a:effectRef>
        <a:fontRef idx="minor">
          <a:schemeClr val="lt1"/>
        </a:fontRef>
      </dsp:style>
      <dsp:txBody>
        <a:bodyPr lIns="16510" tIns="16510" rIns="16510" bIns="16510" anchor="ctr"/>
        <a:lstStyle>
          <a:lvl1pPr algn="ctr">
            <a:defRPr sz="1300"/>
          </a:lvl1pPr>
          <a:lvl2pPr marL="57150" indent="-57150" algn="ctr">
            <a:defRPr sz="1000"/>
          </a:lvl2pPr>
          <a:lvl3pPr marL="114300" indent="-57150" algn="ctr">
            <a:defRPr sz="1000"/>
          </a:lvl3pPr>
          <a:lvl4pPr marL="171450" indent="-57150" algn="ctr">
            <a:defRPr sz="1000"/>
          </a:lvl4pPr>
          <a:lvl5pPr marL="228600" indent="-57150" algn="ctr">
            <a:defRPr sz="1000"/>
          </a:lvl5pPr>
          <a:lvl6pPr marL="285750" indent="-57150" algn="ctr">
            <a:defRPr sz="1000"/>
          </a:lvl6pPr>
          <a:lvl7pPr marL="342900" indent="-57150" algn="ctr">
            <a:defRPr sz="1000"/>
          </a:lvl7pPr>
          <a:lvl8pPr marL="400050" indent="-57150" algn="ctr">
            <a:defRPr sz="1000"/>
          </a:lvl8pPr>
          <a:lvl9pPr marL="457200" indent="-57150" algn="ctr">
            <a:defRPr sz="1000"/>
          </a:lvl9pPr>
        </a:lstStyle>
        <a:p>
          <a:pPr lvl="0">
            <a:lnSpc>
              <a:spcPct val="100000"/>
            </a:lnSpc>
            <a:spcBef>
              <a:spcPct val="0"/>
            </a:spcBef>
            <a:spcAft>
              <a:spcPct val="35000"/>
            </a:spcAft>
          </a:pPr>
          <a:r>
            <a:rPr lang="en-US" b="1" smtClean="0">
              <a:solidFill>
                <a:schemeClr val="tx1"/>
              </a:solidFill>
              <a:latin typeface="+mn-lt"/>
              <a:ea typeface="+mn-ea"/>
              <a:cs typeface="+mn-cs"/>
            </a:rPr>
            <a:t>4</a:t>
          </a:r>
          <a:r>
            <a:rPr lang="zh-CN" altLang="en-US" b="1" smtClean="0">
              <a:solidFill>
                <a:schemeClr val="tx1"/>
              </a:solidFill>
              <a:latin typeface="+mn-lt"/>
              <a:ea typeface="+mn-ea"/>
              <a:cs typeface="+mn-cs"/>
            </a:rPr>
            <a:t>老旧小区改造项目</a:t>
          </a:r>
          <a:endParaRPr lang="zh-CN" altLang="en-US" b="1" dirty="0">
            <a:solidFill>
              <a:schemeClr val="tx1"/>
            </a:solidFill>
          </a:endParaRPr>
        </a:p>
      </dsp:txBody>
      <dsp:txXfrm>
        <a:off x="4473582" y="3074849"/>
        <a:ext cx="1060448" cy="1060448"/>
      </dsp:txXfrm>
    </dsp:sp>
    <dsp:sp modelId="{C9127024-62E3-4190-8AA5-865F9693DC1B}">
      <dsp:nvSpPr>
        <dsp:cNvPr id="12" name="右箭头 11"/>
        <dsp:cNvSpPr/>
      </dsp:nvSpPr>
      <dsp:spPr bwMode="white">
        <a:xfrm rot="5400000">
          <a:off x="3533861" y="3051755"/>
          <a:ext cx="392601" cy="360552"/>
        </a:xfrm>
        <a:prstGeom prst="rightArrow">
          <a:avLst>
            <a:gd name="adj1" fmla="val 60000"/>
            <a:gd name="adj2" fmla="val 50000"/>
          </a:avLst>
        </a:prstGeom>
        <a:sp3d z="-70000" extrusionH="1700" prstMaterial="translucentPowder">
          <a:bevelT w="25400" h="6350" prst="softRound"/>
          <a:bevelB w="0" h="0" prst="convex"/>
        </a:sp3d>
      </dsp:spPr>
      <dsp:style>
        <a:lnRef idx="0">
          <a:schemeClr val="lt1">
            <a:hueOff val="0"/>
            <a:satOff val="0"/>
            <a:lumOff val="0"/>
            <a:alpha val="100000"/>
          </a:schemeClr>
        </a:lnRef>
        <a:fillRef idx="1">
          <a:schemeClr val="accent6"/>
        </a:fillRef>
        <a:effectRef idx="0">
          <a:scrgbClr r="0" g="0" b="0"/>
        </a:effectRef>
        <a:fontRef idx="minor">
          <a:schemeClr val="lt1"/>
        </a:fontRef>
      </dsp:style>
      <dsp:txBody>
        <a:bodyPr rot="10800000" lIns="0" tIns="0" rIns="0" bIns="0" anchor="ctr"/>
        <a:lstStyle>
          <a:lvl1pPr algn="ctr">
            <a:defRPr sz="1400"/>
          </a:lvl1pPr>
          <a:lvl2pPr marL="57150" indent="-57150" algn="ctr">
            <a:defRPr sz="1100"/>
          </a:lvl2pPr>
          <a:lvl3pPr marL="114300" indent="-57150" algn="ctr">
            <a:defRPr sz="1100"/>
          </a:lvl3pPr>
          <a:lvl4pPr marL="171450" indent="-57150" algn="ctr">
            <a:defRPr sz="1100"/>
          </a:lvl4pPr>
          <a:lvl5pPr marL="228600" indent="-57150" algn="ctr">
            <a:defRPr sz="1100"/>
          </a:lvl5pPr>
          <a:lvl6pPr marL="285750" indent="-57150" algn="ctr">
            <a:defRPr sz="1100"/>
          </a:lvl6pPr>
          <a:lvl7pPr marL="342900" indent="-57150" algn="ctr">
            <a:defRPr sz="1100"/>
          </a:lvl7pPr>
          <a:lvl8pPr marL="400050" indent="-57150" algn="ctr">
            <a:defRPr sz="1100"/>
          </a:lvl8pPr>
          <a:lvl9pPr marL="457200" indent="-57150" algn="ctr">
            <a:defRPr sz="1100"/>
          </a:lvl9pPr>
        </a:lstStyle>
        <a:p>
          <a:pPr lvl="0">
            <a:lnSpc>
              <a:spcPct val="100000"/>
            </a:lnSpc>
            <a:spcBef>
              <a:spcPct val="0"/>
            </a:spcBef>
            <a:spcAft>
              <a:spcPct val="35000"/>
            </a:spcAft>
          </a:pPr>
          <a:endParaRPr lang="zh-CN" altLang="en-US" b="1">
            <a:solidFill>
              <a:schemeClr val="tx1"/>
            </a:solidFill>
          </a:endParaRPr>
        </a:p>
      </dsp:txBody>
      <dsp:txXfrm rot="5400000">
        <a:off x="3533861" y="3051755"/>
        <a:ext cx="392601" cy="360552"/>
      </dsp:txXfrm>
    </dsp:sp>
    <dsp:sp modelId="{481B9877-2FC6-44AB-B931-453AD2B000E4}">
      <dsp:nvSpPr>
        <dsp:cNvPr id="13" name="椭圆 12"/>
        <dsp:cNvSpPr/>
      </dsp:nvSpPr>
      <dsp:spPr bwMode="white">
        <a:xfrm>
          <a:off x="3199938" y="3602410"/>
          <a:ext cx="1060448" cy="1060448"/>
        </a:xfrm>
        <a:prstGeom prst="ellipse">
          <a:avLst/>
        </a:prstGeom>
        <a:sp3d prstMaterial="translucentPowder">
          <a:bevelT w="127000" h="25400" prst="softRound"/>
        </a:sp3d>
      </dsp:spPr>
      <dsp:style>
        <a:lnRef idx="0">
          <a:schemeClr val="lt1"/>
        </a:lnRef>
        <a:fillRef idx="1">
          <a:schemeClr val="accent6"/>
        </a:fillRef>
        <a:effectRef idx="0">
          <a:scrgbClr r="0" g="0" b="0"/>
        </a:effectRef>
        <a:fontRef idx="minor">
          <a:schemeClr val="lt1"/>
        </a:fontRef>
      </dsp:style>
      <dsp:txBody>
        <a:bodyPr lIns="16510" tIns="16510" rIns="16510" bIns="16510" anchor="ctr"/>
        <a:lstStyle>
          <a:lvl1pPr algn="ctr">
            <a:defRPr sz="1300"/>
          </a:lvl1pPr>
          <a:lvl2pPr marL="57150" indent="-57150" algn="ctr">
            <a:defRPr sz="1000"/>
          </a:lvl2pPr>
          <a:lvl3pPr marL="114300" indent="-57150" algn="ctr">
            <a:defRPr sz="1000"/>
          </a:lvl3pPr>
          <a:lvl4pPr marL="171450" indent="-57150" algn="ctr">
            <a:defRPr sz="1000"/>
          </a:lvl4pPr>
          <a:lvl5pPr marL="228600" indent="-57150" algn="ctr">
            <a:defRPr sz="1000"/>
          </a:lvl5pPr>
          <a:lvl6pPr marL="285750" indent="-57150" algn="ctr">
            <a:defRPr sz="1000"/>
          </a:lvl6pPr>
          <a:lvl7pPr marL="342900" indent="-57150" algn="ctr">
            <a:defRPr sz="1000"/>
          </a:lvl7pPr>
          <a:lvl8pPr marL="400050" indent="-57150" algn="ctr">
            <a:defRPr sz="1000"/>
          </a:lvl8pPr>
          <a:lvl9pPr marL="457200" indent="-57150" algn="ctr">
            <a:defRPr sz="1000"/>
          </a:lvl9pPr>
        </a:lstStyle>
        <a:p>
          <a:pPr lvl="0">
            <a:lnSpc>
              <a:spcPct val="100000"/>
            </a:lnSpc>
            <a:spcBef>
              <a:spcPct val="0"/>
            </a:spcBef>
            <a:spcAft>
              <a:spcPct val="35000"/>
            </a:spcAft>
          </a:pPr>
          <a:r>
            <a:rPr lang="en-US" b="1" smtClean="0">
              <a:solidFill>
                <a:schemeClr val="tx1"/>
              </a:solidFill>
              <a:latin typeface="+mn-lt"/>
              <a:ea typeface="+mn-ea"/>
              <a:cs typeface="+mn-cs"/>
            </a:rPr>
            <a:t>5</a:t>
          </a:r>
          <a:r>
            <a:rPr lang="zh-CN" altLang="en-US" b="1" smtClean="0">
              <a:solidFill>
                <a:schemeClr val="tx1"/>
              </a:solidFill>
              <a:latin typeface="+mn-lt"/>
              <a:ea typeface="+mn-ea"/>
              <a:cs typeface="+mn-cs"/>
            </a:rPr>
            <a:t>信息类新型基础设施项目</a:t>
          </a:r>
          <a:endParaRPr lang="zh-CN" altLang="en-US" b="1" dirty="0" smtClean="0">
            <a:solidFill>
              <a:schemeClr val="tx1"/>
            </a:solidFill>
            <a:latin typeface="+mn-lt"/>
            <a:ea typeface="+mn-ea"/>
            <a:cs typeface="+mn-cs"/>
          </a:endParaRPr>
        </a:p>
      </dsp:txBody>
      <dsp:txXfrm>
        <a:off x="3199938" y="3602410"/>
        <a:ext cx="1060448" cy="1060448"/>
      </dsp:txXfrm>
    </dsp:sp>
    <dsp:sp modelId="{DD2772B5-4CB4-4A0A-BD81-4774BB2D133D}">
      <dsp:nvSpPr>
        <dsp:cNvPr id="14" name="右箭头 13"/>
        <dsp:cNvSpPr/>
      </dsp:nvSpPr>
      <dsp:spPr bwMode="white">
        <a:xfrm rot="8100000">
          <a:off x="2897039" y="2787975"/>
          <a:ext cx="392601" cy="360552"/>
        </a:xfrm>
        <a:prstGeom prst="rightArrow">
          <a:avLst>
            <a:gd name="adj1" fmla="val 60000"/>
            <a:gd name="adj2" fmla="val 50000"/>
          </a:avLst>
        </a:prstGeom>
        <a:sp3d z="-70000" extrusionH="1700" prstMaterial="translucentPowder">
          <a:bevelT w="25400" h="6350" prst="softRound"/>
          <a:bevelB w="0" h="0" prst="convex"/>
        </a:sp3d>
      </dsp:spPr>
      <dsp:style>
        <a:lnRef idx="0">
          <a:schemeClr val="lt1">
            <a:hueOff val="0"/>
            <a:satOff val="0"/>
            <a:lumOff val="0"/>
            <a:alpha val="100000"/>
          </a:schemeClr>
        </a:lnRef>
        <a:fillRef idx="1">
          <a:schemeClr val="accent2"/>
        </a:fillRef>
        <a:effectRef idx="0">
          <a:scrgbClr r="0" g="0" b="0"/>
        </a:effectRef>
        <a:fontRef idx="minor">
          <a:schemeClr val="lt1"/>
        </a:fontRef>
      </dsp:style>
      <dsp:txBody>
        <a:bodyPr rot="10800000" lIns="0" tIns="0" rIns="0" bIns="0" anchor="ctr"/>
        <a:lstStyle>
          <a:lvl1pPr algn="ctr">
            <a:defRPr sz="1400"/>
          </a:lvl1pPr>
          <a:lvl2pPr marL="57150" indent="-57150" algn="ctr">
            <a:defRPr sz="1100"/>
          </a:lvl2pPr>
          <a:lvl3pPr marL="114300" indent="-57150" algn="ctr">
            <a:defRPr sz="1100"/>
          </a:lvl3pPr>
          <a:lvl4pPr marL="171450" indent="-57150" algn="ctr">
            <a:defRPr sz="1100"/>
          </a:lvl4pPr>
          <a:lvl5pPr marL="228600" indent="-57150" algn="ctr">
            <a:defRPr sz="1100"/>
          </a:lvl5pPr>
          <a:lvl6pPr marL="285750" indent="-57150" algn="ctr">
            <a:defRPr sz="1100"/>
          </a:lvl6pPr>
          <a:lvl7pPr marL="342900" indent="-57150" algn="ctr">
            <a:defRPr sz="1100"/>
          </a:lvl7pPr>
          <a:lvl8pPr marL="400050" indent="-57150" algn="ctr">
            <a:defRPr sz="1100"/>
          </a:lvl8pPr>
          <a:lvl9pPr marL="457200" indent="-57150" algn="ctr">
            <a:defRPr sz="1100"/>
          </a:lvl9pPr>
        </a:lstStyle>
        <a:p>
          <a:pPr lvl="0">
            <a:lnSpc>
              <a:spcPct val="100000"/>
            </a:lnSpc>
            <a:spcBef>
              <a:spcPct val="0"/>
            </a:spcBef>
            <a:spcAft>
              <a:spcPct val="35000"/>
            </a:spcAft>
          </a:pPr>
          <a:endParaRPr lang="zh-CN" altLang="en-US" b="1">
            <a:solidFill>
              <a:schemeClr val="tx1"/>
            </a:solidFill>
          </a:endParaRPr>
        </a:p>
      </dsp:txBody>
      <dsp:txXfrm rot="8100000">
        <a:off x="2897039" y="2787975"/>
        <a:ext cx="392601" cy="360552"/>
      </dsp:txXfrm>
    </dsp:sp>
    <dsp:sp modelId="{0CFD69C4-070B-49B3-B375-8A6546085AC5}">
      <dsp:nvSpPr>
        <dsp:cNvPr id="15" name="椭圆 14"/>
        <dsp:cNvSpPr/>
      </dsp:nvSpPr>
      <dsp:spPr bwMode="white">
        <a:xfrm>
          <a:off x="1926294" y="3074849"/>
          <a:ext cx="1060448" cy="1060448"/>
        </a:xfrm>
        <a:prstGeom prst="ellipse">
          <a:avLst/>
        </a:prstGeom>
        <a:sp3d prstMaterial="translucentPowder">
          <a:bevelT w="127000" h="25400" prst="softRound"/>
        </a:sp3d>
      </dsp:spPr>
      <dsp:style>
        <a:lnRef idx="0">
          <a:schemeClr val="lt1"/>
        </a:lnRef>
        <a:fillRef idx="1">
          <a:schemeClr val="accent2"/>
        </a:fillRef>
        <a:effectRef idx="0">
          <a:scrgbClr r="0" g="0" b="0"/>
        </a:effectRef>
        <a:fontRef idx="minor">
          <a:schemeClr val="lt1"/>
        </a:fontRef>
      </dsp:style>
      <dsp:txBody>
        <a:bodyPr lIns="16510" tIns="16510" rIns="16510" bIns="16510" anchor="ctr"/>
        <a:lstStyle>
          <a:lvl1pPr algn="ctr">
            <a:defRPr sz="1300"/>
          </a:lvl1pPr>
          <a:lvl2pPr marL="57150" indent="-57150" algn="ctr">
            <a:defRPr sz="1000"/>
          </a:lvl2pPr>
          <a:lvl3pPr marL="114300" indent="-57150" algn="ctr">
            <a:defRPr sz="1000"/>
          </a:lvl3pPr>
          <a:lvl4pPr marL="171450" indent="-57150" algn="ctr">
            <a:defRPr sz="1000"/>
          </a:lvl4pPr>
          <a:lvl5pPr marL="228600" indent="-57150" algn="ctr">
            <a:defRPr sz="1000"/>
          </a:lvl5pPr>
          <a:lvl6pPr marL="285750" indent="-57150" algn="ctr">
            <a:defRPr sz="1000"/>
          </a:lvl6pPr>
          <a:lvl7pPr marL="342900" indent="-57150" algn="ctr">
            <a:defRPr sz="1000"/>
          </a:lvl7pPr>
          <a:lvl8pPr marL="400050" indent="-57150" algn="ctr">
            <a:defRPr sz="1000"/>
          </a:lvl8pPr>
          <a:lvl9pPr marL="457200" indent="-57150" algn="ctr">
            <a:defRPr sz="1000"/>
          </a:lvl9pPr>
        </a:lstStyle>
        <a:p>
          <a:pPr lvl="0">
            <a:lnSpc>
              <a:spcPct val="100000"/>
            </a:lnSpc>
            <a:spcBef>
              <a:spcPct val="0"/>
            </a:spcBef>
            <a:spcAft>
              <a:spcPct val="35000"/>
            </a:spcAft>
          </a:pPr>
          <a:r>
            <a:rPr lang="en-US" altLang="zh-CN" b="1" smtClean="0">
              <a:solidFill>
                <a:schemeClr val="tx1"/>
              </a:solidFill>
              <a:latin typeface="+mn-lt"/>
              <a:ea typeface="+mn-ea"/>
              <a:cs typeface="+mn-cs"/>
            </a:rPr>
            <a:t>6</a:t>
          </a:r>
          <a:r>
            <a:rPr lang="zh-CN" altLang="en-US" b="1" smtClean="0">
              <a:solidFill>
                <a:schemeClr val="tx1"/>
              </a:solidFill>
              <a:latin typeface="+mn-lt"/>
              <a:ea typeface="+mn-ea"/>
              <a:cs typeface="+mn-cs"/>
            </a:rPr>
            <a:t>融合类新型基础设施项目</a:t>
          </a:r>
          <a:endParaRPr lang="zh-CN" altLang="en-US" b="1" dirty="0" smtClean="0">
            <a:solidFill>
              <a:schemeClr val="tx1"/>
            </a:solidFill>
            <a:latin typeface="+mn-lt"/>
            <a:ea typeface="+mn-ea"/>
            <a:cs typeface="+mn-cs"/>
          </a:endParaRPr>
        </a:p>
      </dsp:txBody>
      <dsp:txXfrm>
        <a:off x="1926294" y="3074849"/>
        <a:ext cx="1060448" cy="1060448"/>
      </dsp:txXfrm>
    </dsp:sp>
    <dsp:sp modelId="{50E0F716-B4FD-454F-963C-4F17F1211C2C}">
      <dsp:nvSpPr>
        <dsp:cNvPr id="16" name="右箭头 15"/>
        <dsp:cNvSpPr/>
      </dsp:nvSpPr>
      <dsp:spPr bwMode="white">
        <a:xfrm rot="10800000">
          <a:off x="2633259" y="2151153"/>
          <a:ext cx="392601" cy="360552"/>
        </a:xfrm>
        <a:prstGeom prst="rightArrow">
          <a:avLst>
            <a:gd name="adj1" fmla="val 60000"/>
            <a:gd name="adj2" fmla="val 50000"/>
          </a:avLst>
        </a:prstGeom>
        <a:sp3d z="-70000" extrusionH="1700" prstMaterial="translucentPowder">
          <a:bevelT w="25400" h="6350" prst="softRound"/>
          <a:bevelB w="0" h="0" prst="convex"/>
        </a:sp3d>
      </dsp:spPr>
      <dsp:style>
        <a:lnRef idx="0">
          <a:schemeClr val="lt1">
            <a:hueOff val="0"/>
            <a:satOff val="0"/>
            <a:lumOff val="0"/>
            <a:alpha val="100000"/>
          </a:schemeClr>
        </a:lnRef>
        <a:fillRef idx="1">
          <a:schemeClr val="accent3"/>
        </a:fillRef>
        <a:effectRef idx="0">
          <a:scrgbClr r="0" g="0" b="0"/>
        </a:effectRef>
        <a:fontRef idx="minor">
          <a:schemeClr val="lt1"/>
        </a:fontRef>
      </dsp:style>
      <dsp:txBody>
        <a:bodyPr rot="10800000" lIns="0" tIns="0" rIns="0" bIns="0" anchor="ctr"/>
        <a:lstStyle>
          <a:lvl1pPr algn="ctr">
            <a:defRPr sz="1400"/>
          </a:lvl1pPr>
          <a:lvl2pPr marL="57150" indent="-57150" algn="ctr">
            <a:defRPr sz="1100"/>
          </a:lvl2pPr>
          <a:lvl3pPr marL="114300" indent="-57150" algn="ctr">
            <a:defRPr sz="1100"/>
          </a:lvl3pPr>
          <a:lvl4pPr marL="171450" indent="-57150" algn="ctr">
            <a:defRPr sz="1100"/>
          </a:lvl4pPr>
          <a:lvl5pPr marL="228600" indent="-57150" algn="ctr">
            <a:defRPr sz="1100"/>
          </a:lvl5pPr>
          <a:lvl6pPr marL="285750" indent="-57150" algn="ctr">
            <a:defRPr sz="1100"/>
          </a:lvl6pPr>
          <a:lvl7pPr marL="342900" indent="-57150" algn="ctr">
            <a:defRPr sz="1100"/>
          </a:lvl7pPr>
          <a:lvl8pPr marL="400050" indent="-57150" algn="ctr">
            <a:defRPr sz="1100"/>
          </a:lvl8pPr>
          <a:lvl9pPr marL="457200" indent="-57150" algn="ctr">
            <a:defRPr sz="1100"/>
          </a:lvl9pPr>
        </a:lstStyle>
        <a:p>
          <a:pPr lvl="0">
            <a:lnSpc>
              <a:spcPct val="100000"/>
            </a:lnSpc>
            <a:spcBef>
              <a:spcPct val="0"/>
            </a:spcBef>
            <a:spcAft>
              <a:spcPct val="35000"/>
            </a:spcAft>
          </a:pPr>
          <a:endParaRPr lang="zh-CN" altLang="en-US" b="1">
            <a:solidFill>
              <a:schemeClr val="tx1"/>
            </a:solidFill>
          </a:endParaRPr>
        </a:p>
      </dsp:txBody>
      <dsp:txXfrm rot="10800000">
        <a:off x="2633259" y="2151153"/>
        <a:ext cx="392601" cy="360552"/>
      </dsp:txXfrm>
    </dsp:sp>
    <dsp:sp modelId="{0F5317B0-CCA6-4BED-86D7-28ECEBCF7ADD}">
      <dsp:nvSpPr>
        <dsp:cNvPr id="17" name="椭圆 16"/>
        <dsp:cNvSpPr/>
      </dsp:nvSpPr>
      <dsp:spPr bwMode="white">
        <a:xfrm>
          <a:off x="1398733" y="1801205"/>
          <a:ext cx="1060448" cy="1060448"/>
        </a:xfrm>
        <a:prstGeom prst="ellipse">
          <a:avLst/>
        </a:prstGeom>
        <a:sp3d prstMaterial="translucentPowder">
          <a:bevelT w="127000" h="25400" prst="softRound"/>
        </a:sp3d>
      </dsp:spPr>
      <dsp:style>
        <a:lnRef idx="0">
          <a:schemeClr val="lt1"/>
        </a:lnRef>
        <a:fillRef idx="1">
          <a:schemeClr val="accent3"/>
        </a:fillRef>
        <a:effectRef idx="0">
          <a:scrgbClr r="0" g="0" b="0"/>
        </a:effectRef>
        <a:fontRef idx="minor">
          <a:schemeClr val="lt1"/>
        </a:fontRef>
      </dsp:style>
      <dsp:txBody>
        <a:bodyPr lIns="16510" tIns="16510" rIns="16510" bIns="16510" anchor="ctr"/>
        <a:lstStyle>
          <a:lvl1pPr algn="ctr">
            <a:defRPr sz="1300"/>
          </a:lvl1pPr>
          <a:lvl2pPr marL="57150" indent="-57150" algn="ctr">
            <a:defRPr sz="1000"/>
          </a:lvl2pPr>
          <a:lvl3pPr marL="114300" indent="-57150" algn="ctr">
            <a:defRPr sz="1000"/>
          </a:lvl3pPr>
          <a:lvl4pPr marL="171450" indent="-57150" algn="ctr">
            <a:defRPr sz="1000"/>
          </a:lvl4pPr>
          <a:lvl5pPr marL="228600" indent="-57150" algn="ctr">
            <a:defRPr sz="1000"/>
          </a:lvl5pPr>
          <a:lvl6pPr marL="285750" indent="-57150" algn="ctr">
            <a:defRPr sz="1000"/>
          </a:lvl6pPr>
          <a:lvl7pPr marL="342900" indent="-57150" algn="ctr">
            <a:defRPr sz="1000"/>
          </a:lvl7pPr>
          <a:lvl8pPr marL="400050" indent="-57150" algn="ctr">
            <a:defRPr sz="1000"/>
          </a:lvl8pPr>
          <a:lvl9pPr marL="457200" indent="-57150" algn="ctr">
            <a:defRPr sz="1000"/>
          </a:lvl9pPr>
        </a:lstStyle>
        <a:p>
          <a:pPr lvl="0">
            <a:lnSpc>
              <a:spcPct val="100000"/>
            </a:lnSpc>
            <a:spcBef>
              <a:spcPct val="0"/>
            </a:spcBef>
            <a:spcAft>
              <a:spcPct val="35000"/>
            </a:spcAft>
          </a:pPr>
          <a:r>
            <a:rPr lang="en-US" b="1" smtClean="0">
              <a:solidFill>
                <a:schemeClr val="tx1"/>
              </a:solidFill>
              <a:latin typeface="+mn-lt"/>
              <a:ea typeface="+mn-ea"/>
              <a:cs typeface="+mn-cs"/>
            </a:rPr>
            <a:t>7</a:t>
          </a:r>
          <a:r>
            <a:rPr lang="zh-CN" altLang="en-US" b="1" smtClean="0">
              <a:solidFill>
                <a:schemeClr val="tx1"/>
              </a:solidFill>
              <a:latin typeface="+mn-lt"/>
              <a:ea typeface="+mn-ea"/>
              <a:cs typeface="+mn-cs"/>
            </a:rPr>
            <a:t>创新类新型基础设施项目</a:t>
          </a:r>
          <a:endParaRPr lang="zh-CN" altLang="en-US" b="1" dirty="0" smtClean="0">
            <a:solidFill>
              <a:schemeClr val="tx1"/>
            </a:solidFill>
            <a:latin typeface="+mn-lt"/>
            <a:ea typeface="+mn-ea"/>
            <a:cs typeface="+mn-cs"/>
          </a:endParaRPr>
        </a:p>
      </dsp:txBody>
      <dsp:txXfrm>
        <a:off x="1398733" y="1801205"/>
        <a:ext cx="1060448" cy="1060448"/>
      </dsp:txXfrm>
    </dsp:sp>
    <dsp:sp modelId="{41A57376-4131-41EA-83B1-16A1852BB7BA}">
      <dsp:nvSpPr>
        <dsp:cNvPr id="18" name="右箭头 17"/>
        <dsp:cNvSpPr/>
      </dsp:nvSpPr>
      <dsp:spPr bwMode="white">
        <a:xfrm rot="13500000">
          <a:off x="2897039" y="1514331"/>
          <a:ext cx="392601" cy="360552"/>
        </a:xfrm>
        <a:prstGeom prst="rightArrow">
          <a:avLst>
            <a:gd name="adj1" fmla="val 60000"/>
            <a:gd name="adj2" fmla="val 50000"/>
          </a:avLst>
        </a:prstGeom>
        <a:sp3d z="-70000" extrusionH="1700" prstMaterial="translucentPowder">
          <a:bevelT w="25400" h="6350" prst="softRound"/>
          <a:bevelB w="0" h="0" prst="convex"/>
        </a:sp3d>
      </dsp:spPr>
      <dsp:style>
        <a:lnRef idx="0">
          <a:schemeClr val="lt1">
            <a:hueOff val="0"/>
            <a:satOff val="0"/>
            <a:lumOff val="0"/>
            <a:alpha val="100000"/>
          </a:schemeClr>
        </a:lnRef>
        <a:fillRef idx="1">
          <a:schemeClr val="accent4"/>
        </a:fillRef>
        <a:effectRef idx="0">
          <a:scrgbClr r="0" g="0" b="0"/>
        </a:effectRef>
        <a:fontRef idx="minor">
          <a:schemeClr val="lt1"/>
        </a:fontRef>
      </dsp:style>
      <dsp:txBody>
        <a:bodyPr rot="10800000" lIns="0" tIns="0" rIns="0" bIns="0" anchor="ctr"/>
        <a:lstStyle>
          <a:lvl1pPr algn="ctr">
            <a:defRPr sz="1400"/>
          </a:lvl1pPr>
          <a:lvl2pPr marL="57150" indent="-57150" algn="ctr">
            <a:defRPr sz="1100"/>
          </a:lvl2pPr>
          <a:lvl3pPr marL="114300" indent="-57150" algn="ctr">
            <a:defRPr sz="1100"/>
          </a:lvl3pPr>
          <a:lvl4pPr marL="171450" indent="-57150" algn="ctr">
            <a:defRPr sz="1100"/>
          </a:lvl4pPr>
          <a:lvl5pPr marL="228600" indent="-57150" algn="ctr">
            <a:defRPr sz="1100"/>
          </a:lvl5pPr>
          <a:lvl6pPr marL="285750" indent="-57150" algn="ctr">
            <a:defRPr sz="1100"/>
          </a:lvl6pPr>
          <a:lvl7pPr marL="342900" indent="-57150" algn="ctr">
            <a:defRPr sz="1100"/>
          </a:lvl7pPr>
          <a:lvl8pPr marL="400050" indent="-57150" algn="ctr">
            <a:defRPr sz="1100"/>
          </a:lvl8pPr>
          <a:lvl9pPr marL="457200" indent="-57150" algn="ctr">
            <a:defRPr sz="1100"/>
          </a:lvl9pPr>
        </a:lstStyle>
        <a:p>
          <a:pPr lvl="0">
            <a:lnSpc>
              <a:spcPct val="100000"/>
            </a:lnSpc>
            <a:spcBef>
              <a:spcPct val="0"/>
            </a:spcBef>
            <a:spcAft>
              <a:spcPct val="35000"/>
            </a:spcAft>
          </a:pPr>
          <a:endParaRPr lang="zh-CN" altLang="en-US" b="1">
            <a:solidFill>
              <a:schemeClr val="tx1"/>
            </a:solidFill>
          </a:endParaRPr>
        </a:p>
      </dsp:txBody>
      <dsp:txXfrm rot="13500000">
        <a:off x="2897039" y="1514331"/>
        <a:ext cx="392601" cy="360552"/>
      </dsp:txXfrm>
    </dsp:sp>
    <dsp:sp modelId="{0293ACF9-075A-4F4B-AD18-E1417D414504}">
      <dsp:nvSpPr>
        <dsp:cNvPr id="19" name="椭圆 18"/>
        <dsp:cNvSpPr/>
      </dsp:nvSpPr>
      <dsp:spPr bwMode="white">
        <a:xfrm>
          <a:off x="1926294" y="527561"/>
          <a:ext cx="1060448" cy="1060448"/>
        </a:xfrm>
        <a:prstGeom prst="ellipse">
          <a:avLst/>
        </a:prstGeom>
        <a:sp3d prstMaterial="translucentPowder">
          <a:bevelT w="127000" h="25400" prst="softRound"/>
        </a:sp3d>
      </dsp:spPr>
      <dsp:style>
        <a:lnRef idx="0">
          <a:schemeClr val="lt1"/>
        </a:lnRef>
        <a:fillRef idx="1">
          <a:schemeClr val="accent4"/>
        </a:fillRef>
        <a:effectRef idx="0">
          <a:scrgbClr r="0" g="0" b="0"/>
        </a:effectRef>
        <a:fontRef idx="minor">
          <a:schemeClr val="lt1"/>
        </a:fontRef>
      </dsp:style>
      <dsp:txBody>
        <a:bodyPr lIns="16510" tIns="16510" rIns="16510" bIns="16510" anchor="ctr"/>
        <a:lstStyle>
          <a:lvl1pPr algn="ctr">
            <a:defRPr sz="1300"/>
          </a:lvl1pPr>
          <a:lvl2pPr marL="57150" indent="-57150" algn="ctr">
            <a:defRPr sz="1000"/>
          </a:lvl2pPr>
          <a:lvl3pPr marL="114300" indent="-57150" algn="ctr">
            <a:defRPr sz="1000"/>
          </a:lvl3pPr>
          <a:lvl4pPr marL="171450" indent="-57150" algn="ctr">
            <a:defRPr sz="1000"/>
          </a:lvl4pPr>
          <a:lvl5pPr marL="228600" indent="-57150" algn="ctr">
            <a:defRPr sz="1000"/>
          </a:lvl5pPr>
          <a:lvl6pPr marL="285750" indent="-57150" algn="ctr">
            <a:defRPr sz="1000"/>
          </a:lvl6pPr>
          <a:lvl7pPr marL="342900" indent="-57150" algn="ctr">
            <a:defRPr sz="1000"/>
          </a:lvl7pPr>
          <a:lvl8pPr marL="400050" indent="-57150" algn="ctr">
            <a:defRPr sz="1000"/>
          </a:lvl8pPr>
          <a:lvl9pPr marL="457200" indent="-57150" algn="ctr">
            <a:defRPr sz="1000"/>
          </a:lvl9pPr>
        </a:lstStyle>
        <a:p>
          <a:pPr lvl="0">
            <a:lnSpc>
              <a:spcPct val="100000"/>
            </a:lnSpc>
            <a:spcBef>
              <a:spcPct val="0"/>
            </a:spcBef>
            <a:spcAft>
              <a:spcPct val="35000"/>
            </a:spcAft>
          </a:pPr>
          <a:r>
            <a:rPr lang="en-US" b="1" smtClean="0">
              <a:solidFill>
                <a:schemeClr val="tx1"/>
              </a:solidFill>
              <a:latin typeface="+mn-lt"/>
              <a:ea typeface="+mn-ea"/>
              <a:cs typeface="+mn-cs"/>
            </a:rPr>
            <a:t>9</a:t>
          </a:r>
          <a:r>
            <a:rPr lang="zh-CN" altLang="en-US" b="1" smtClean="0">
              <a:solidFill>
                <a:schemeClr val="tx1"/>
              </a:solidFill>
              <a:latin typeface="+mn-lt"/>
              <a:ea typeface="+mn-ea"/>
              <a:cs typeface="+mn-cs"/>
            </a:rPr>
            <a:t>其他项目</a:t>
          </a:r>
          <a:endParaRPr lang="zh-CN" b="1" dirty="0">
            <a:solidFill>
              <a:schemeClr val="tx1"/>
            </a:solidFill>
            <a:latin typeface="Times New Roman" panose="02020603050405020304"/>
            <a:ea typeface="宋体" panose="02010600030101010101" pitchFamily="2" charset="-122"/>
            <a:cs typeface="Times New Roman" panose="02020603050405020304"/>
          </a:endParaRPr>
        </a:p>
      </dsp:txBody>
      <dsp:txXfrm>
        <a:off x="1926294" y="527561"/>
        <a:ext cx="1060448" cy="1060448"/>
      </dsp:txXfrm>
    </dsp:sp>
  </dsp:spTree>
</dsp:drawing>
</file>

<file path=ppt/diagrams/layout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rSet qsTypeId="urn:microsoft.com/office/officeart/2005/8/quickstyle/simple5"/>
        </dgm:pt>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4#3">
  <dgm:title val=""/>
  <dgm:desc val=""/>
  <dgm:catLst>
    <dgm:cat type="3D" pri="11400"/>
  </dgm:catLst>
  <dgm:scene3d>
    <a:camera prst="orthographicFront"/>
    <a:lightRig rig="threePt" dir="t"/>
  </dgm:scene3d>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4302125" cy="339725"/>
          </a:xfrm>
          <a:prstGeom prst="rect">
            <a:avLst/>
          </a:prstGeom>
        </p:spPr>
        <p:txBody>
          <a:bodyPr vert="horz" lIns="91440" tIns="45720" rIns="91440" bIns="45720" rtlCol="0"/>
          <a:lstStyle>
            <a:lvl1pPr algn="l" eaLnBrk="1" hangingPunct="1">
              <a:buFontTx/>
              <a:buNone/>
              <a:defRPr sz="16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5621338" y="0"/>
            <a:ext cx="4303713" cy="339725"/>
          </a:xfrm>
          <a:prstGeom prst="rect">
            <a:avLst/>
          </a:prstGeom>
        </p:spPr>
        <p:txBody>
          <a:bodyPr vert="horz" lIns="91440" tIns="45720" rIns="91440" bIns="45720" rtlCol="0"/>
          <a:lstStyle>
            <a:lvl1pPr algn="r" eaLnBrk="1" hangingPunct="1">
              <a:buFontTx/>
              <a:buNone/>
              <a:defRPr sz="160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5311F723-C5F6-42A3-8339-B044051ABC81}"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6456363"/>
            <a:ext cx="4302125" cy="339725"/>
          </a:xfrm>
          <a:prstGeom prst="rect">
            <a:avLst/>
          </a:prstGeom>
        </p:spPr>
        <p:txBody>
          <a:bodyPr vert="horz" lIns="91440" tIns="45720" rIns="91440" bIns="45720" rtlCol="0" anchor="b"/>
          <a:lstStyle>
            <a:lvl1pPr algn="l" eaLnBrk="1" hangingPunct="1">
              <a:buFontTx/>
              <a:buNone/>
              <a:defRPr sz="16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5621338" y="6456363"/>
            <a:ext cx="4303713" cy="339725"/>
          </a:xfrm>
          <a:prstGeom prst="rect">
            <a:avLst/>
          </a:prstGeom>
        </p:spPr>
        <p:txBody>
          <a:bodyPr vert="horz" wrap="square" lIns="91440" tIns="45720" rIns="91440" bIns="45720" numCol="1" anchor="b" anchorCtr="0" compatLnSpc="1"/>
          <a:p>
            <a:pPr lvl="0" algn="r" eaLnBrk="1" fontAlgn="base" hangingPunct="1"/>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4302125" cy="339725"/>
          </a:xfrm>
          <a:prstGeom prst="rect">
            <a:avLst/>
          </a:prstGeom>
        </p:spPr>
        <p:txBody>
          <a:bodyPr vert="horz" lIns="91440" tIns="45720" rIns="91440" bIns="45720" rtlCol="0"/>
          <a:lstStyle>
            <a:lvl1pPr algn="l" eaLnBrk="1" hangingPunct="1">
              <a:buFontTx/>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5621338" y="0"/>
            <a:ext cx="4303713" cy="339725"/>
          </a:xfrm>
          <a:prstGeom prst="rect">
            <a:avLst/>
          </a:prstGeom>
        </p:spPr>
        <p:txBody>
          <a:bodyPr vert="horz" lIns="91440" tIns="45720" rIns="91440" bIns="45720" rtlCol="0"/>
          <a:lstStyle>
            <a:lvl1pPr algn="r" eaLnBrk="1" hangingPunct="1">
              <a:buFontTx/>
              <a:buNone/>
              <a:defRPr sz="120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4D0E8773-5A16-4E0F-A90D-0854D93FC428}"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2698750" y="509588"/>
            <a:ext cx="4530725" cy="2549525"/>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992188" y="3228975"/>
            <a:ext cx="7942263" cy="3059113"/>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6456363"/>
            <a:ext cx="4302125" cy="339725"/>
          </a:xfrm>
          <a:prstGeom prst="rect">
            <a:avLst/>
          </a:prstGeom>
        </p:spPr>
        <p:txBody>
          <a:bodyPr vert="horz" lIns="91440" tIns="45720" rIns="91440" bIns="45720" rtlCol="0" anchor="b"/>
          <a:lstStyle>
            <a:lvl1pPr algn="l" eaLnBrk="1" hangingPunct="1">
              <a:buFontTx/>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5621338" y="6456363"/>
            <a:ext cx="4303713" cy="339725"/>
          </a:xfrm>
          <a:prstGeom prst="rect">
            <a:avLst/>
          </a:prstGeom>
        </p:spPr>
        <p:txBody>
          <a:bodyPr vert="horz" wrap="square" lIns="91440" tIns="45720" rIns="91440" bIns="45720" numCol="1" anchor="b" anchorCtr="0" compatLnSpc="1"/>
          <a:p>
            <a:pPr lvl="0" algn="r" eaLnBrk="1" fontAlgn="base" hangingPunct="1"/>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幻灯片图像占位符 1"/>
          <p:cNvSpPr>
            <a:spLocks noGrp="1" noRot="1" noChangeAspect="1" noTextEdit="1"/>
          </p:cNvSpPr>
          <p:nvPr>
            <p:ph type="sldImg"/>
          </p:nvPr>
        </p:nvSpPr>
        <p:spPr>
          <a:ln>
            <a:solidFill>
              <a:srgbClr val="000000"/>
            </a:solidFill>
            <a:miter/>
          </a:ln>
        </p:spPr>
      </p:sp>
      <p:sp>
        <p:nvSpPr>
          <p:cNvPr id="16386" name="备注占位符 2"/>
          <p:cNvSpPr>
            <a:spLocks noGrp="1"/>
          </p:cNvSpPr>
          <p:nvPr>
            <p:ph type="body"/>
          </p:nvPr>
        </p:nvSpPr>
        <p:spPr>
          <a:xfrm>
            <a:off x="992188" y="3228975"/>
            <a:ext cx="7942262" cy="3059113"/>
          </a:xfrm>
          <a:noFill/>
          <a:ln>
            <a:noFill/>
          </a:ln>
        </p:spPr>
        <p:txBody>
          <a:bodyPr wrap="square" lIns="91440" tIns="45720" rIns="91440" bIns="45720" anchor="t" anchorCtr="0"/>
          <a:p>
            <a:pPr lvl="0"/>
            <a:endParaRPr lang="zh-CN" altLang="en-US" dirty="0"/>
          </a:p>
        </p:txBody>
      </p:sp>
      <p:sp>
        <p:nvSpPr>
          <p:cNvPr id="16387" name="灯片编号占位符 3"/>
          <p:cNvSpPr txBox="1">
            <a:spLocks noGrp="1"/>
          </p:cNvSpPr>
          <p:nvPr>
            <p:ph type="sldNum" sz="quarter"/>
          </p:nvPr>
        </p:nvSpPr>
        <p:spPr>
          <a:xfrm>
            <a:off x="5621338" y="6456363"/>
            <a:ext cx="4303712" cy="339725"/>
          </a:xfrm>
          <a:prstGeom prst="rect">
            <a:avLst/>
          </a:prstGeom>
          <a:noFill/>
          <a:ln w="9525">
            <a:noFill/>
          </a:ln>
        </p:spPr>
        <p:txBody>
          <a:bodyPr vert="horz" wrap="square" lIns="91440" tIns="45720" rIns="91440" bIns="45720" anchor="b" anchorCtr="0"/>
          <a:p>
            <a:pPr lvl="0" algn="r"/>
            <a:fld id="{9A0DB2DC-4C9A-4742-B13C-FB6460FD3503}" type="slidenum">
              <a:rPr lang="zh-CN" altLang="en-US" sz="1200" dirty="0">
                <a:latin typeface="Arial" panose="020B0604020202020204" pitchFamily="34" charset="0"/>
                <a:ea typeface="宋体" panose="02010600030101010101" pitchFamily="2" charset="-122"/>
              </a:rPr>
            </a:fld>
            <a:endParaRPr lang="zh-CN" altLang="en-US"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1" name="幻灯片图像占位符 1"/>
          <p:cNvSpPr>
            <a:spLocks noGrp="1" noRot="1" noChangeAspect="1" noTextEdit="1"/>
          </p:cNvSpPr>
          <p:nvPr>
            <p:ph type="sldImg"/>
          </p:nvPr>
        </p:nvSpPr>
        <p:spPr>
          <a:ln>
            <a:solidFill>
              <a:srgbClr val="000000"/>
            </a:solidFill>
            <a:miter/>
          </a:ln>
        </p:spPr>
      </p:sp>
      <p:sp>
        <p:nvSpPr>
          <p:cNvPr id="66562" name="备注占位符 2"/>
          <p:cNvSpPr>
            <a:spLocks noGrp="1"/>
          </p:cNvSpPr>
          <p:nvPr>
            <p:ph type="body"/>
          </p:nvPr>
        </p:nvSpPr>
        <p:spPr>
          <a:xfrm>
            <a:off x="992188" y="3228975"/>
            <a:ext cx="7942262" cy="3059113"/>
          </a:xfrm>
          <a:noFill/>
          <a:ln>
            <a:noFill/>
          </a:ln>
        </p:spPr>
        <p:txBody>
          <a:bodyPr wrap="square" lIns="91440" tIns="45720" rIns="91440" bIns="45720" anchor="t" anchorCtr="0"/>
          <a:p>
            <a:pPr lvl="0"/>
            <a:endParaRPr lang="zh-CN" altLang="en-US" dirty="0"/>
          </a:p>
        </p:txBody>
      </p:sp>
      <p:sp>
        <p:nvSpPr>
          <p:cNvPr id="66563" name="灯片编号占位符 3"/>
          <p:cNvSpPr txBox="1">
            <a:spLocks noGrp="1"/>
          </p:cNvSpPr>
          <p:nvPr>
            <p:ph type="sldNum" sz="quarter"/>
          </p:nvPr>
        </p:nvSpPr>
        <p:spPr>
          <a:xfrm>
            <a:off x="5621338" y="6456363"/>
            <a:ext cx="4303712" cy="339725"/>
          </a:xfrm>
          <a:prstGeom prst="rect">
            <a:avLst/>
          </a:prstGeom>
          <a:noFill/>
          <a:ln w="9525">
            <a:noFill/>
          </a:ln>
        </p:spPr>
        <p:txBody>
          <a:bodyPr vert="horz" wrap="square" lIns="91440" tIns="45720" rIns="91440" bIns="45720" anchor="b" anchorCtr="0"/>
          <a:p>
            <a:pPr lvl="0" algn="r"/>
            <a:fld id="{9A0DB2DC-4C9A-4742-B13C-FB6460FD3503}" type="slidenum">
              <a:rPr lang="en-US" altLang="en-US" sz="1200" dirty="0"/>
            </a:fld>
            <a:endParaRPr lang="en-US" altLang="en-US" sz="12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7" name="幻灯片图像占位符 1"/>
          <p:cNvSpPr>
            <a:spLocks noGrp="1" noRot="1" noChangeAspect="1" noTextEdit="1"/>
          </p:cNvSpPr>
          <p:nvPr>
            <p:ph type="sldImg"/>
          </p:nvPr>
        </p:nvSpPr>
        <p:spPr>
          <a:ln>
            <a:solidFill>
              <a:srgbClr val="000000"/>
            </a:solidFill>
            <a:miter/>
          </a:ln>
        </p:spPr>
      </p:sp>
      <p:sp>
        <p:nvSpPr>
          <p:cNvPr id="70658" name="备注占位符 2"/>
          <p:cNvSpPr>
            <a:spLocks noGrp="1"/>
          </p:cNvSpPr>
          <p:nvPr>
            <p:ph type="body"/>
          </p:nvPr>
        </p:nvSpPr>
        <p:spPr>
          <a:xfrm>
            <a:off x="992188" y="3228975"/>
            <a:ext cx="7942262" cy="3059113"/>
          </a:xfrm>
          <a:noFill/>
          <a:ln>
            <a:noFill/>
          </a:ln>
        </p:spPr>
        <p:txBody>
          <a:bodyPr wrap="square" lIns="91440" tIns="45720" rIns="91440" bIns="45720" anchor="t" anchorCtr="0"/>
          <a:p>
            <a:pPr lvl="0"/>
            <a:endParaRPr lang="zh-CN" altLang="en-US" dirty="0"/>
          </a:p>
        </p:txBody>
      </p:sp>
      <p:sp>
        <p:nvSpPr>
          <p:cNvPr id="70659" name="灯片编号占位符 3"/>
          <p:cNvSpPr txBox="1">
            <a:spLocks noGrp="1"/>
          </p:cNvSpPr>
          <p:nvPr>
            <p:ph type="sldNum" sz="quarter"/>
          </p:nvPr>
        </p:nvSpPr>
        <p:spPr>
          <a:xfrm>
            <a:off x="5621338" y="6456363"/>
            <a:ext cx="4303712" cy="339725"/>
          </a:xfrm>
          <a:prstGeom prst="rect">
            <a:avLst/>
          </a:prstGeom>
          <a:noFill/>
          <a:ln w="9525">
            <a:noFill/>
          </a:ln>
        </p:spPr>
        <p:txBody>
          <a:bodyPr vert="horz" wrap="square" lIns="91440" tIns="45720" rIns="91440" bIns="45720" anchor="b" anchorCtr="0"/>
          <a:p>
            <a:pPr lvl="0"/>
            <a:fld id="{9A0DB2DC-4C9A-4742-B13C-FB6460FD3503}" type="slidenum">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8305" name="幻灯片图像占位符 1"/>
          <p:cNvSpPr>
            <a:spLocks noGrp="1" noRot="1" noChangeAspect="1" noTextEdit="1"/>
          </p:cNvSpPr>
          <p:nvPr>
            <p:ph type="sldImg"/>
          </p:nvPr>
        </p:nvSpPr>
        <p:spPr>
          <a:ln>
            <a:solidFill>
              <a:srgbClr val="000000"/>
            </a:solidFill>
            <a:miter/>
          </a:ln>
        </p:spPr>
      </p:sp>
      <p:sp>
        <p:nvSpPr>
          <p:cNvPr id="98306" name="备注占位符 2"/>
          <p:cNvSpPr>
            <a:spLocks noGrp="1"/>
          </p:cNvSpPr>
          <p:nvPr>
            <p:ph type="body"/>
          </p:nvPr>
        </p:nvSpPr>
        <p:spPr>
          <a:xfrm>
            <a:off x="992188" y="3228975"/>
            <a:ext cx="7942262" cy="3059113"/>
          </a:xfrm>
          <a:noFill/>
          <a:ln>
            <a:noFill/>
          </a:ln>
        </p:spPr>
        <p:txBody>
          <a:bodyPr wrap="square" lIns="91440" tIns="45720" rIns="91440" bIns="45720" anchor="t" anchorCtr="0"/>
          <a:p>
            <a:pPr lvl="0"/>
            <a:endParaRPr lang="zh-CN" altLang="en-US" dirty="0"/>
          </a:p>
        </p:txBody>
      </p:sp>
      <p:sp>
        <p:nvSpPr>
          <p:cNvPr id="98307" name="灯片编号占位符 3"/>
          <p:cNvSpPr txBox="1">
            <a:spLocks noGrp="1"/>
          </p:cNvSpPr>
          <p:nvPr>
            <p:ph type="sldNum" sz="quarter"/>
          </p:nvPr>
        </p:nvSpPr>
        <p:spPr>
          <a:xfrm>
            <a:off x="5621338" y="6456363"/>
            <a:ext cx="4303712" cy="339725"/>
          </a:xfrm>
          <a:prstGeom prst="rect">
            <a:avLst/>
          </a:prstGeom>
          <a:noFill/>
          <a:ln w="9525">
            <a:noFill/>
          </a:ln>
        </p:spPr>
        <p:txBody>
          <a:bodyPr vert="horz" wrap="square" lIns="91440" tIns="45720" rIns="91440" bIns="45720" anchor="b" anchorCtr="0"/>
          <a:p>
            <a:pPr lvl="0" algn="r"/>
            <a:fld id="{9A0DB2DC-4C9A-4742-B13C-FB6460FD3503}" type="slidenum">
              <a:rPr lang="zh-CN" altLang="en-US" sz="1200" dirty="0">
                <a:latin typeface="Arial" panose="020B0604020202020204" pitchFamily="34" charset="0"/>
                <a:ea typeface="宋体" panose="02010600030101010101" pitchFamily="2" charset="-122"/>
              </a:rPr>
            </a:fld>
            <a:endParaRPr lang="zh-CN" altLang="en-US"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101378" name="Rectangle 7"/>
          <p:cNvSpPr txBox="1">
            <a:spLocks noGrp="1"/>
          </p:cNvSpPr>
          <p:nvPr/>
        </p:nvSpPr>
        <p:spPr>
          <a:xfrm>
            <a:off x="5619750" y="6454775"/>
            <a:ext cx="4302125" cy="341313"/>
          </a:xfrm>
          <a:prstGeom prst="rect">
            <a:avLst/>
          </a:prstGeom>
          <a:noFill/>
          <a:ln w="9525">
            <a:noFill/>
          </a:ln>
        </p:spPr>
        <p:txBody>
          <a:bodyPr lIns="92428" tIns="46214" rIns="92428" bIns="46214" anchor="b" anchorCtr="0"/>
          <a:p>
            <a:pPr lvl="0" algn="r"/>
            <a:fld id="{9A0DB2DC-4C9A-4742-B13C-FB6460FD3503}" type="slidenum">
              <a:rPr lang="en-US" altLang="zh-CN" sz="1200" b="1" dirty="0"/>
            </a:fld>
            <a:endParaRPr lang="en-US" altLang="zh-CN" sz="1200" b="1" dirty="0"/>
          </a:p>
        </p:txBody>
      </p:sp>
      <p:sp>
        <p:nvSpPr>
          <p:cNvPr id="101379" name="Rectangle 2"/>
          <p:cNvSpPr>
            <a:spLocks noGrp="1" noRot="1" noChangeAspect="1" noTextEdit="1"/>
          </p:cNvSpPr>
          <p:nvPr>
            <p:ph type="sldImg"/>
          </p:nvPr>
        </p:nvSpPr>
        <p:spPr>
          <a:xfrm>
            <a:off x="2705100" y="512763"/>
            <a:ext cx="4513263" cy="2540000"/>
          </a:xfrm>
          <a:ln>
            <a:solidFill>
              <a:srgbClr val="000000"/>
            </a:solidFill>
          </a:ln>
        </p:spPr>
      </p:sp>
      <p:sp>
        <p:nvSpPr>
          <p:cNvPr id="101380" name="Rectangle 3"/>
          <p:cNvSpPr>
            <a:spLocks noGrp="1"/>
          </p:cNvSpPr>
          <p:nvPr>
            <p:ph type="body"/>
          </p:nvPr>
        </p:nvSpPr>
        <p:spPr>
          <a:xfrm>
            <a:off x="1319213" y="3228975"/>
            <a:ext cx="7283450" cy="3059113"/>
          </a:xfrm>
          <a:noFill/>
          <a:ln>
            <a:noFill/>
          </a:ln>
        </p:spPr>
        <p:txBody>
          <a:bodyPr wrap="square" lIns="92428" tIns="46214" rIns="92428" bIns="46214" anchor="t" anchorCtr="0"/>
          <a:p>
            <a:pPr lvl="0" eaLnBrk="1" hangingPunct="1"/>
            <a:r>
              <a:rPr lang="zh-CN" altLang="en-US" dirty="0">
                <a:latin typeface="楷体_GB2312" panose="02010609030101010101" charset="-122"/>
              </a:rPr>
              <a:t>前提是获得土地使用权，但尚未开工建设的土地面积</a:t>
            </a:r>
            <a:endParaRPr lang="en-US" altLang="zh-CN" dirty="0">
              <a:latin typeface="楷体_GB2312" panose="02010609030101010101" charset="-122"/>
            </a:endParaRPr>
          </a:p>
          <a:p>
            <a:pPr lvl="0" eaLnBrk="1" hangingPunct="1"/>
            <a:endParaRPr lang="zh-CN" altLang="en-US" b="1"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3425" name="幻灯片图像占位符 1"/>
          <p:cNvSpPr>
            <a:spLocks noGrp="1" noRot="1" noChangeAspect="1"/>
          </p:cNvSpPr>
          <p:nvPr>
            <p:ph type="sldImg"/>
          </p:nvPr>
        </p:nvSpPr>
        <p:spPr>
          <a:xfrm>
            <a:off x="481013" y="1279525"/>
            <a:ext cx="6140450" cy="3454400"/>
          </a:xfrm>
          <a:ln>
            <a:solidFill>
              <a:srgbClr val="000000"/>
            </a:solidFill>
          </a:ln>
        </p:spPr>
      </p:sp>
      <p:sp>
        <p:nvSpPr>
          <p:cNvPr id="103426" name="备注占位符 2"/>
          <p:cNvSpPr>
            <a:spLocks noGrp="1"/>
          </p:cNvSpPr>
          <p:nvPr>
            <p:ph type="body"/>
          </p:nvPr>
        </p:nvSpPr>
        <p:spPr>
          <a:xfrm>
            <a:off x="992188" y="3228975"/>
            <a:ext cx="7942262" cy="3059113"/>
          </a:xfrm>
          <a:noFill/>
          <a:ln>
            <a:noFill/>
          </a:ln>
        </p:spPr>
        <p:txBody>
          <a:bodyPr lIns="91440" tIns="45720" rIns="91440" bIns="45720" anchor="t" anchorCtr="0"/>
          <a:p>
            <a:pPr lvl="0"/>
            <a:endParaRPr lang="zh-CN" altLang="en-US"/>
          </a:p>
        </p:txBody>
      </p:sp>
      <p:sp>
        <p:nvSpPr>
          <p:cNvPr id="103427" name="灯片编号占位符 3"/>
          <p:cNvSpPr>
            <a:spLocks noGrp="1"/>
          </p:cNvSpPr>
          <p:nvPr>
            <p:ph type="sldNum" sz="quarter"/>
          </p:nvPr>
        </p:nvSpPr>
        <p:spPr>
          <a:xfrm>
            <a:off x="5621338" y="6456363"/>
            <a:ext cx="4303712" cy="339725"/>
          </a:xfrm>
          <a:prstGeom prst="rect">
            <a:avLst/>
          </a:prstGeom>
          <a:noFill/>
          <a:ln w="9525">
            <a:noFill/>
          </a:ln>
        </p:spPr>
        <p:txBody>
          <a:bodyPr vert="horz" wrap="square" lIns="91440" tIns="45720" rIns="91440" bIns="45720" anchor="b" anchorCtr="0"/>
          <a:p>
            <a:pPr lvl="0"/>
            <a:fld id="{9A0DB2DC-4C9A-4742-B13C-FB6460FD3503}" type="slidenum">
              <a:rPr lang="zh-CN" altLang="en-US"/>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5473" name="幻灯片图像占位符 1"/>
          <p:cNvSpPr>
            <a:spLocks noGrp="1" noRot="1" noChangeAspect="1"/>
          </p:cNvSpPr>
          <p:nvPr>
            <p:ph type="sldImg"/>
          </p:nvPr>
        </p:nvSpPr>
        <p:spPr>
          <a:xfrm>
            <a:off x="481013" y="1279525"/>
            <a:ext cx="6140450" cy="3454400"/>
          </a:xfrm>
          <a:ln>
            <a:solidFill>
              <a:srgbClr val="000000"/>
            </a:solidFill>
          </a:ln>
        </p:spPr>
      </p:sp>
      <p:sp>
        <p:nvSpPr>
          <p:cNvPr id="105474" name="备注占位符 2"/>
          <p:cNvSpPr>
            <a:spLocks noGrp="1"/>
          </p:cNvSpPr>
          <p:nvPr>
            <p:ph type="body"/>
          </p:nvPr>
        </p:nvSpPr>
        <p:spPr>
          <a:xfrm>
            <a:off x="992188" y="3228975"/>
            <a:ext cx="7942262" cy="3059113"/>
          </a:xfrm>
          <a:noFill/>
          <a:ln>
            <a:noFill/>
          </a:ln>
        </p:spPr>
        <p:txBody>
          <a:bodyPr lIns="91440" tIns="45720" rIns="91440" bIns="45720" anchor="t" anchorCtr="0"/>
          <a:p>
            <a:pPr lvl="0"/>
            <a:endParaRPr lang="zh-CN" altLang="en-US"/>
          </a:p>
        </p:txBody>
      </p:sp>
      <p:sp>
        <p:nvSpPr>
          <p:cNvPr id="105475" name="灯片编号占位符 3"/>
          <p:cNvSpPr>
            <a:spLocks noGrp="1"/>
          </p:cNvSpPr>
          <p:nvPr>
            <p:ph type="sldNum" sz="quarter"/>
          </p:nvPr>
        </p:nvSpPr>
        <p:spPr>
          <a:xfrm>
            <a:off x="5621338" y="6456363"/>
            <a:ext cx="4303712" cy="339725"/>
          </a:xfrm>
          <a:prstGeom prst="rect">
            <a:avLst/>
          </a:prstGeom>
          <a:noFill/>
          <a:ln w="9525">
            <a:noFill/>
          </a:ln>
        </p:spPr>
        <p:txBody>
          <a:bodyPr vert="horz" wrap="square" lIns="91440" tIns="45720" rIns="91440" bIns="45720" anchor="b" anchorCtr="0"/>
          <a:p>
            <a:pPr lvl="0"/>
            <a:fld id="{9A0DB2DC-4C9A-4742-B13C-FB6460FD3503}" type="slidenum">
              <a:rPr lang="zh-CN" altLang="en-US"/>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7521" name="幻灯片图像占位符 1"/>
          <p:cNvSpPr>
            <a:spLocks noGrp="1" noRot="1" noChangeAspect="1"/>
          </p:cNvSpPr>
          <p:nvPr>
            <p:ph type="sldImg"/>
          </p:nvPr>
        </p:nvSpPr>
        <p:spPr>
          <a:xfrm>
            <a:off x="481013" y="1279525"/>
            <a:ext cx="6140450" cy="3454400"/>
          </a:xfrm>
          <a:ln>
            <a:solidFill>
              <a:srgbClr val="000000"/>
            </a:solidFill>
          </a:ln>
        </p:spPr>
      </p:sp>
      <p:sp>
        <p:nvSpPr>
          <p:cNvPr id="107522" name="备注占位符 2"/>
          <p:cNvSpPr>
            <a:spLocks noGrp="1"/>
          </p:cNvSpPr>
          <p:nvPr>
            <p:ph type="body"/>
          </p:nvPr>
        </p:nvSpPr>
        <p:spPr>
          <a:xfrm>
            <a:off x="992188" y="3228975"/>
            <a:ext cx="7942262" cy="3059113"/>
          </a:xfrm>
          <a:noFill/>
          <a:ln>
            <a:noFill/>
          </a:ln>
        </p:spPr>
        <p:txBody>
          <a:bodyPr lIns="91440" tIns="45720" rIns="91440" bIns="45720" anchor="t" anchorCtr="0"/>
          <a:p>
            <a:pPr lvl="0"/>
            <a:endParaRPr lang="zh-CN" altLang="en-US"/>
          </a:p>
        </p:txBody>
      </p:sp>
      <p:sp>
        <p:nvSpPr>
          <p:cNvPr id="107523" name="灯片编号占位符 3"/>
          <p:cNvSpPr>
            <a:spLocks noGrp="1"/>
          </p:cNvSpPr>
          <p:nvPr>
            <p:ph type="sldNum" sz="quarter"/>
          </p:nvPr>
        </p:nvSpPr>
        <p:spPr>
          <a:xfrm>
            <a:off x="5621338" y="6456363"/>
            <a:ext cx="4303712" cy="339725"/>
          </a:xfrm>
          <a:prstGeom prst="rect">
            <a:avLst/>
          </a:prstGeom>
          <a:noFill/>
          <a:ln w="9525">
            <a:noFill/>
          </a:ln>
        </p:spPr>
        <p:txBody>
          <a:bodyPr vert="horz" wrap="square" lIns="91440" tIns="45720" rIns="91440" bIns="45720" anchor="b" anchorCtr="0"/>
          <a:p>
            <a:pPr lvl="0"/>
            <a:fld id="{9A0DB2DC-4C9A-4742-B13C-FB6460FD3503}" type="slidenum">
              <a:rPr lang="zh-CN" altLang="en-US"/>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9569" name="幻灯片图像占位符 1"/>
          <p:cNvSpPr>
            <a:spLocks noGrp="1" noRot="1" noChangeAspect="1"/>
          </p:cNvSpPr>
          <p:nvPr>
            <p:ph type="sldImg"/>
          </p:nvPr>
        </p:nvSpPr>
        <p:spPr>
          <a:xfrm>
            <a:off x="481013" y="1279525"/>
            <a:ext cx="6140450" cy="3454400"/>
          </a:xfrm>
          <a:ln>
            <a:solidFill>
              <a:srgbClr val="000000"/>
            </a:solidFill>
          </a:ln>
        </p:spPr>
      </p:sp>
      <p:sp>
        <p:nvSpPr>
          <p:cNvPr id="109570" name="备注占位符 2"/>
          <p:cNvSpPr>
            <a:spLocks noGrp="1"/>
          </p:cNvSpPr>
          <p:nvPr>
            <p:ph type="body"/>
          </p:nvPr>
        </p:nvSpPr>
        <p:spPr>
          <a:xfrm>
            <a:off x="992188" y="3228975"/>
            <a:ext cx="7942262" cy="3059113"/>
          </a:xfrm>
          <a:noFill/>
          <a:ln>
            <a:noFill/>
          </a:ln>
        </p:spPr>
        <p:txBody>
          <a:bodyPr lIns="91440" tIns="45720" rIns="91440" bIns="45720" anchor="t" anchorCtr="0"/>
          <a:p>
            <a:pPr lvl="0"/>
            <a:endParaRPr lang="zh-CN" altLang="en-US"/>
          </a:p>
        </p:txBody>
      </p:sp>
      <p:sp>
        <p:nvSpPr>
          <p:cNvPr id="109571" name="灯片编号占位符 3"/>
          <p:cNvSpPr>
            <a:spLocks noGrp="1"/>
          </p:cNvSpPr>
          <p:nvPr>
            <p:ph type="sldNum" sz="quarter"/>
          </p:nvPr>
        </p:nvSpPr>
        <p:spPr>
          <a:xfrm>
            <a:off x="5621338" y="6456363"/>
            <a:ext cx="4303712" cy="339725"/>
          </a:xfrm>
          <a:prstGeom prst="rect">
            <a:avLst/>
          </a:prstGeom>
          <a:noFill/>
          <a:ln w="9525">
            <a:noFill/>
          </a:ln>
        </p:spPr>
        <p:txBody>
          <a:bodyPr vert="horz" wrap="square" lIns="91440" tIns="45720" rIns="91440" bIns="45720" anchor="b" anchorCtr="0"/>
          <a:p>
            <a:pPr lvl="0"/>
            <a:fld id="{9A0DB2DC-4C9A-4742-B13C-FB6460FD3503}" type="slidenum">
              <a:rPr lang="zh-CN" altLang="en-US"/>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1617" name="幻灯片图像占位符 1"/>
          <p:cNvSpPr>
            <a:spLocks noGrp="1" noRot="1" noChangeAspect="1"/>
          </p:cNvSpPr>
          <p:nvPr>
            <p:ph type="sldImg"/>
          </p:nvPr>
        </p:nvSpPr>
        <p:spPr>
          <a:xfrm>
            <a:off x="481013" y="1279525"/>
            <a:ext cx="6140450" cy="3454400"/>
          </a:xfrm>
          <a:ln>
            <a:solidFill>
              <a:srgbClr val="000000"/>
            </a:solidFill>
          </a:ln>
        </p:spPr>
      </p:sp>
      <p:sp>
        <p:nvSpPr>
          <p:cNvPr id="111618" name="备注占位符 2"/>
          <p:cNvSpPr>
            <a:spLocks noGrp="1"/>
          </p:cNvSpPr>
          <p:nvPr>
            <p:ph type="body"/>
          </p:nvPr>
        </p:nvSpPr>
        <p:spPr>
          <a:xfrm>
            <a:off x="992188" y="3228975"/>
            <a:ext cx="7942262" cy="3059113"/>
          </a:xfrm>
          <a:noFill/>
          <a:ln>
            <a:noFill/>
          </a:ln>
        </p:spPr>
        <p:txBody>
          <a:bodyPr lIns="91440" tIns="45720" rIns="91440" bIns="45720" anchor="t" anchorCtr="0"/>
          <a:p>
            <a:pPr lvl="0"/>
            <a:endParaRPr lang="zh-CN" altLang="en-US"/>
          </a:p>
        </p:txBody>
      </p:sp>
      <p:sp>
        <p:nvSpPr>
          <p:cNvPr id="111619" name="灯片编号占位符 3"/>
          <p:cNvSpPr>
            <a:spLocks noGrp="1"/>
          </p:cNvSpPr>
          <p:nvPr>
            <p:ph type="sldNum" sz="quarter"/>
          </p:nvPr>
        </p:nvSpPr>
        <p:spPr>
          <a:xfrm>
            <a:off x="5621338" y="6456363"/>
            <a:ext cx="4303712" cy="339725"/>
          </a:xfrm>
          <a:prstGeom prst="rect">
            <a:avLst/>
          </a:prstGeom>
          <a:noFill/>
          <a:ln w="9525">
            <a:noFill/>
          </a:ln>
        </p:spPr>
        <p:txBody>
          <a:bodyPr vert="horz" wrap="square" lIns="91440" tIns="45720" rIns="91440" bIns="45720" anchor="b" anchorCtr="0"/>
          <a:p>
            <a:pPr lvl="0"/>
            <a:fld id="{9A0DB2DC-4C9A-4742-B13C-FB6460FD3503}" type="slidenum">
              <a:rPr lang="zh-CN" altLang="en-US"/>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3665" name="幻灯片图像占位符 1"/>
          <p:cNvSpPr>
            <a:spLocks noGrp="1" noRot="1" noChangeAspect="1"/>
          </p:cNvSpPr>
          <p:nvPr>
            <p:ph type="sldImg"/>
          </p:nvPr>
        </p:nvSpPr>
        <p:spPr>
          <a:xfrm>
            <a:off x="481013" y="1279525"/>
            <a:ext cx="6140450" cy="3454400"/>
          </a:xfrm>
          <a:ln>
            <a:solidFill>
              <a:srgbClr val="000000"/>
            </a:solidFill>
          </a:ln>
        </p:spPr>
      </p:sp>
      <p:sp>
        <p:nvSpPr>
          <p:cNvPr id="113666" name="备注占位符 2"/>
          <p:cNvSpPr>
            <a:spLocks noGrp="1"/>
          </p:cNvSpPr>
          <p:nvPr>
            <p:ph type="body"/>
          </p:nvPr>
        </p:nvSpPr>
        <p:spPr>
          <a:xfrm>
            <a:off x="992188" y="3228975"/>
            <a:ext cx="7942262" cy="3059113"/>
          </a:xfrm>
          <a:noFill/>
          <a:ln>
            <a:noFill/>
          </a:ln>
        </p:spPr>
        <p:txBody>
          <a:bodyPr lIns="91440" tIns="45720" rIns="91440" bIns="45720" anchor="t" anchorCtr="0"/>
          <a:p>
            <a:pPr lvl="0"/>
            <a:endParaRPr lang="zh-CN" altLang="en-US"/>
          </a:p>
        </p:txBody>
      </p:sp>
      <p:sp>
        <p:nvSpPr>
          <p:cNvPr id="113667" name="灯片编号占位符 3"/>
          <p:cNvSpPr>
            <a:spLocks noGrp="1"/>
          </p:cNvSpPr>
          <p:nvPr>
            <p:ph type="sldNum" sz="quarter"/>
          </p:nvPr>
        </p:nvSpPr>
        <p:spPr>
          <a:xfrm>
            <a:off x="5621338" y="6456363"/>
            <a:ext cx="4303712" cy="339725"/>
          </a:xfrm>
          <a:prstGeom prst="rect">
            <a:avLst/>
          </a:prstGeom>
          <a:noFill/>
          <a:ln w="9525">
            <a:noFill/>
          </a:ln>
        </p:spPr>
        <p:txBody>
          <a:bodyPr vert="horz" wrap="square" lIns="91440" tIns="45720" rIns="91440" bIns="45720" anchor="b" anchorCtr="0"/>
          <a:p>
            <a:pPr lvl="0"/>
            <a:fld id="{9A0DB2DC-4C9A-4742-B13C-FB6460FD3503}" type="slidenum">
              <a:rPr lang="zh-CN" altLang="en-US"/>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幻灯片图像占位符 1"/>
          <p:cNvSpPr>
            <a:spLocks noGrp="1" noRot="1" noChangeAspect="1" noTextEdit="1"/>
          </p:cNvSpPr>
          <p:nvPr>
            <p:ph type="sldImg"/>
          </p:nvPr>
        </p:nvSpPr>
        <p:spPr>
          <a:ln>
            <a:solidFill>
              <a:srgbClr val="000000"/>
            </a:solidFill>
            <a:miter/>
          </a:ln>
        </p:spPr>
      </p:sp>
      <p:sp>
        <p:nvSpPr>
          <p:cNvPr id="23554" name="备注占位符 2"/>
          <p:cNvSpPr>
            <a:spLocks noGrp="1"/>
          </p:cNvSpPr>
          <p:nvPr>
            <p:ph type="body"/>
          </p:nvPr>
        </p:nvSpPr>
        <p:spPr>
          <a:xfrm>
            <a:off x="992188" y="3228975"/>
            <a:ext cx="7942262" cy="3059113"/>
          </a:xfrm>
          <a:noFill/>
          <a:ln>
            <a:noFill/>
          </a:ln>
        </p:spPr>
        <p:txBody>
          <a:bodyPr wrap="square" lIns="91440" tIns="45720" rIns="91440" bIns="45720" anchor="t" anchorCtr="0"/>
          <a:p>
            <a:pPr lvl="0"/>
            <a:endParaRPr lang="zh-CN" altLang="en-US" dirty="0"/>
          </a:p>
        </p:txBody>
      </p:sp>
      <p:sp>
        <p:nvSpPr>
          <p:cNvPr id="23555" name="灯片编号占位符 3"/>
          <p:cNvSpPr txBox="1">
            <a:spLocks noGrp="1"/>
          </p:cNvSpPr>
          <p:nvPr>
            <p:ph type="sldNum" sz="quarter"/>
          </p:nvPr>
        </p:nvSpPr>
        <p:spPr>
          <a:xfrm>
            <a:off x="5621338" y="6456363"/>
            <a:ext cx="4303712" cy="339725"/>
          </a:xfrm>
          <a:prstGeom prst="rect">
            <a:avLst/>
          </a:prstGeom>
          <a:noFill/>
          <a:ln w="9525">
            <a:noFill/>
          </a:ln>
        </p:spPr>
        <p:txBody>
          <a:bodyPr vert="horz" wrap="square" lIns="91440" tIns="45720" rIns="91440" bIns="45720" anchor="b" anchorCtr="0"/>
          <a:p>
            <a:pPr lvl="0" algn="r"/>
            <a:fld id="{9A0DB2DC-4C9A-4742-B13C-FB6460FD3503}" type="slidenum">
              <a:rPr lang="zh-CN" altLang="en-US" sz="1200" dirty="0">
                <a:latin typeface="Arial" panose="020B0604020202020204" pitchFamily="34" charset="0"/>
                <a:ea typeface="宋体" panose="02010600030101010101" pitchFamily="2" charset="-122"/>
              </a:rPr>
            </a:fld>
            <a:endParaRPr lang="zh-CN" altLang="en-US"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5713" name="幻灯片图像占位符 1"/>
          <p:cNvSpPr>
            <a:spLocks noGrp="1" noRot="1" noChangeAspect="1" noTextEdit="1"/>
          </p:cNvSpPr>
          <p:nvPr>
            <p:ph type="sldImg"/>
          </p:nvPr>
        </p:nvSpPr>
        <p:spPr>
          <a:ln>
            <a:solidFill>
              <a:srgbClr val="000000"/>
            </a:solidFill>
            <a:miter/>
          </a:ln>
        </p:spPr>
      </p:sp>
      <p:sp>
        <p:nvSpPr>
          <p:cNvPr id="115714" name="备注占位符 2"/>
          <p:cNvSpPr>
            <a:spLocks noGrp="1"/>
          </p:cNvSpPr>
          <p:nvPr>
            <p:ph type="body"/>
          </p:nvPr>
        </p:nvSpPr>
        <p:spPr>
          <a:xfrm>
            <a:off x="992188" y="3228975"/>
            <a:ext cx="7942262" cy="3059113"/>
          </a:xfrm>
          <a:noFill/>
          <a:ln>
            <a:noFill/>
          </a:ln>
        </p:spPr>
        <p:txBody>
          <a:bodyPr wrap="square" lIns="91440" tIns="45720" rIns="91440" bIns="45720" anchor="t" anchorCtr="0"/>
          <a:p>
            <a:pPr lvl="0"/>
            <a:endParaRPr lang="zh-CN" altLang="en-US" dirty="0"/>
          </a:p>
        </p:txBody>
      </p:sp>
      <p:sp>
        <p:nvSpPr>
          <p:cNvPr id="115715" name="灯片编号占位符 3"/>
          <p:cNvSpPr txBox="1">
            <a:spLocks noGrp="1"/>
          </p:cNvSpPr>
          <p:nvPr>
            <p:ph type="sldNum" sz="quarter"/>
          </p:nvPr>
        </p:nvSpPr>
        <p:spPr>
          <a:xfrm>
            <a:off x="5621338" y="6456363"/>
            <a:ext cx="4303712" cy="339725"/>
          </a:xfrm>
          <a:prstGeom prst="rect">
            <a:avLst/>
          </a:prstGeom>
          <a:noFill/>
          <a:ln w="9525">
            <a:noFill/>
          </a:ln>
        </p:spPr>
        <p:txBody>
          <a:bodyPr vert="horz" wrap="square" lIns="91440" tIns="45720" rIns="91440" bIns="45720" anchor="b" anchorCtr="0"/>
          <a:p>
            <a:pPr lvl="0" algn="r"/>
            <a:fld id="{9A0DB2DC-4C9A-4742-B13C-FB6460FD3503}" type="slidenum">
              <a:rPr lang="zh-CN" altLang="en-US" sz="1200" dirty="0">
                <a:latin typeface="Arial" panose="020B0604020202020204" pitchFamily="34" charset="0"/>
                <a:ea typeface="宋体" panose="02010600030101010101" pitchFamily="2" charset="-122"/>
              </a:rPr>
            </a:fld>
            <a:endParaRPr lang="zh-CN" altLang="en-US"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7761" name="幻灯片图像占位符 1"/>
          <p:cNvSpPr>
            <a:spLocks noGrp="1" noRot="1" noChangeAspect="1" noTextEdit="1"/>
          </p:cNvSpPr>
          <p:nvPr>
            <p:ph type="sldImg"/>
          </p:nvPr>
        </p:nvSpPr>
        <p:spPr>
          <a:ln>
            <a:solidFill>
              <a:srgbClr val="000000"/>
            </a:solidFill>
            <a:miter/>
          </a:ln>
        </p:spPr>
      </p:sp>
      <p:sp>
        <p:nvSpPr>
          <p:cNvPr id="117762" name="备注占位符 2"/>
          <p:cNvSpPr>
            <a:spLocks noGrp="1"/>
          </p:cNvSpPr>
          <p:nvPr>
            <p:ph type="body"/>
          </p:nvPr>
        </p:nvSpPr>
        <p:spPr>
          <a:xfrm>
            <a:off x="992188" y="3228975"/>
            <a:ext cx="7942262" cy="3059113"/>
          </a:xfrm>
          <a:noFill/>
          <a:ln>
            <a:noFill/>
          </a:ln>
        </p:spPr>
        <p:txBody>
          <a:bodyPr wrap="square" lIns="91440" tIns="45720" rIns="91440" bIns="45720" anchor="t" anchorCtr="0"/>
          <a:p>
            <a:pPr lvl="0" eaLnBrk="1" hangingPunct="1"/>
            <a:r>
              <a:rPr lang="zh-CN" altLang="en-US" dirty="0"/>
              <a:t>定报代年报，这没有也要上报空表</a:t>
            </a:r>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9809" name="幻灯片图像占位符 1"/>
          <p:cNvSpPr>
            <a:spLocks noGrp="1" noRot="1" noChangeAspect="1" noTextEdit="1"/>
          </p:cNvSpPr>
          <p:nvPr>
            <p:ph type="sldImg"/>
          </p:nvPr>
        </p:nvSpPr>
        <p:spPr>
          <a:ln>
            <a:solidFill>
              <a:srgbClr val="000000"/>
            </a:solidFill>
            <a:miter/>
          </a:ln>
        </p:spPr>
      </p:sp>
      <p:sp>
        <p:nvSpPr>
          <p:cNvPr id="119810" name="备注占位符 2"/>
          <p:cNvSpPr>
            <a:spLocks noGrp="1"/>
          </p:cNvSpPr>
          <p:nvPr>
            <p:ph type="body"/>
          </p:nvPr>
        </p:nvSpPr>
        <p:spPr>
          <a:xfrm>
            <a:off x="992188" y="3228975"/>
            <a:ext cx="7942262" cy="3059113"/>
          </a:xfrm>
          <a:noFill/>
          <a:ln>
            <a:noFill/>
          </a:ln>
        </p:spPr>
        <p:txBody>
          <a:bodyPr wrap="square" lIns="91440" tIns="45720" rIns="91440" bIns="45720" anchor="t" anchorCtr="0"/>
          <a:p>
            <a:pPr lvl="0" eaLnBrk="1" hangingPunct="1"/>
            <a:r>
              <a:rPr lang="zh-CN" altLang="en-US" dirty="0"/>
              <a:t>定报代年报，这没有也要上报空表</a:t>
            </a:r>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1857" name="幻灯片图像占位符 1"/>
          <p:cNvSpPr>
            <a:spLocks noGrp="1" noRot="1" noChangeAspect="1" noTextEdit="1"/>
          </p:cNvSpPr>
          <p:nvPr>
            <p:ph type="sldImg"/>
          </p:nvPr>
        </p:nvSpPr>
        <p:spPr>
          <a:ln>
            <a:solidFill>
              <a:srgbClr val="000000"/>
            </a:solidFill>
            <a:miter/>
          </a:ln>
        </p:spPr>
      </p:sp>
      <p:sp>
        <p:nvSpPr>
          <p:cNvPr id="121858" name="备注占位符 2"/>
          <p:cNvSpPr>
            <a:spLocks noGrp="1"/>
          </p:cNvSpPr>
          <p:nvPr>
            <p:ph type="body"/>
          </p:nvPr>
        </p:nvSpPr>
        <p:spPr>
          <a:xfrm>
            <a:off x="992188" y="3228975"/>
            <a:ext cx="7942262" cy="3059113"/>
          </a:xfrm>
          <a:noFill/>
          <a:ln>
            <a:noFill/>
          </a:ln>
        </p:spPr>
        <p:txBody>
          <a:bodyPr wrap="square" lIns="91440" tIns="45720" rIns="91440" bIns="45720" anchor="t" anchorCtr="0"/>
          <a:p>
            <a:pPr lvl="0" eaLnBrk="1" hangingPunct="1"/>
            <a:r>
              <a:rPr lang="zh-CN" altLang="en-US" dirty="0"/>
              <a:t>定报代年报，这没有也要上报空表</a:t>
            </a:r>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3905" name="幻灯片图像占位符 1"/>
          <p:cNvSpPr>
            <a:spLocks noGrp="1" noRot="1" noChangeAspect="1" noTextEdit="1"/>
          </p:cNvSpPr>
          <p:nvPr>
            <p:ph type="sldImg"/>
          </p:nvPr>
        </p:nvSpPr>
        <p:spPr>
          <a:ln>
            <a:solidFill>
              <a:srgbClr val="000000"/>
            </a:solidFill>
            <a:miter/>
          </a:ln>
        </p:spPr>
      </p:sp>
      <p:sp>
        <p:nvSpPr>
          <p:cNvPr id="123906" name="备注占位符 2"/>
          <p:cNvSpPr>
            <a:spLocks noGrp="1"/>
          </p:cNvSpPr>
          <p:nvPr>
            <p:ph type="body"/>
          </p:nvPr>
        </p:nvSpPr>
        <p:spPr>
          <a:xfrm>
            <a:off x="992188" y="3228975"/>
            <a:ext cx="7942262" cy="3059113"/>
          </a:xfrm>
          <a:noFill/>
          <a:ln>
            <a:noFill/>
          </a:ln>
        </p:spPr>
        <p:txBody>
          <a:bodyPr wrap="square" lIns="91440" tIns="45720" rIns="91440" bIns="45720" anchor="t" anchorCtr="0"/>
          <a:p>
            <a:pPr lvl="0" eaLnBrk="1" hangingPunct="1"/>
            <a:r>
              <a:rPr lang="zh-CN" altLang="en-US" dirty="0"/>
              <a:t>定报代年报，这没有也要上报空表</a:t>
            </a:r>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5953" name="幻灯片图像占位符 1"/>
          <p:cNvSpPr>
            <a:spLocks noGrp="1" noRot="1" noChangeAspect="1" noTextEdit="1"/>
          </p:cNvSpPr>
          <p:nvPr>
            <p:ph type="sldImg"/>
          </p:nvPr>
        </p:nvSpPr>
        <p:spPr>
          <a:ln>
            <a:solidFill>
              <a:srgbClr val="000000"/>
            </a:solidFill>
            <a:miter/>
          </a:ln>
        </p:spPr>
      </p:sp>
      <p:sp>
        <p:nvSpPr>
          <p:cNvPr id="125954" name="备注占位符 2"/>
          <p:cNvSpPr>
            <a:spLocks noGrp="1"/>
          </p:cNvSpPr>
          <p:nvPr>
            <p:ph type="body"/>
          </p:nvPr>
        </p:nvSpPr>
        <p:spPr>
          <a:xfrm>
            <a:off x="992188" y="3228975"/>
            <a:ext cx="7942262" cy="3059113"/>
          </a:xfrm>
          <a:noFill/>
          <a:ln>
            <a:noFill/>
          </a:ln>
        </p:spPr>
        <p:txBody>
          <a:bodyPr wrap="square" lIns="91440" tIns="45720" rIns="91440" bIns="45720" anchor="t" anchorCtr="0"/>
          <a:p>
            <a:pPr lvl="0" eaLnBrk="1" hangingPunct="1"/>
            <a:r>
              <a:rPr lang="zh-CN" altLang="en-US" dirty="0"/>
              <a:t>定报代年报，这没有也要上报空表</a:t>
            </a:r>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8001" name="幻灯片图像占位符 1"/>
          <p:cNvSpPr>
            <a:spLocks noGrp="1" noRot="1" noChangeAspect="1" noTextEdit="1"/>
          </p:cNvSpPr>
          <p:nvPr>
            <p:ph type="sldImg"/>
          </p:nvPr>
        </p:nvSpPr>
        <p:spPr>
          <a:ln>
            <a:solidFill>
              <a:srgbClr val="000000"/>
            </a:solidFill>
            <a:miter/>
          </a:ln>
        </p:spPr>
      </p:sp>
      <p:sp>
        <p:nvSpPr>
          <p:cNvPr id="128002" name="备注占位符 2"/>
          <p:cNvSpPr>
            <a:spLocks noGrp="1"/>
          </p:cNvSpPr>
          <p:nvPr>
            <p:ph type="body"/>
          </p:nvPr>
        </p:nvSpPr>
        <p:spPr>
          <a:xfrm>
            <a:off x="992188" y="3228975"/>
            <a:ext cx="7942262" cy="3059113"/>
          </a:xfrm>
          <a:noFill/>
          <a:ln>
            <a:noFill/>
          </a:ln>
        </p:spPr>
        <p:txBody>
          <a:bodyPr wrap="square" lIns="91440" tIns="45720" rIns="91440" bIns="45720" anchor="t" anchorCtr="0"/>
          <a:p>
            <a:pPr lvl="0"/>
            <a:endParaRPr lang="zh-CN" altLang="en-US" dirty="0"/>
          </a:p>
        </p:txBody>
      </p:sp>
      <p:sp>
        <p:nvSpPr>
          <p:cNvPr id="128003" name="灯片编号占位符 3"/>
          <p:cNvSpPr txBox="1">
            <a:spLocks noGrp="1"/>
          </p:cNvSpPr>
          <p:nvPr>
            <p:ph type="sldNum" sz="quarter"/>
          </p:nvPr>
        </p:nvSpPr>
        <p:spPr>
          <a:xfrm>
            <a:off x="5621338" y="6456363"/>
            <a:ext cx="4303712" cy="339725"/>
          </a:xfrm>
          <a:prstGeom prst="rect">
            <a:avLst/>
          </a:prstGeom>
          <a:noFill/>
          <a:ln w="9525">
            <a:noFill/>
          </a:ln>
        </p:spPr>
        <p:txBody>
          <a:bodyPr vert="horz" wrap="square" lIns="91440" tIns="45720" rIns="91440" bIns="45720" anchor="b" anchorCtr="0"/>
          <a:p>
            <a:pPr lvl="0" algn="r"/>
            <a:fld id="{9A0DB2DC-4C9A-4742-B13C-FB6460FD3503}" type="slidenum">
              <a:rPr lang="zh-CN" altLang="en-US" sz="1200" dirty="0">
                <a:latin typeface="Arial" panose="020B0604020202020204" pitchFamily="34" charset="0"/>
                <a:ea typeface="宋体" panose="02010600030101010101" pitchFamily="2" charset="-122"/>
              </a:rPr>
            </a:fld>
            <a:endParaRPr lang="zh-CN" altLang="en-US"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0049" name="幻灯片图像占位符 1"/>
          <p:cNvSpPr>
            <a:spLocks noGrp="1" noRot="1" noChangeAspect="1" noTextEdit="1"/>
          </p:cNvSpPr>
          <p:nvPr>
            <p:ph type="sldImg"/>
          </p:nvPr>
        </p:nvSpPr>
        <p:spPr>
          <a:ln>
            <a:solidFill>
              <a:srgbClr val="000000"/>
            </a:solidFill>
            <a:miter/>
          </a:ln>
        </p:spPr>
      </p:sp>
      <p:sp>
        <p:nvSpPr>
          <p:cNvPr id="130050" name="备注占位符 2"/>
          <p:cNvSpPr>
            <a:spLocks noGrp="1"/>
          </p:cNvSpPr>
          <p:nvPr>
            <p:ph type="body"/>
          </p:nvPr>
        </p:nvSpPr>
        <p:spPr>
          <a:xfrm>
            <a:off x="992188" y="3228975"/>
            <a:ext cx="7942262" cy="3059113"/>
          </a:xfrm>
          <a:noFill/>
          <a:ln>
            <a:noFill/>
          </a:ln>
        </p:spPr>
        <p:txBody>
          <a:bodyPr wrap="square" lIns="91440" tIns="45720" rIns="91440" bIns="45720" anchor="t" anchorCtr="0"/>
          <a:p>
            <a:pPr lvl="0" eaLnBrk="1" hangingPunct="1">
              <a:spcBef>
                <a:spcPct val="0"/>
              </a:spcBef>
            </a:pPr>
            <a:endParaRPr lang="zh-CN" altLang="en-US" dirty="0"/>
          </a:p>
        </p:txBody>
      </p:sp>
      <p:sp>
        <p:nvSpPr>
          <p:cNvPr id="130051" name="灯片编号占位符 3"/>
          <p:cNvSpPr txBox="1">
            <a:spLocks noGrp="1"/>
          </p:cNvSpPr>
          <p:nvPr>
            <p:ph type="sldNum" sz="quarter"/>
          </p:nvPr>
        </p:nvSpPr>
        <p:spPr>
          <a:xfrm>
            <a:off x="3849688" y="9429750"/>
            <a:ext cx="2946400" cy="498475"/>
          </a:xfrm>
          <a:prstGeom prst="rect">
            <a:avLst/>
          </a:prstGeom>
          <a:noFill/>
          <a:ln w="9525">
            <a:noFill/>
          </a:ln>
        </p:spPr>
        <p:txBody>
          <a:bodyPr vert="horz" wrap="square" lIns="91440" tIns="45720" rIns="91440" bIns="45720" anchor="b" anchorCtr="0"/>
          <a:p>
            <a:pPr lvl="0" algn="r"/>
            <a:fld id="{9A0DB2DC-4C9A-4742-B13C-FB6460FD3503}" type="slidenum">
              <a:rPr lang="zh-CN" altLang="en-US" sz="1200" dirty="0">
                <a:latin typeface="Arial" panose="020B0604020202020204" pitchFamily="34" charset="0"/>
                <a:ea typeface="宋体" panose="02010600030101010101" pitchFamily="2" charset="-122"/>
              </a:rPr>
            </a:fld>
            <a:endParaRPr lang="zh-CN" altLang="en-US"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2097" name="幻灯片图像占位符 1"/>
          <p:cNvSpPr>
            <a:spLocks noGrp="1" noRot="1" noChangeAspect="1" noTextEdit="1"/>
          </p:cNvSpPr>
          <p:nvPr>
            <p:ph type="sldImg"/>
          </p:nvPr>
        </p:nvSpPr>
        <p:spPr>
          <a:ln>
            <a:solidFill>
              <a:srgbClr val="000000"/>
            </a:solidFill>
            <a:miter/>
          </a:ln>
        </p:spPr>
      </p:sp>
      <p:sp>
        <p:nvSpPr>
          <p:cNvPr id="132098" name="备注占位符 2"/>
          <p:cNvSpPr>
            <a:spLocks noGrp="1"/>
          </p:cNvSpPr>
          <p:nvPr>
            <p:ph type="body"/>
          </p:nvPr>
        </p:nvSpPr>
        <p:spPr>
          <a:xfrm>
            <a:off x="992188" y="3228975"/>
            <a:ext cx="7942262" cy="3059113"/>
          </a:xfrm>
          <a:noFill/>
          <a:ln>
            <a:noFill/>
          </a:ln>
        </p:spPr>
        <p:txBody>
          <a:bodyPr wrap="square" lIns="91440" tIns="45720" rIns="91440" bIns="45720" anchor="t" anchorCtr="0"/>
          <a:p>
            <a:pPr lvl="0" eaLnBrk="1" hangingPunct="1">
              <a:spcBef>
                <a:spcPct val="0"/>
              </a:spcBef>
            </a:pPr>
            <a:endParaRPr lang="zh-CN" altLang="en-US" dirty="0"/>
          </a:p>
        </p:txBody>
      </p:sp>
      <p:sp>
        <p:nvSpPr>
          <p:cNvPr id="132099" name="灯片编号占位符 3"/>
          <p:cNvSpPr txBox="1">
            <a:spLocks noGrp="1"/>
          </p:cNvSpPr>
          <p:nvPr>
            <p:ph type="sldNum" sz="quarter"/>
          </p:nvPr>
        </p:nvSpPr>
        <p:spPr>
          <a:xfrm>
            <a:off x="3849688" y="9429750"/>
            <a:ext cx="2946400" cy="498475"/>
          </a:xfrm>
          <a:prstGeom prst="rect">
            <a:avLst/>
          </a:prstGeom>
          <a:noFill/>
          <a:ln w="9525">
            <a:noFill/>
          </a:ln>
        </p:spPr>
        <p:txBody>
          <a:bodyPr vert="horz" wrap="square" lIns="91440" tIns="45720" rIns="91440" bIns="45720" anchor="b" anchorCtr="0"/>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6193" name="幻灯片图像占位符 1"/>
          <p:cNvSpPr>
            <a:spLocks noGrp="1" noRot="1" noChangeAspect="1" noTextEdit="1"/>
          </p:cNvSpPr>
          <p:nvPr>
            <p:ph type="sldImg"/>
          </p:nvPr>
        </p:nvSpPr>
        <p:spPr>
          <a:ln>
            <a:solidFill>
              <a:srgbClr val="000000"/>
            </a:solidFill>
            <a:miter/>
          </a:ln>
        </p:spPr>
      </p:sp>
      <p:sp>
        <p:nvSpPr>
          <p:cNvPr id="136194" name="备注占位符 2"/>
          <p:cNvSpPr>
            <a:spLocks noGrp="1"/>
          </p:cNvSpPr>
          <p:nvPr>
            <p:ph type="body"/>
          </p:nvPr>
        </p:nvSpPr>
        <p:spPr>
          <a:xfrm>
            <a:off x="992188" y="3228975"/>
            <a:ext cx="7942262" cy="3059113"/>
          </a:xfrm>
          <a:noFill/>
          <a:ln>
            <a:noFill/>
          </a:ln>
        </p:spPr>
        <p:txBody>
          <a:bodyPr wrap="square" lIns="91440" tIns="45720" rIns="91440" bIns="45720" anchor="t" anchorCtr="0"/>
          <a:p>
            <a:pPr lvl="0" eaLnBrk="1" hangingPunct="1">
              <a:spcBef>
                <a:spcPct val="0"/>
              </a:spcBef>
            </a:pPr>
            <a:endParaRPr lang="zh-CN" altLang="en-US" dirty="0"/>
          </a:p>
        </p:txBody>
      </p:sp>
      <p:sp>
        <p:nvSpPr>
          <p:cNvPr id="136195" name="灯片编号占位符 3"/>
          <p:cNvSpPr txBox="1">
            <a:spLocks noGrp="1"/>
          </p:cNvSpPr>
          <p:nvPr>
            <p:ph type="sldNum" sz="quarter"/>
          </p:nvPr>
        </p:nvSpPr>
        <p:spPr>
          <a:xfrm>
            <a:off x="3849688" y="9429750"/>
            <a:ext cx="2946400" cy="498475"/>
          </a:xfrm>
          <a:prstGeom prst="rect">
            <a:avLst/>
          </a:prstGeom>
          <a:noFill/>
          <a:ln w="9525">
            <a:noFill/>
          </a:ln>
        </p:spPr>
        <p:txBody>
          <a:bodyPr vert="horz" wrap="square" lIns="91440" tIns="45720" rIns="91440" bIns="45720" anchor="b" anchorCtr="0"/>
          <a:p>
            <a:pPr lvl="0" algn="r"/>
            <a:fld id="{9A0DB2DC-4C9A-4742-B13C-FB6460FD3503}" type="slidenum">
              <a:rPr lang="zh-CN" altLang="en-US" sz="1200" dirty="0"/>
            </a:fld>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幻灯片图像占位符 1"/>
          <p:cNvSpPr>
            <a:spLocks noGrp="1" noRot="1" noChangeAspect="1" noTextEdit="1"/>
          </p:cNvSpPr>
          <p:nvPr>
            <p:ph type="sldImg"/>
          </p:nvPr>
        </p:nvSpPr>
        <p:spPr>
          <a:ln>
            <a:solidFill>
              <a:srgbClr val="000000"/>
            </a:solidFill>
            <a:miter/>
          </a:ln>
        </p:spPr>
      </p:sp>
      <p:sp>
        <p:nvSpPr>
          <p:cNvPr id="25602" name="备注占位符 2"/>
          <p:cNvSpPr>
            <a:spLocks noGrp="1"/>
          </p:cNvSpPr>
          <p:nvPr>
            <p:ph type="body"/>
          </p:nvPr>
        </p:nvSpPr>
        <p:spPr>
          <a:xfrm>
            <a:off x="992188" y="3228975"/>
            <a:ext cx="7942262" cy="3059113"/>
          </a:xfrm>
          <a:noFill/>
          <a:ln>
            <a:noFill/>
          </a:ln>
        </p:spPr>
        <p:txBody>
          <a:bodyPr wrap="square" lIns="91440" tIns="45720" rIns="91440" bIns="45720" anchor="t" anchorCtr="0"/>
          <a:p>
            <a:pPr lvl="0"/>
            <a:endParaRPr lang="zh-CN" altLang="en-US" dirty="0"/>
          </a:p>
        </p:txBody>
      </p:sp>
      <p:sp>
        <p:nvSpPr>
          <p:cNvPr id="25603" name="灯片编号占位符 3"/>
          <p:cNvSpPr txBox="1">
            <a:spLocks noGrp="1"/>
          </p:cNvSpPr>
          <p:nvPr>
            <p:ph type="sldNum" sz="quarter"/>
          </p:nvPr>
        </p:nvSpPr>
        <p:spPr>
          <a:xfrm>
            <a:off x="5621338" y="6456363"/>
            <a:ext cx="4303712" cy="339725"/>
          </a:xfrm>
          <a:prstGeom prst="rect">
            <a:avLst/>
          </a:prstGeom>
          <a:noFill/>
          <a:ln w="9525">
            <a:noFill/>
          </a:ln>
        </p:spPr>
        <p:txBody>
          <a:bodyPr vert="horz" wrap="square" lIns="91440" tIns="45720" rIns="91440" bIns="45720" anchor="b" anchorCtr="0"/>
          <a:p>
            <a:pPr lvl="0" algn="r"/>
            <a:fld id="{9A0DB2DC-4C9A-4742-B13C-FB6460FD3503}" type="slidenum">
              <a:rPr lang="zh-CN" altLang="en-US" sz="1200" dirty="0">
                <a:latin typeface="Arial" panose="020B0604020202020204" pitchFamily="34" charset="0"/>
                <a:ea typeface="宋体" panose="02010600030101010101" pitchFamily="2" charset="-122"/>
              </a:rPr>
            </a:fld>
            <a:endParaRPr lang="zh-CN" altLang="en-US"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8241" name="幻灯片图像占位符 1"/>
          <p:cNvSpPr>
            <a:spLocks noGrp="1" noRot="1" noChangeAspect="1" noTextEdit="1"/>
          </p:cNvSpPr>
          <p:nvPr>
            <p:ph type="sldImg"/>
          </p:nvPr>
        </p:nvSpPr>
        <p:spPr>
          <a:ln>
            <a:solidFill>
              <a:srgbClr val="000000"/>
            </a:solidFill>
            <a:miter/>
          </a:ln>
        </p:spPr>
      </p:sp>
      <p:sp>
        <p:nvSpPr>
          <p:cNvPr id="138242" name="备注占位符 2"/>
          <p:cNvSpPr>
            <a:spLocks noGrp="1"/>
          </p:cNvSpPr>
          <p:nvPr>
            <p:ph type="body"/>
          </p:nvPr>
        </p:nvSpPr>
        <p:spPr>
          <a:xfrm>
            <a:off x="992188" y="3228975"/>
            <a:ext cx="7942262" cy="3059113"/>
          </a:xfrm>
          <a:noFill/>
          <a:ln>
            <a:noFill/>
          </a:ln>
        </p:spPr>
        <p:txBody>
          <a:bodyPr wrap="square" lIns="91440" tIns="45720" rIns="91440" bIns="45720" anchor="t" anchorCtr="0"/>
          <a:p>
            <a:pPr lvl="0" eaLnBrk="1" hangingPunct="1">
              <a:spcBef>
                <a:spcPct val="0"/>
              </a:spcBef>
            </a:pPr>
            <a:endParaRPr lang="zh-CN" altLang="en-US" dirty="0"/>
          </a:p>
        </p:txBody>
      </p:sp>
      <p:sp>
        <p:nvSpPr>
          <p:cNvPr id="138243" name="灯片编号占位符 3"/>
          <p:cNvSpPr txBox="1">
            <a:spLocks noGrp="1"/>
          </p:cNvSpPr>
          <p:nvPr>
            <p:ph type="sldNum" sz="quarter"/>
          </p:nvPr>
        </p:nvSpPr>
        <p:spPr>
          <a:xfrm>
            <a:off x="3849688" y="9429750"/>
            <a:ext cx="2946400" cy="498475"/>
          </a:xfrm>
          <a:prstGeom prst="rect">
            <a:avLst/>
          </a:prstGeom>
          <a:noFill/>
          <a:ln w="9525">
            <a:noFill/>
          </a:ln>
        </p:spPr>
        <p:txBody>
          <a:bodyPr vert="horz" wrap="square" lIns="91440" tIns="45720" rIns="91440" bIns="45720" anchor="b" anchorCtr="0"/>
          <a:p>
            <a:pPr lvl="0" algn="r"/>
            <a:fld id="{9A0DB2DC-4C9A-4742-B13C-FB6460FD3503}" type="slidenum">
              <a:rPr lang="zh-CN" altLang="en-US" sz="1200" dirty="0"/>
            </a:fld>
            <a:endParaRPr lang="zh-CN" altLang="en-US" sz="1200"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4385" name="幻灯片图像占位符 1"/>
          <p:cNvSpPr/>
          <p:nvPr>
            <p:ph type="sldImg"/>
          </p:nvPr>
        </p:nvSpPr>
        <p:spPr>
          <a:ln>
            <a:solidFill>
              <a:srgbClr val="000000"/>
            </a:solidFill>
          </a:ln>
        </p:spPr>
      </p:sp>
      <p:sp>
        <p:nvSpPr>
          <p:cNvPr id="144386" name="文本占位符 2"/>
          <p:cNvSpPr/>
          <p:nvPr>
            <p:ph type="body"/>
          </p:nvPr>
        </p:nvSpPr>
        <p:spPr>
          <a:xfrm>
            <a:off x="992188" y="3228975"/>
            <a:ext cx="7942262" cy="3059113"/>
          </a:xfrm>
          <a:noFill/>
          <a:ln>
            <a:noFill/>
          </a:ln>
        </p:spPr>
        <p:txBody>
          <a:bodyPr lIns="91440" tIns="45720" rIns="91440" bIns="45720" anchor="t" anchorCtr="0"/>
          <a:p>
            <a:pPr marL="0" lvl="0" indent="0">
              <a:lnSpc>
                <a:spcPct val="100000"/>
              </a:lnSpc>
              <a:buNone/>
            </a:pPr>
            <a:r>
              <a:rPr lang="zh-CN" altLang="en-US" dirty="0">
                <a:latin typeface="仿宋_GB2312" panose="02010609030101010101" pitchFamily="49" charset="-122"/>
                <a:sym typeface="宋体" panose="02010600030101010101" pitchFamily="2" charset="-122"/>
              </a:rPr>
              <a:t>1.培训和沟通不足。有的单位填报人员对部分指标的含义和填报要求理解不准确，有的单位填报人员岗位变更比较频繁，工作交接不到位，致使填报出现错误。说明统计机构对单位培训指导和平时沟通上还有提升空间。</a:t>
            </a:r>
            <a:endParaRPr lang="zh-CN" altLang="en-US" dirty="0">
              <a:latin typeface="仿宋_GB2312" panose="02010609030101010101" pitchFamily="49" charset="-122"/>
            </a:endParaRPr>
          </a:p>
          <a:p>
            <a:pPr marL="0" lvl="0" indent="0">
              <a:lnSpc>
                <a:spcPct val="100000"/>
              </a:lnSpc>
              <a:buNone/>
            </a:pPr>
            <a:r>
              <a:rPr lang="zh-CN" altLang="en-US" dirty="0">
                <a:latin typeface="仿宋_GB2312" panose="02010609030101010101" pitchFamily="49" charset="-122"/>
                <a:sym typeface="宋体" panose="02010600030101010101" pitchFamily="2" charset="-122"/>
              </a:rPr>
              <a:t>2.数据核查存在短板。在对一些规模较小的项目或企业自查过程中，发现存在统计基础工作薄弱的问题，比如，有的单位没有按要求设置统计台账，有的填报人员不清楚提交凭证的要求等。</a:t>
            </a:r>
            <a:endParaRPr lang="zh-CN" altLang="en-US" dirty="0">
              <a:latin typeface="仿宋_GB2312" panose="02010609030101010101" pitchFamily="49" charset="-122"/>
            </a:endParaRPr>
          </a:p>
          <a:p>
            <a:pPr marL="0" lvl="0" indent="0">
              <a:lnSpc>
                <a:spcPct val="100000"/>
              </a:lnSpc>
              <a:buNone/>
            </a:pPr>
            <a:r>
              <a:rPr lang="zh-CN" altLang="en-US" dirty="0">
                <a:latin typeface="仿宋_GB2312" panose="02010609030101010101" pitchFamily="49" charset="-122"/>
                <a:sym typeface="宋体" panose="02010600030101010101" pitchFamily="2" charset="-122"/>
              </a:rPr>
              <a:t>3.凭证材料不规范。部分单位提交的填报凭证不规范，如进度单签章不全、工程量不明晰、计价明细无法提供等。</a:t>
            </a:r>
            <a:endParaRPr lang="zh-CN" altLang="en-US" dirty="0">
              <a:latin typeface="仿宋_GB2312" panose="02010609030101010101" pitchFamily="49" charset="-122"/>
            </a:endParaRPr>
          </a:p>
          <a:p>
            <a:pPr marL="0" lvl="0" indent="0"/>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6433" name="幻灯片图像占位符 1"/>
          <p:cNvSpPr>
            <a:spLocks noGrp="1" noRot="1" noChangeAspect="1" noTextEdit="1"/>
          </p:cNvSpPr>
          <p:nvPr>
            <p:ph type="sldImg"/>
          </p:nvPr>
        </p:nvSpPr>
        <p:spPr>
          <a:ln>
            <a:solidFill>
              <a:srgbClr val="000000"/>
            </a:solidFill>
            <a:miter/>
          </a:ln>
        </p:spPr>
      </p:sp>
      <p:sp>
        <p:nvSpPr>
          <p:cNvPr id="146434" name="备注占位符 2"/>
          <p:cNvSpPr>
            <a:spLocks noGrp="1"/>
          </p:cNvSpPr>
          <p:nvPr>
            <p:ph type="body"/>
          </p:nvPr>
        </p:nvSpPr>
        <p:spPr>
          <a:xfrm>
            <a:off x="992188" y="3228975"/>
            <a:ext cx="7942262" cy="3059113"/>
          </a:xfrm>
          <a:noFill/>
          <a:ln>
            <a:noFill/>
          </a:ln>
        </p:spPr>
        <p:txBody>
          <a:bodyPr wrap="square" lIns="91440" tIns="45720" rIns="91440" bIns="45720" anchor="t" anchorCtr="0"/>
          <a:p>
            <a:pPr lvl="0"/>
            <a:endParaRPr lang="zh-CN" altLang="en-US" dirty="0"/>
          </a:p>
        </p:txBody>
      </p:sp>
      <p:sp>
        <p:nvSpPr>
          <p:cNvPr id="146435" name="灯片编号占位符 3"/>
          <p:cNvSpPr txBox="1">
            <a:spLocks noGrp="1"/>
          </p:cNvSpPr>
          <p:nvPr>
            <p:ph type="sldNum" sz="quarter"/>
          </p:nvPr>
        </p:nvSpPr>
        <p:spPr>
          <a:xfrm>
            <a:off x="5621338" y="6456363"/>
            <a:ext cx="4303712" cy="339725"/>
          </a:xfrm>
          <a:prstGeom prst="rect">
            <a:avLst/>
          </a:prstGeom>
          <a:noFill/>
          <a:ln w="9525">
            <a:noFill/>
          </a:ln>
        </p:spPr>
        <p:txBody>
          <a:bodyPr vert="horz" wrap="square" lIns="91440" tIns="45720" rIns="91440" bIns="45720" anchor="b" anchorCtr="0"/>
          <a:p>
            <a:pPr lvl="0" algn="r"/>
            <a:fld id="{9A0DB2DC-4C9A-4742-B13C-FB6460FD3503}" type="slidenum">
              <a:rPr lang="zh-CN" altLang="en-US" sz="1200" dirty="0">
                <a:latin typeface="Arial" panose="020B0604020202020204" pitchFamily="34" charset="0"/>
                <a:ea typeface="宋体" panose="02010600030101010101" pitchFamily="2" charset="-122"/>
              </a:rPr>
            </a:fld>
            <a:endParaRPr lang="zh-CN" altLang="en-US"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8481" name="幻灯片图像占位符 1"/>
          <p:cNvSpPr>
            <a:spLocks noGrp="1" noRot="1" noChangeAspect="1" noTextEdit="1"/>
          </p:cNvSpPr>
          <p:nvPr>
            <p:ph type="sldImg"/>
          </p:nvPr>
        </p:nvSpPr>
        <p:spPr>
          <a:ln>
            <a:solidFill>
              <a:srgbClr val="000000"/>
            </a:solidFill>
            <a:miter/>
          </a:ln>
        </p:spPr>
      </p:sp>
      <p:sp>
        <p:nvSpPr>
          <p:cNvPr id="148482" name="备注占位符 2"/>
          <p:cNvSpPr>
            <a:spLocks noGrp="1"/>
          </p:cNvSpPr>
          <p:nvPr>
            <p:ph type="body"/>
          </p:nvPr>
        </p:nvSpPr>
        <p:spPr>
          <a:xfrm>
            <a:off x="992188" y="3228975"/>
            <a:ext cx="7942262" cy="3059113"/>
          </a:xfrm>
          <a:noFill/>
          <a:ln>
            <a:noFill/>
          </a:ln>
        </p:spPr>
        <p:txBody>
          <a:bodyPr wrap="square" lIns="91440" tIns="45720" rIns="91440" bIns="45720" anchor="t" anchorCtr="0"/>
          <a:p>
            <a:pPr lvl="0"/>
            <a:endParaRPr lang="zh-CN" altLang="en-US" dirty="0"/>
          </a:p>
        </p:txBody>
      </p:sp>
      <p:sp>
        <p:nvSpPr>
          <p:cNvPr id="148483" name="灯片编号占位符 3"/>
          <p:cNvSpPr txBox="1">
            <a:spLocks noGrp="1"/>
          </p:cNvSpPr>
          <p:nvPr>
            <p:ph type="sldNum" sz="quarter"/>
          </p:nvPr>
        </p:nvSpPr>
        <p:spPr>
          <a:xfrm>
            <a:off x="5621338" y="6456363"/>
            <a:ext cx="4303712" cy="339725"/>
          </a:xfrm>
          <a:prstGeom prst="rect">
            <a:avLst/>
          </a:prstGeom>
          <a:noFill/>
          <a:ln w="9525">
            <a:noFill/>
          </a:ln>
        </p:spPr>
        <p:txBody>
          <a:bodyPr vert="horz" wrap="square" lIns="91440" tIns="45720" rIns="91440" bIns="45720" anchor="b" anchorCtr="0"/>
          <a:p>
            <a:pPr lvl="0" algn="r"/>
            <a:fld id="{9A0DB2DC-4C9A-4742-B13C-FB6460FD3503}" type="slidenum">
              <a:rPr lang="en-US" altLang="en-US" sz="1200" dirty="0"/>
            </a:fld>
            <a:endParaRPr lang="en-US" altLang="en-US" sz="1200"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0529" name="幻灯片图像占位符 1"/>
          <p:cNvSpPr>
            <a:spLocks noGrp="1" noRot="1" noChangeAspect="1" noTextEdit="1"/>
          </p:cNvSpPr>
          <p:nvPr>
            <p:ph type="sldImg"/>
          </p:nvPr>
        </p:nvSpPr>
        <p:spPr>
          <a:ln>
            <a:solidFill>
              <a:srgbClr val="000000"/>
            </a:solidFill>
            <a:miter/>
          </a:ln>
        </p:spPr>
      </p:sp>
      <p:sp>
        <p:nvSpPr>
          <p:cNvPr id="150530" name="备注占位符 2"/>
          <p:cNvSpPr>
            <a:spLocks noGrp="1"/>
          </p:cNvSpPr>
          <p:nvPr>
            <p:ph type="body"/>
          </p:nvPr>
        </p:nvSpPr>
        <p:spPr>
          <a:xfrm>
            <a:off x="992188" y="3228975"/>
            <a:ext cx="7942262" cy="3059113"/>
          </a:xfrm>
          <a:noFill/>
          <a:ln>
            <a:noFill/>
          </a:ln>
        </p:spPr>
        <p:txBody>
          <a:bodyPr wrap="square" lIns="91440" tIns="45720" rIns="91440" bIns="45720" anchor="t" anchorCtr="0"/>
          <a:p>
            <a:pPr lvl="0"/>
            <a:endParaRPr lang="zh-CN" altLang="en-US" dirty="0"/>
          </a:p>
        </p:txBody>
      </p:sp>
      <p:sp>
        <p:nvSpPr>
          <p:cNvPr id="150531" name="灯片编号占位符 3"/>
          <p:cNvSpPr txBox="1">
            <a:spLocks noGrp="1"/>
          </p:cNvSpPr>
          <p:nvPr>
            <p:ph type="sldNum" sz="quarter"/>
          </p:nvPr>
        </p:nvSpPr>
        <p:spPr>
          <a:xfrm>
            <a:off x="5621338" y="6456363"/>
            <a:ext cx="4303712" cy="339725"/>
          </a:xfrm>
          <a:prstGeom prst="rect">
            <a:avLst/>
          </a:prstGeom>
          <a:noFill/>
          <a:ln w="9525">
            <a:noFill/>
          </a:ln>
        </p:spPr>
        <p:txBody>
          <a:bodyPr vert="horz" wrap="square" lIns="91440" tIns="45720" rIns="91440" bIns="45720" anchor="b" anchorCtr="0"/>
          <a:p>
            <a:pPr lvl="0" algn="r"/>
            <a:fld id="{9A0DB2DC-4C9A-4742-B13C-FB6460FD3503}" type="slidenum">
              <a:rPr lang="en-US" altLang="en-US" sz="1200" dirty="0"/>
            </a:fld>
            <a:endParaRPr lang="en-US" altLang="en-US" sz="1200"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4625" name="幻灯片图像占位符 1"/>
          <p:cNvSpPr>
            <a:spLocks noGrp="1" noRot="1" noChangeAspect="1" noTextEdit="1"/>
          </p:cNvSpPr>
          <p:nvPr>
            <p:ph type="sldImg"/>
          </p:nvPr>
        </p:nvSpPr>
        <p:spPr>
          <a:ln>
            <a:solidFill>
              <a:srgbClr val="000000"/>
            </a:solidFill>
            <a:miter/>
          </a:ln>
        </p:spPr>
      </p:sp>
      <p:sp>
        <p:nvSpPr>
          <p:cNvPr id="154626" name="备注占位符 2"/>
          <p:cNvSpPr>
            <a:spLocks noGrp="1"/>
          </p:cNvSpPr>
          <p:nvPr>
            <p:ph type="body"/>
          </p:nvPr>
        </p:nvSpPr>
        <p:spPr>
          <a:xfrm>
            <a:off x="992188" y="3228975"/>
            <a:ext cx="7942262" cy="3059113"/>
          </a:xfrm>
          <a:noFill/>
          <a:ln>
            <a:noFill/>
          </a:ln>
        </p:spPr>
        <p:txBody>
          <a:bodyPr wrap="square" lIns="91440" tIns="45720" rIns="91440" bIns="45720" anchor="t" anchorCtr="0"/>
          <a:p>
            <a:pPr lvl="0"/>
            <a:endParaRPr lang="zh-CN" altLang="en-US" dirty="0"/>
          </a:p>
        </p:txBody>
      </p:sp>
      <p:sp>
        <p:nvSpPr>
          <p:cNvPr id="154627" name="灯片编号占位符 3"/>
          <p:cNvSpPr txBox="1">
            <a:spLocks noGrp="1"/>
          </p:cNvSpPr>
          <p:nvPr>
            <p:ph type="sldNum" sz="quarter"/>
          </p:nvPr>
        </p:nvSpPr>
        <p:spPr>
          <a:xfrm>
            <a:off x="5621338" y="6456363"/>
            <a:ext cx="4303712" cy="339725"/>
          </a:xfrm>
          <a:prstGeom prst="rect">
            <a:avLst/>
          </a:prstGeom>
          <a:noFill/>
          <a:ln w="9525">
            <a:noFill/>
          </a:ln>
        </p:spPr>
        <p:txBody>
          <a:bodyPr vert="horz" wrap="square" lIns="91440" tIns="45720" rIns="91440" bIns="45720" anchor="b" anchorCtr="0"/>
          <a:p>
            <a:pPr lvl="0" algn="r"/>
            <a:fld id="{9A0DB2DC-4C9A-4742-B13C-FB6460FD3503}" type="slidenum">
              <a:rPr lang="en-US" altLang="en-US" sz="1200" dirty="0"/>
            </a:fld>
            <a:endParaRPr lang="en-US" altLang="en-US" sz="1200"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6673" name="幻灯片图像占位符 1"/>
          <p:cNvSpPr>
            <a:spLocks noGrp="1" noRot="1" noChangeAspect="1" noTextEdit="1"/>
          </p:cNvSpPr>
          <p:nvPr>
            <p:ph type="sldImg"/>
          </p:nvPr>
        </p:nvSpPr>
        <p:spPr>
          <a:ln>
            <a:solidFill>
              <a:srgbClr val="000000"/>
            </a:solidFill>
            <a:miter/>
          </a:ln>
        </p:spPr>
      </p:sp>
      <p:sp>
        <p:nvSpPr>
          <p:cNvPr id="156674" name="备注占位符 2"/>
          <p:cNvSpPr>
            <a:spLocks noGrp="1"/>
          </p:cNvSpPr>
          <p:nvPr>
            <p:ph type="body"/>
          </p:nvPr>
        </p:nvSpPr>
        <p:spPr>
          <a:xfrm>
            <a:off x="992188" y="3228975"/>
            <a:ext cx="7942262" cy="3059113"/>
          </a:xfrm>
          <a:noFill/>
          <a:ln>
            <a:noFill/>
          </a:ln>
        </p:spPr>
        <p:txBody>
          <a:bodyPr wrap="square" lIns="91440" tIns="45720" rIns="91440" bIns="45720" anchor="t" anchorCtr="0"/>
          <a:p>
            <a:pPr lvl="0"/>
            <a:endParaRPr lang="zh-CN" altLang="en-US" dirty="0"/>
          </a:p>
        </p:txBody>
      </p:sp>
      <p:sp>
        <p:nvSpPr>
          <p:cNvPr id="156675" name="灯片编号占位符 3"/>
          <p:cNvSpPr txBox="1">
            <a:spLocks noGrp="1"/>
          </p:cNvSpPr>
          <p:nvPr>
            <p:ph type="sldNum" sz="quarter"/>
          </p:nvPr>
        </p:nvSpPr>
        <p:spPr>
          <a:xfrm>
            <a:off x="5621338" y="6456363"/>
            <a:ext cx="4303712" cy="339725"/>
          </a:xfrm>
          <a:prstGeom prst="rect">
            <a:avLst/>
          </a:prstGeom>
          <a:noFill/>
          <a:ln w="9525">
            <a:noFill/>
          </a:ln>
        </p:spPr>
        <p:txBody>
          <a:bodyPr vert="horz" wrap="square" lIns="91440" tIns="45720" rIns="91440" bIns="45720" anchor="b" anchorCtr="0"/>
          <a:p>
            <a:pPr lvl="0" algn="r"/>
            <a:fld id="{9A0DB2DC-4C9A-4742-B13C-FB6460FD3503}" type="slidenum">
              <a:rPr lang="en-US" altLang="en-US" sz="1200" dirty="0"/>
            </a:fld>
            <a:endParaRPr lang="en-US" altLang="en-US" sz="1200"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8721" name="幻灯片图像占位符 1"/>
          <p:cNvSpPr>
            <a:spLocks noGrp="1" noRot="1" noChangeAspect="1" noTextEdit="1"/>
          </p:cNvSpPr>
          <p:nvPr>
            <p:ph type="sldImg"/>
          </p:nvPr>
        </p:nvSpPr>
        <p:spPr>
          <a:ln>
            <a:solidFill>
              <a:srgbClr val="000000"/>
            </a:solidFill>
            <a:miter/>
          </a:ln>
        </p:spPr>
      </p:sp>
      <p:sp>
        <p:nvSpPr>
          <p:cNvPr id="158722" name="备注占位符 2"/>
          <p:cNvSpPr>
            <a:spLocks noGrp="1"/>
          </p:cNvSpPr>
          <p:nvPr>
            <p:ph type="body"/>
          </p:nvPr>
        </p:nvSpPr>
        <p:spPr>
          <a:xfrm>
            <a:off x="992188" y="3228975"/>
            <a:ext cx="7942262" cy="3059113"/>
          </a:xfrm>
          <a:noFill/>
          <a:ln>
            <a:noFill/>
          </a:ln>
        </p:spPr>
        <p:txBody>
          <a:bodyPr wrap="square" lIns="91440" tIns="45720" rIns="91440" bIns="45720" anchor="t" anchorCtr="0"/>
          <a:p>
            <a:pPr lvl="0"/>
            <a:endParaRPr lang="zh-CN" altLang="en-US" dirty="0"/>
          </a:p>
        </p:txBody>
      </p:sp>
      <p:sp>
        <p:nvSpPr>
          <p:cNvPr id="158723" name="灯片编号占位符 3"/>
          <p:cNvSpPr txBox="1">
            <a:spLocks noGrp="1"/>
          </p:cNvSpPr>
          <p:nvPr>
            <p:ph type="sldNum" sz="quarter"/>
          </p:nvPr>
        </p:nvSpPr>
        <p:spPr>
          <a:xfrm>
            <a:off x="5621338" y="6456363"/>
            <a:ext cx="4303712" cy="339725"/>
          </a:xfrm>
          <a:prstGeom prst="rect">
            <a:avLst/>
          </a:prstGeom>
          <a:noFill/>
          <a:ln w="9525">
            <a:noFill/>
          </a:ln>
        </p:spPr>
        <p:txBody>
          <a:bodyPr vert="horz" wrap="square" lIns="91440" tIns="45720" rIns="91440" bIns="45720" anchor="b" anchorCtr="0"/>
          <a:p>
            <a:pPr lvl="0" algn="r"/>
            <a:fld id="{9A0DB2DC-4C9A-4742-B13C-FB6460FD3503}" type="slidenum">
              <a:rPr lang="en-US" altLang="en-US" sz="1200" dirty="0">
                <a:latin typeface="Arial" panose="020B0604020202020204" pitchFamily="34" charset="0"/>
              </a:rPr>
            </a:fld>
            <a:endParaRPr lang="en-US" altLang="en-US" sz="1200" dirty="0">
              <a:latin typeface="Arial" panose="020B0604020202020204" pitchFamily="34"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0769" name="幻灯片图像占位符 1"/>
          <p:cNvSpPr>
            <a:spLocks noGrp="1" noRot="1" noChangeAspect="1" noTextEdit="1"/>
          </p:cNvSpPr>
          <p:nvPr>
            <p:ph type="sldImg"/>
          </p:nvPr>
        </p:nvSpPr>
        <p:spPr>
          <a:ln>
            <a:solidFill>
              <a:srgbClr val="000000"/>
            </a:solidFill>
            <a:miter/>
          </a:ln>
        </p:spPr>
      </p:sp>
      <p:sp>
        <p:nvSpPr>
          <p:cNvPr id="160770" name="备注占位符 2"/>
          <p:cNvSpPr>
            <a:spLocks noGrp="1"/>
          </p:cNvSpPr>
          <p:nvPr>
            <p:ph type="body"/>
          </p:nvPr>
        </p:nvSpPr>
        <p:spPr>
          <a:xfrm>
            <a:off x="992188" y="3228975"/>
            <a:ext cx="7942262" cy="3059113"/>
          </a:xfrm>
          <a:noFill/>
          <a:ln>
            <a:noFill/>
          </a:ln>
        </p:spPr>
        <p:txBody>
          <a:bodyPr wrap="square" lIns="91440" tIns="45720" rIns="91440" bIns="45720" anchor="t" anchorCtr="0"/>
          <a:p>
            <a:pPr lvl="0"/>
            <a:endParaRPr lang="zh-CN" altLang="en-US" dirty="0"/>
          </a:p>
        </p:txBody>
      </p:sp>
      <p:sp>
        <p:nvSpPr>
          <p:cNvPr id="160771" name="灯片编号占位符 3"/>
          <p:cNvSpPr txBox="1">
            <a:spLocks noGrp="1"/>
          </p:cNvSpPr>
          <p:nvPr>
            <p:ph type="sldNum" sz="quarter"/>
          </p:nvPr>
        </p:nvSpPr>
        <p:spPr>
          <a:xfrm>
            <a:off x="5621338" y="6456363"/>
            <a:ext cx="4303712" cy="339725"/>
          </a:xfrm>
          <a:prstGeom prst="rect">
            <a:avLst/>
          </a:prstGeom>
          <a:noFill/>
          <a:ln w="9525">
            <a:noFill/>
          </a:ln>
        </p:spPr>
        <p:txBody>
          <a:bodyPr vert="horz" wrap="square" lIns="91440" tIns="45720" rIns="91440" bIns="45720" anchor="b" anchorCtr="0"/>
          <a:p>
            <a:pPr lvl="0" algn="r"/>
            <a:fld id="{9A0DB2DC-4C9A-4742-B13C-FB6460FD3503}" type="slidenum">
              <a:rPr lang="en-US" altLang="en-US" sz="1200" dirty="0"/>
            </a:fld>
            <a:endParaRPr lang="en-US" alt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幻灯片图像占位符 1"/>
          <p:cNvSpPr>
            <a:spLocks noGrp="1" noRot="1" noChangeAspect="1" noTextEdit="1"/>
          </p:cNvSpPr>
          <p:nvPr>
            <p:ph type="sldImg"/>
          </p:nvPr>
        </p:nvSpPr>
        <p:spPr>
          <a:ln>
            <a:solidFill>
              <a:srgbClr val="000000"/>
            </a:solidFill>
            <a:miter/>
          </a:ln>
        </p:spPr>
      </p:sp>
      <p:sp>
        <p:nvSpPr>
          <p:cNvPr id="27650" name="备注占位符 2"/>
          <p:cNvSpPr>
            <a:spLocks noGrp="1"/>
          </p:cNvSpPr>
          <p:nvPr>
            <p:ph type="body"/>
          </p:nvPr>
        </p:nvSpPr>
        <p:spPr>
          <a:xfrm>
            <a:off x="992188" y="3228975"/>
            <a:ext cx="7942262" cy="3059113"/>
          </a:xfrm>
          <a:noFill/>
          <a:ln>
            <a:noFill/>
          </a:ln>
        </p:spPr>
        <p:txBody>
          <a:bodyPr wrap="square" lIns="91440" tIns="45720" rIns="91440" bIns="45720" anchor="t" anchorCtr="0"/>
          <a:p>
            <a:pPr lvl="0"/>
            <a:endParaRPr lang="zh-CN" altLang="en-US" dirty="0"/>
          </a:p>
        </p:txBody>
      </p:sp>
      <p:sp>
        <p:nvSpPr>
          <p:cNvPr id="27651" name="灯片编号占位符 3"/>
          <p:cNvSpPr txBox="1">
            <a:spLocks noGrp="1"/>
          </p:cNvSpPr>
          <p:nvPr>
            <p:ph type="sldNum" sz="quarter"/>
          </p:nvPr>
        </p:nvSpPr>
        <p:spPr>
          <a:xfrm>
            <a:off x="5621338" y="6456363"/>
            <a:ext cx="4303712" cy="339725"/>
          </a:xfrm>
          <a:prstGeom prst="rect">
            <a:avLst/>
          </a:prstGeom>
          <a:noFill/>
          <a:ln w="9525">
            <a:noFill/>
          </a:ln>
        </p:spPr>
        <p:txBody>
          <a:bodyPr vert="horz" wrap="square" lIns="91440" tIns="45720" rIns="91440" bIns="45720" anchor="b" anchorCtr="0"/>
          <a:p>
            <a:pPr lvl="0" algn="r"/>
            <a:fld id="{9A0DB2DC-4C9A-4742-B13C-FB6460FD3503}" type="slidenum">
              <a:rPr lang="zh-CN" altLang="en-US" sz="1200" dirty="0">
                <a:latin typeface="Arial" panose="020B0604020202020204" pitchFamily="34" charset="0"/>
                <a:ea typeface="宋体" panose="02010600030101010101" pitchFamily="2" charset="-122"/>
              </a:rPr>
            </a:fld>
            <a:endParaRPr lang="zh-CN" altLang="en-US"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3" name="幻灯片图像占位符 1"/>
          <p:cNvSpPr>
            <a:spLocks noTextEdit="1"/>
          </p:cNvSpPr>
          <p:nvPr>
            <p:ph type="sldImg"/>
          </p:nvPr>
        </p:nvSpPr>
        <p:spPr>
          <a:ln>
            <a:solidFill>
              <a:srgbClr val="000000"/>
            </a:solidFill>
            <a:miter/>
          </a:ln>
        </p:spPr>
      </p:sp>
      <p:sp>
        <p:nvSpPr>
          <p:cNvPr id="38914" name="文本占位符 2"/>
          <p:cNvSpPr/>
          <p:nvPr>
            <p:ph type="body"/>
          </p:nvPr>
        </p:nvSpPr>
        <p:spPr>
          <a:xfrm>
            <a:off x="992188" y="3228975"/>
            <a:ext cx="7942262" cy="3059113"/>
          </a:xfrm>
          <a:noFill/>
          <a:ln>
            <a:noFill/>
          </a:ln>
        </p:spPr>
        <p:txBody>
          <a:bodyPr wrap="square" lIns="91440" tIns="45720" rIns="91440" bIns="45720" anchor="t" anchorCtr="0"/>
          <a:p>
            <a:pPr lvl="0"/>
            <a:r>
              <a:rPr lang="zh-CN" altLang="en-US" dirty="0"/>
              <a:t>加审核，注意填报</a:t>
            </a:r>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1" name="幻灯片图像占位符 1"/>
          <p:cNvSpPr>
            <a:spLocks noGrp="1" noRot="1" noChangeAspect="1" noTextEdit="1"/>
          </p:cNvSpPr>
          <p:nvPr>
            <p:ph type="sldImg"/>
          </p:nvPr>
        </p:nvSpPr>
        <p:spPr>
          <a:ln>
            <a:solidFill>
              <a:srgbClr val="000000"/>
            </a:solidFill>
            <a:miter/>
          </a:ln>
        </p:spPr>
      </p:sp>
      <p:sp>
        <p:nvSpPr>
          <p:cNvPr id="51202" name="备注占位符 2"/>
          <p:cNvSpPr>
            <a:spLocks noGrp="1"/>
          </p:cNvSpPr>
          <p:nvPr>
            <p:ph type="body"/>
          </p:nvPr>
        </p:nvSpPr>
        <p:spPr>
          <a:xfrm>
            <a:off x="992188" y="3228975"/>
            <a:ext cx="7942262" cy="3059113"/>
          </a:xfrm>
          <a:noFill/>
          <a:ln>
            <a:noFill/>
          </a:ln>
        </p:spPr>
        <p:txBody>
          <a:bodyPr wrap="square" lIns="91440" tIns="45720" rIns="91440" bIns="45720" anchor="t" anchorCtr="0"/>
          <a:p>
            <a:pPr lvl="0" eaLnBrk="1" hangingPunct="1"/>
            <a:r>
              <a:rPr lang="zh-CN" altLang="en-US" dirty="0"/>
              <a:t>制度的话</a:t>
            </a:r>
            <a:endParaRPr lang="zh-CN" altLang="en-US" dirty="0"/>
          </a:p>
        </p:txBody>
      </p:sp>
      <p:sp>
        <p:nvSpPr>
          <p:cNvPr id="51203" name="灯片编号占位符 3"/>
          <p:cNvSpPr txBox="1">
            <a:spLocks noGrp="1"/>
          </p:cNvSpPr>
          <p:nvPr>
            <p:ph type="sldNum" sz="quarter"/>
          </p:nvPr>
        </p:nvSpPr>
        <p:spPr>
          <a:xfrm>
            <a:off x="5621338" y="6456363"/>
            <a:ext cx="4303712" cy="339725"/>
          </a:xfrm>
          <a:prstGeom prst="rect">
            <a:avLst/>
          </a:prstGeom>
          <a:noFill/>
          <a:ln w="9525">
            <a:noFill/>
          </a:ln>
        </p:spPr>
        <p:txBody>
          <a:bodyPr vert="horz" wrap="square" lIns="91440" tIns="45720" rIns="91440" bIns="45720" anchor="b" anchorCtr="0"/>
          <a:p>
            <a:pPr lvl="0" algn="r"/>
            <a:fld id="{9A0DB2DC-4C9A-4742-B13C-FB6460FD3503}" type="slidenum">
              <a:rPr lang="en-US" altLang="en-US" sz="1200" dirty="0"/>
            </a:fld>
            <a:endParaRPr lang="en-US" altLang="en-US"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3" name="幻灯片图像占位符 1"/>
          <p:cNvSpPr>
            <a:spLocks noGrp="1" noRot="1" noChangeAspect="1" noTextEdit="1"/>
          </p:cNvSpPr>
          <p:nvPr>
            <p:ph type="sldImg"/>
          </p:nvPr>
        </p:nvSpPr>
        <p:spPr>
          <a:ln>
            <a:solidFill>
              <a:srgbClr val="000000"/>
            </a:solidFill>
            <a:miter/>
          </a:ln>
        </p:spPr>
      </p:sp>
      <p:sp>
        <p:nvSpPr>
          <p:cNvPr id="59394" name="备注占位符 2"/>
          <p:cNvSpPr>
            <a:spLocks noGrp="1"/>
          </p:cNvSpPr>
          <p:nvPr>
            <p:ph type="body"/>
          </p:nvPr>
        </p:nvSpPr>
        <p:spPr>
          <a:xfrm>
            <a:off x="992188" y="3228975"/>
            <a:ext cx="7942262" cy="3059113"/>
          </a:xfrm>
          <a:noFill/>
          <a:ln>
            <a:noFill/>
          </a:ln>
        </p:spPr>
        <p:txBody>
          <a:bodyPr wrap="square" lIns="91440" tIns="45720" rIns="91440" bIns="45720" anchor="t" anchorCtr="0"/>
          <a:p>
            <a:pPr lvl="0"/>
            <a:r>
              <a:rPr lang="zh-CN" altLang="en-US" dirty="0"/>
              <a:t>此处，</a:t>
            </a:r>
            <a:r>
              <a:rPr lang="en-US" altLang="zh-CN" dirty="0"/>
              <a:t>18</a:t>
            </a:r>
            <a:r>
              <a:rPr lang="zh-CN" altLang="en-US" dirty="0"/>
              <a:t>年制度是有关的费用，</a:t>
            </a:r>
            <a:r>
              <a:rPr lang="en-US" altLang="zh-CN" dirty="0"/>
              <a:t>19</a:t>
            </a:r>
            <a:r>
              <a:rPr lang="zh-CN" altLang="en-US" dirty="0"/>
              <a:t>年明确为土地费用。</a:t>
            </a:r>
            <a:endParaRPr lang="zh-CN" altLang="en-US" dirty="0"/>
          </a:p>
        </p:txBody>
      </p:sp>
      <p:sp>
        <p:nvSpPr>
          <p:cNvPr id="59395" name="灯片编号占位符 3"/>
          <p:cNvSpPr txBox="1">
            <a:spLocks noGrp="1"/>
          </p:cNvSpPr>
          <p:nvPr>
            <p:ph type="sldNum" sz="quarter"/>
          </p:nvPr>
        </p:nvSpPr>
        <p:spPr>
          <a:xfrm>
            <a:off x="5621338" y="6456363"/>
            <a:ext cx="4303712" cy="339725"/>
          </a:xfrm>
          <a:prstGeom prst="rect">
            <a:avLst/>
          </a:prstGeom>
          <a:noFill/>
          <a:ln w="9525">
            <a:noFill/>
          </a:ln>
        </p:spPr>
        <p:txBody>
          <a:bodyPr vert="horz" wrap="square" lIns="91440" tIns="45720" rIns="91440" bIns="45720" anchor="b" anchorCtr="0"/>
          <a:p>
            <a:pPr lvl="0" algn="r"/>
            <a:fld id="{9A0DB2DC-4C9A-4742-B13C-FB6460FD3503}" type="slidenum">
              <a:rPr lang="en-US" altLang="en-US" sz="1200" dirty="0"/>
            </a:fld>
            <a:endParaRPr lang="en-US" altLang="en-US"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1" name="幻灯片图像占位符 1"/>
          <p:cNvSpPr>
            <a:spLocks noGrp="1" noRot="1" noChangeAspect="1" noTextEdit="1"/>
          </p:cNvSpPr>
          <p:nvPr>
            <p:ph type="sldImg"/>
          </p:nvPr>
        </p:nvSpPr>
        <p:spPr>
          <a:ln>
            <a:solidFill>
              <a:srgbClr val="000000"/>
            </a:solidFill>
            <a:miter/>
          </a:ln>
        </p:spPr>
      </p:sp>
      <p:sp>
        <p:nvSpPr>
          <p:cNvPr id="61442" name="备注占位符 2"/>
          <p:cNvSpPr>
            <a:spLocks noGrp="1"/>
          </p:cNvSpPr>
          <p:nvPr>
            <p:ph type="body"/>
          </p:nvPr>
        </p:nvSpPr>
        <p:spPr>
          <a:xfrm>
            <a:off x="992188" y="3228975"/>
            <a:ext cx="7942262" cy="3059113"/>
          </a:xfrm>
          <a:noFill/>
          <a:ln>
            <a:noFill/>
          </a:ln>
        </p:spPr>
        <p:txBody>
          <a:bodyPr wrap="square" lIns="91440" tIns="45720" rIns="91440" bIns="45720" anchor="t" anchorCtr="0"/>
          <a:p>
            <a:pPr lvl="0" eaLnBrk="1" hangingPunct="1"/>
            <a:endParaRPr lang="zh-CN" altLang="en-US" dirty="0"/>
          </a:p>
        </p:txBody>
      </p:sp>
      <p:sp>
        <p:nvSpPr>
          <p:cNvPr id="61443" name="灯片编号占位符 3"/>
          <p:cNvSpPr txBox="1">
            <a:spLocks noGrp="1"/>
          </p:cNvSpPr>
          <p:nvPr>
            <p:ph type="sldNum" sz="quarter"/>
          </p:nvPr>
        </p:nvSpPr>
        <p:spPr>
          <a:xfrm>
            <a:off x="5621338" y="6456363"/>
            <a:ext cx="4303712" cy="339725"/>
          </a:xfrm>
          <a:prstGeom prst="rect">
            <a:avLst/>
          </a:prstGeom>
          <a:noFill/>
          <a:ln w="9525">
            <a:noFill/>
          </a:ln>
        </p:spPr>
        <p:txBody>
          <a:bodyPr vert="horz" wrap="square" lIns="91440" tIns="45720" rIns="91440" bIns="45720" anchor="b" anchorCtr="0"/>
          <a:p>
            <a:pPr lvl="0" algn="r"/>
            <a:fld id="{9A0DB2DC-4C9A-4742-B13C-FB6460FD3503}" type="slidenum">
              <a:rPr lang="en-US" altLang="en-US" sz="1200" dirty="0"/>
            </a:fld>
            <a:endParaRPr lang="en-US" altLang="en-US" sz="12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3489" name="幻灯片图像占位符 1"/>
          <p:cNvSpPr>
            <a:spLocks noGrp="1" noRot="1" noChangeAspect="1" noTextEdit="1"/>
          </p:cNvSpPr>
          <p:nvPr>
            <p:ph type="sldImg"/>
          </p:nvPr>
        </p:nvSpPr>
        <p:spPr>
          <a:ln>
            <a:solidFill>
              <a:srgbClr val="000000"/>
            </a:solidFill>
            <a:miter/>
          </a:ln>
        </p:spPr>
      </p:sp>
      <p:sp>
        <p:nvSpPr>
          <p:cNvPr id="63490" name="备注占位符 2"/>
          <p:cNvSpPr>
            <a:spLocks noGrp="1"/>
          </p:cNvSpPr>
          <p:nvPr>
            <p:ph type="body"/>
          </p:nvPr>
        </p:nvSpPr>
        <p:spPr>
          <a:xfrm>
            <a:off x="992188" y="3228975"/>
            <a:ext cx="7942262" cy="3059113"/>
          </a:xfrm>
          <a:noFill/>
          <a:ln>
            <a:noFill/>
          </a:ln>
        </p:spPr>
        <p:txBody>
          <a:bodyPr wrap="square" lIns="91440" tIns="45720" rIns="91440" bIns="45720" anchor="t" anchorCtr="0"/>
          <a:p>
            <a:pPr lvl="0"/>
            <a:endParaRPr lang="zh-CN" altLang="en-US" dirty="0"/>
          </a:p>
        </p:txBody>
      </p:sp>
      <p:sp>
        <p:nvSpPr>
          <p:cNvPr id="63491" name="灯片编号占位符 3"/>
          <p:cNvSpPr txBox="1">
            <a:spLocks noGrp="1"/>
          </p:cNvSpPr>
          <p:nvPr>
            <p:ph type="sldNum" sz="quarter"/>
          </p:nvPr>
        </p:nvSpPr>
        <p:spPr>
          <a:xfrm>
            <a:off x="5621338" y="6456363"/>
            <a:ext cx="4303712" cy="339725"/>
          </a:xfrm>
          <a:prstGeom prst="rect">
            <a:avLst/>
          </a:prstGeom>
          <a:noFill/>
          <a:ln w="9525">
            <a:noFill/>
          </a:ln>
        </p:spPr>
        <p:txBody>
          <a:bodyPr vert="horz" wrap="square" lIns="91440" tIns="45720" rIns="91440" bIns="45720" anchor="b" anchorCtr="0"/>
          <a:p>
            <a:pPr lvl="0" algn="r"/>
            <a:fld id="{9A0DB2DC-4C9A-4742-B13C-FB6460FD3503}" type="slidenum">
              <a:rPr lang="zh-CN" altLang="en-US" sz="1200" dirty="0">
                <a:latin typeface="Arial" panose="020B0604020202020204" pitchFamily="34" charset="0"/>
                <a:ea typeface="宋体" panose="02010600030101010101" pitchFamily="2" charset="-122"/>
              </a:rPr>
            </a:fld>
            <a:endParaRPr lang="zh-CN" altLang="en-US" sz="1200" dirty="0">
              <a:latin typeface="Arial" panose="020B060402020202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9" name="AutoShape 7"/>
          <p:cNvSpPr>
            <a:spLocks noChangeArrowheads="1"/>
          </p:cNvSpPr>
          <p:nvPr/>
        </p:nvSpPr>
        <p:spPr bwMode="auto">
          <a:xfrm>
            <a:off x="914400" y="2393950"/>
            <a:ext cx="10363200" cy="109538"/>
          </a:xfrm>
          <a:custGeom>
            <a:avLst/>
            <a:gdLst/>
            <a:ahLst/>
            <a:cxnLst>
              <a:cxn ang="0">
                <a:pos x="0" y="0"/>
              </a:cxn>
              <a:cxn ang="0">
                <a:pos x="618" y="0"/>
              </a:cxn>
              <a:cxn ang="0">
                <a:pos x="618" y="1000"/>
              </a:cxn>
              <a:cxn ang="0">
                <a:pos x="0" y="1000"/>
              </a:cxn>
              <a:cxn ang="0">
                <a:pos x="0" y="0"/>
              </a:cxn>
              <a:cxn ang="0">
                <a:pos x="0" y="0"/>
              </a:cxn>
              <a:cxn ang="0">
                <a:pos x="1000" y="0"/>
              </a:cxn>
            </a:cxnLst>
            <a:rect l="0" t="0" r="r" b="b"/>
            <a:pathLst>
              <a:path w="1000" h="1000" stroke="0">
                <a:moveTo>
                  <a:pt x="0" y="0"/>
                </a:moveTo>
                <a:lnTo>
                  <a:pt x="618" y="0"/>
                </a:lnTo>
                <a:lnTo>
                  <a:pt x="618" y="1000"/>
                </a:lnTo>
                <a:lnTo>
                  <a:pt x="0" y="1000"/>
                </a:lnTo>
                <a:lnTo>
                  <a:pt x="0" y="0"/>
                </a:lnTo>
                <a:close/>
              </a:path>
              <a:path w="1000" h="1000">
                <a:moveTo>
                  <a:pt x="0" y="0"/>
                </a:moveTo>
                <a:lnTo>
                  <a:pt x="1000" y="0"/>
                </a:lnTo>
              </a:path>
            </a:pathLst>
          </a:custGeom>
          <a:solidFill>
            <a:schemeClr val="accent2"/>
          </a:solidFill>
          <a:ln w="9525">
            <a:solidFill>
              <a:schemeClr val="accent2"/>
            </a:solid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20226" name="Rectangle 2"/>
          <p:cNvSpPr>
            <a:spLocks noGrp="1" noChangeArrowheads="1"/>
          </p:cNvSpPr>
          <p:nvPr>
            <p:ph type="ctrTitle"/>
          </p:nvPr>
        </p:nvSpPr>
        <p:spPr>
          <a:xfrm>
            <a:off x="914400" y="990600"/>
            <a:ext cx="10363200" cy="1371600"/>
          </a:xfrm>
        </p:spPr>
        <p:txBody>
          <a:bodyPr/>
          <a:lstStyle>
            <a:lvl1pPr>
              <a:defRPr sz="4000"/>
            </a:lvl1pPr>
          </a:lstStyle>
          <a:p>
            <a:pPr lvl="0" fontAlgn="base"/>
            <a:r>
              <a:rPr lang="zh-CN" altLang="en-US" strike="noStrike" noProof="0" smtClean="0"/>
              <a:t>单击此处编辑母版标题样式</a:t>
            </a:r>
            <a:endParaRPr lang="zh-CN" altLang="en-US" strike="noStrike" noProof="0" smtClean="0"/>
          </a:p>
        </p:txBody>
      </p:sp>
      <p:sp>
        <p:nvSpPr>
          <p:cNvPr id="820227" name="Rectangle 3"/>
          <p:cNvSpPr>
            <a:spLocks noGrp="1" noChangeArrowheads="1"/>
          </p:cNvSpPr>
          <p:nvPr>
            <p:ph type="subTitle" idx="1"/>
          </p:nvPr>
        </p:nvSpPr>
        <p:spPr>
          <a:xfrm>
            <a:off x="1930400" y="3429000"/>
            <a:ext cx="9347200" cy="1600200"/>
          </a:xfrm>
        </p:spPr>
        <p:txBody>
          <a:bodyPr/>
          <a:lstStyle>
            <a:lvl1pPr marL="0" indent="0">
              <a:buFont typeface="Wingdings" panose="05000000000000000000" pitchFamily="2" charset="2"/>
              <a:buNone/>
              <a:defRPr sz="2800"/>
            </a:lvl1pPr>
          </a:lstStyle>
          <a:p>
            <a:pPr lvl="0" fontAlgn="base"/>
            <a:r>
              <a:rPr lang="zh-CN" altLang="en-US" strike="noStrike" noProof="0" smtClean="0"/>
              <a:t>单击此处编辑母版副标题样式</a:t>
            </a:r>
            <a:endParaRPr lang="zh-CN" altLang="en-US" strike="noStrike" noProof="0" smtClean="0"/>
          </a:p>
        </p:txBody>
      </p:sp>
      <p:sp>
        <p:nvSpPr>
          <p:cNvPr id="10" name="Rectangle 4"/>
          <p:cNvSpPr>
            <a:spLocks noGrp="1" noChangeArrowheads="1"/>
          </p:cNvSpPr>
          <p:nvPr>
            <p:ph type="dt" sz="half" idx="2"/>
          </p:nvPr>
        </p:nvSpPr>
        <p:spPr bwMode="auto">
          <a:xfrm>
            <a:off x="914400" y="6248400"/>
            <a:ext cx="2540000" cy="457200"/>
          </a:xfrm>
          <a:prstGeom prst="rect">
            <a:avLst/>
          </a:prstGeom>
          <a:noFill/>
          <a:ln>
            <a:noFill/>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Rectangle 5"/>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Rectangle 6"/>
          <p:cNvSpPr>
            <a:spLocks noGrp="1" noChangeArrowheads="1"/>
          </p:cNvSpPr>
          <p:nvPr>
            <p:ph type="sldNum" sz="quarter" idx="4"/>
          </p:nvPr>
        </p:nvSpPr>
        <p:spPr bwMode="auto">
          <a:xfrm>
            <a:off x="8737600" y="6248400"/>
            <a:ext cx="2540000" cy="457200"/>
          </a:xfrm>
          <a:prstGeom prst="rect">
            <a:avLst/>
          </a:prstGeom>
          <a:noFill/>
          <a:ln>
            <a:noFill/>
          </a:ln>
          <a:effectLst/>
        </p:spPr>
        <p:txBody>
          <a:bodyPr vert="horz" wrap="square" lIns="91440" tIns="45720" rIns="91440" bIns="45720" numCol="1" anchor="t" anchorCtr="0" compatLnSpc="1"/>
          <a:p>
            <a:pPr algn="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49325" y="304800"/>
            <a:ext cx="2684584" cy="57150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89711" y="304800"/>
            <a:ext cx="7872045" cy="57150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89709" y="304800"/>
            <a:ext cx="10744200" cy="57150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2461847" y="304800"/>
            <a:ext cx="8972061" cy="603250"/>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89709" y="1268416"/>
            <a:ext cx="5273431" cy="475138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50708" y="1268416"/>
            <a:ext cx="5273432" cy="475138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2461847" y="304800"/>
            <a:ext cx="8972061" cy="603250"/>
          </a:xfrm>
        </p:spPr>
        <p:txBody>
          <a:bodyPr/>
          <a:lstStyle/>
          <a:p>
            <a:pPr fontAlgn="base"/>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a:xfrm>
            <a:off x="689711" y="1268416"/>
            <a:ext cx="10734431" cy="4751387"/>
          </a:xfrm>
        </p:spPr>
        <p:txBody>
          <a:bodyPr vert="horz" wrap="square" lIns="91440" tIns="45720" rIns="91440" bIns="45720" numCol="1" anchor="t" anchorCtr="0" compatLnSpc="1"/>
          <a:lstStyle/>
          <a:p>
            <a:pPr marL="469900" marR="0" lvl="0" indent="-46990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o"/>
              <a:defRPr/>
            </a:pPr>
            <a:endParaRPr kumimoji="0" lang="zh-CN" altLang="en-US" sz="30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9" name="AutoShape 7"/>
          <p:cNvSpPr>
            <a:spLocks noChangeArrowheads="1"/>
          </p:cNvSpPr>
          <p:nvPr/>
        </p:nvSpPr>
        <p:spPr bwMode="auto">
          <a:xfrm>
            <a:off x="914400" y="2393950"/>
            <a:ext cx="10363200" cy="109538"/>
          </a:xfrm>
          <a:custGeom>
            <a:avLst/>
            <a:gdLst/>
            <a:ahLst/>
            <a:cxnLst>
              <a:cxn ang="0">
                <a:pos x="0" y="0"/>
              </a:cxn>
              <a:cxn ang="0">
                <a:pos x="618" y="0"/>
              </a:cxn>
              <a:cxn ang="0">
                <a:pos x="618" y="1000"/>
              </a:cxn>
              <a:cxn ang="0">
                <a:pos x="0" y="1000"/>
              </a:cxn>
              <a:cxn ang="0">
                <a:pos x="0" y="0"/>
              </a:cxn>
              <a:cxn ang="0">
                <a:pos x="0" y="0"/>
              </a:cxn>
              <a:cxn ang="0">
                <a:pos x="1000" y="0"/>
              </a:cxn>
            </a:cxnLst>
            <a:rect l="0" t="0" r="r" b="b"/>
            <a:pathLst>
              <a:path w="1000" h="1000" stroke="0">
                <a:moveTo>
                  <a:pt x="0" y="0"/>
                </a:moveTo>
                <a:lnTo>
                  <a:pt x="618" y="0"/>
                </a:lnTo>
                <a:lnTo>
                  <a:pt x="618" y="1000"/>
                </a:lnTo>
                <a:lnTo>
                  <a:pt x="0" y="1000"/>
                </a:lnTo>
                <a:lnTo>
                  <a:pt x="0" y="0"/>
                </a:lnTo>
                <a:close/>
              </a:path>
              <a:path w="1000" h="1000">
                <a:moveTo>
                  <a:pt x="0" y="0"/>
                </a:moveTo>
                <a:lnTo>
                  <a:pt x="1000" y="0"/>
                </a:lnTo>
              </a:path>
            </a:pathLst>
          </a:custGeom>
          <a:solidFill>
            <a:schemeClr val="accent2"/>
          </a:solidFill>
          <a:ln w="9525">
            <a:solidFill>
              <a:schemeClr val="accent2"/>
            </a:solid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20226" name="Rectangle 2"/>
          <p:cNvSpPr>
            <a:spLocks noGrp="1" noChangeArrowheads="1"/>
          </p:cNvSpPr>
          <p:nvPr>
            <p:ph type="ctrTitle"/>
          </p:nvPr>
        </p:nvSpPr>
        <p:spPr>
          <a:xfrm>
            <a:off x="914400" y="990600"/>
            <a:ext cx="10363200" cy="1371600"/>
          </a:xfrm>
        </p:spPr>
        <p:txBody>
          <a:bodyPr/>
          <a:lstStyle>
            <a:lvl1pPr>
              <a:defRPr sz="4000"/>
            </a:lvl1pPr>
          </a:lstStyle>
          <a:p>
            <a:pPr lvl="0" fontAlgn="base"/>
            <a:r>
              <a:rPr lang="zh-CN" altLang="en-US" strike="noStrike" noProof="0" smtClean="0"/>
              <a:t>单击此处编辑母版标题样式</a:t>
            </a:r>
            <a:endParaRPr lang="zh-CN" altLang="en-US" strike="noStrike" noProof="0" smtClean="0"/>
          </a:p>
        </p:txBody>
      </p:sp>
      <p:sp>
        <p:nvSpPr>
          <p:cNvPr id="820227" name="Rectangle 3"/>
          <p:cNvSpPr>
            <a:spLocks noGrp="1" noChangeArrowheads="1"/>
          </p:cNvSpPr>
          <p:nvPr>
            <p:ph type="subTitle" idx="1"/>
          </p:nvPr>
        </p:nvSpPr>
        <p:spPr>
          <a:xfrm>
            <a:off x="1930400" y="3429000"/>
            <a:ext cx="9347200" cy="1600200"/>
          </a:xfrm>
        </p:spPr>
        <p:txBody>
          <a:bodyPr/>
          <a:lstStyle>
            <a:lvl1pPr marL="0" indent="0">
              <a:buFont typeface="Wingdings" panose="05000000000000000000" pitchFamily="2" charset="2"/>
              <a:buNone/>
              <a:defRPr sz="2800"/>
            </a:lvl1pPr>
          </a:lstStyle>
          <a:p>
            <a:pPr lvl="0" fontAlgn="base"/>
            <a:r>
              <a:rPr lang="zh-CN" altLang="en-US" strike="noStrike" noProof="0" smtClean="0"/>
              <a:t>单击此处编辑母版副标题样式</a:t>
            </a:r>
            <a:endParaRPr lang="zh-CN" altLang="en-US" strike="noStrike" noProof="0" smtClean="0"/>
          </a:p>
        </p:txBody>
      </p:sp>
      <p:sp>
        <p:nvSpPr>
          <p:cNvPr id="10" name="Rectangle 4"/>
          <p:cNvSpPr>
            <a:spLocks noGrp="1" noChangeArrowheads="1"/>
          </p:cNvSpPr>
          <p:nvPr>
            <p:ph type="dt" sz="half" idx="2"/>
          </p:nvPr>
        </p:nvSpPr>
        <p:spPr bwMode="auto">
          <a:xfrm>
            <a:off x="914400" y="6248400"/>
            <a:ext cx="2540000" cy="457200"/>
          </a:xfrm>
          <a:prstGeom prst="rect">
            <a:avLst/>
          </a:prstGeom>
          <a:noFill/>
          <a:ln>
            <a:noFill/>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Rectangle 5"/>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Rectangle 6"/>
          <p:cNvSpPr>
            <a:spLocks noGrp="1" noChangeArrowheads="1"/>
          </p:cNvSpPr>
          <p:nvPr>
            <p:ph type="sldNum" sz="quarter" idx="4"/>
          </p:nvPr>
        </p:nvSpPr>
        <p:spPr bwMode="auto">
          <a:xfrm>
            <a:off x="8737600" y="6248400"/>
            <a:ext cx="2540000" cy="457200"/>
          </a:xfrm>
          <a:prstGeom prst="rect">
            <a:avLst/>
          </a:prstGeom>
          <a:noFill/>
          <a:ln>
            <a:noFill/>
          </a:ln>
          <a:effectLst/>
        </p:spPr>
        <p:txBody>
          <a:bodyPr vert="horz" wrap="square" lIns="91440" tIns="45720" rIns="91440" bIns="45720" numCol="1" anchor="t" anchorCtr="0" compatLnSpc="1"/>
          <a:p>
            <a:pPr algn="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247" y="4406903"/>
            <a:ext cx="103632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247"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89709" y="1268416"/>
            <a:ext cx="5273431" cy="4751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50708" y="1268416"/>
            <a:ext cx="5273432" cy="4751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75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600" y="2174875"/>
            <a:ext cx="538675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3695" y="1535113"/>
            <a:ext cx="538870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3695" y="2174875"/>
            <a:ext cx="538870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247" cy="1162050"/>
          </a:xfrm>
        </p:spPr>
        <p:txBody>
          <a:bodyPr/>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7384" y="273053"/>
            <a:ext cx="6815016"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1" y="1435103"/>
            <a:ext cx="4011247"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555" y="4800600"/>
            <a:ext cx="7315200" cy="566738"/>
          </a:xfrm>
        </p:spPr>
        <p:txBody>
          <a:bodyPr/>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555"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555"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49325" y="304800"/>
            <a:ext cx="2684584" cy="57150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89711" y="304800"/>
            <a:ext cx="7872045" cy="57150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89709" y="304800"/>
            <a:ext cx="10744200" cy="57150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2461847" y="304800"/>
            <a:ext cx="8972061" cy="603250"/>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89709" y="1268416"/>
            <a:ext cx="5273431" cy="475138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50708" y="1268416"/>
            <a:ext cx="5273432" cy="475138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2461847" y="304800"/>
            <a:ext cx="8972061" cy="603250"/>
          </a:xfrm>
        </p:spPr>
        <p:txBody>
          <a:bodyPr/>
          <a:lstStyle/>
          <a:p>
            <a:pPr fontAlgn="base"/>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a:xfrm>
            <a:off x="689711" y="1268416"/>
            <a:ext cx="10734431" cy="4751387"/>
          </a:xfrm>
        </p:spPr>
        <p:txBody>
          <a:bodyPr vert="horz" wrap="square" lIns="91440" tIns="45720" rIns="91440" bIns="45720" numCol="1" anchor="t" anchorCtr="0" compatLnSpc="1"/>
          <a:lstStyle/>
          <a:p>
            <a:pPr marL="469900" marR="0" lvl="0" indent="-46990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o"/>
              <a:defRPr/>
            </a:pPr>
            <a:endParaRPr kumimoji="0" lang="zh-CN" altLang="en-US" sz="30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9" name="AutoShape 7"/>
          <p:cNvSpPr>
            <a:spLocks noChangeArrowheads="1"/>
          </p:cNvSpPr>
          <p:nvPr/>
        </p:nvSpPr>
        <p:spPr bwMode="auto">
          <a:xfrm>
            <a:off x="914400" y="2393950"/>
            <a:ext cx="10363200" cy="109538"/>
          </a:xfrm>
          <a:custGeom>
            <a:avLst/>
            <a:gdLst/>
            <a:ahLst/>
            <a:cxnLst>
              <a:cxn ang="0">
                <a:pos x="0" y="0"/>
              </a:cxn>
              <a:cxn ang="0">
                <a:pos x="618" y="0"/>
              </a:cxn>
              <a:cxn ang="0">
                <a:pos x="618" y="1000"/>
              </a:cxn>
              <a:cxn ang="0">
                <a:pos x="0" y="1000"/>
              </a:cxn>
              <a:cxn ang="0">
                <a:pos x="0" y="0"/>
              </a:cxn>
              <a:cxn ang="0">
                <a:pos x="0" y="0"/>
              </a:cxn>
              <a:cxn ang="0">
                <a:pos x="1000" y="0"/>
              </a:cxn>
            </a:cxnLst>
            <a:rect l="0" t="0" r="r" b="b"/>
            <a:pathLst>
              <a:path w="1000" h="1000" stroke="0">
                <a:moveTo>
                  <a:pt x="0" y="0"/>
                </a:moveTo>
                <a:lnTo>
                  <a:pt x="618" y="0"/>
                </a:lnTo>
                <a:lnTo>
                  <a:pt x="618" y="1000"/>
                </a:lnTo>
                <a:lnTo>
                  <a:pt x="0" y="1000"/>
                </a:lnTo>
                <a:lnTo>
                  <a:pt x="0" y="0"/>
                </a:lnTo>
                <a:close/>
              </a:path>
              <a:path w="1000" h="1000">
                <a:moveTo>
                  <a:pt x="0" y="0"/>
                </a:moveTo>
                <a:lnTo>
                  <a:pt x="1000" y="0"/>
                </a:lnTo>
              </a:path>
            </a:pathLst>
          </a:custGeom>
          <a:solidFill>
            <a:schemeClr val="accent2"/>
          </a:solidFill>
          <a:ln w="9525">
            <a:solidFill>
              <a:schemeClr val="accent2"/>
            </a:solid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20226" name="Rectangle 2"/>
          <p:cNvSpPr>
            <a:spLocks noGrp="1" noChangeArrowheads="1"/>
          </p:cNvSpPr>
          <p:nvPr>
            <p:ph type="ctrTitle"/>
          </p:nvPr>
        </p:nvSpPr>
        <p:spPr>
          <a:xfrm>
            <a:off x="914400" y="990600"/>
            <a:ext cx="10363200" cy="1371600"/>
          </a:xfrm>
        </p:spPr>
        <p:txBody>
          <a:bodyPr/>
          <a:lstStyle>
            <a:lvl1pPr>
              <a:defRPr sz="4000"/>
            </a:lvl1pPr>
          </a:lstStyle>
          <a:p>
            <a:pPr lvl="0" fontAlgn="base"/>
            <a:r>
              <a:rPr lang="zh-CN" altLang="en-US" strike="noStrike" noProof="0" smtClean="0"/>
              <a:t>单击此处编辑母版标题样式</a:t>
            </a:r>
            <a:endParaRPr lang="zh-CN" altLang="en-US" strike="noStrike" noProof="0" smtClean="0"/>
          </a:p>
        </p:txBody>
      </p:sp>
      <p:sp>
        <p:nvSpPr>
          <p:cNvPr id="820227" name="Rectangle 3"/>
          <p:cNvSpPr>
            <a:spLocks noGrp="1" noChangeArrowheads="1"/>
          </p:cNvSpPr>
          <p:nvPr>
            <p:ph type="subTitle" idx="1"/>
          </p:nvPr>
        </p:nvSpPr>
        <p:spPr>
          <a:xfrm>
            <a:off x="1930400" y="3429000"/>
            <a:ext cx="9347200" cy="1600200"/>
          </a:xfrm>
        </p:spPr>
        <p:txBody>
          <a:bodyPr/>
          <a:lstStyle>
            <a:lvl1pPr marL="0" indent="0">
              <a:buFont typeface="Wingdings" panose="05000000000000000000" pitchFamily="2" charset="2"/>
              <a:buNone/>
              <a:defRPr sz="2800"/>
            </a:lvl1pPr>
          </a:lstStyle>
          <a:p>
            <a:pPr lvl="0" fontAlgn="base"/>
            <a:r>
              <a:rPr lang="zh-CN" altLang="en-US" strike="noStrike" noProof="0" smtClean="0"/>
              <a:t>单击此处编辑母版副标题样式</a:t>
            </a:r>
            <a:endParaRPr lang="zh-CN" altLang="en-US" strike="noStrike" noProof="0" smtClean="0"/>
          </a:p>
        </p:txBody>
      </p:sp>
      <p:sp>
        <p:nvSpPr>
          <p:cNvPr id="10" name="Rectangle 4"/>
          <p:cNvSpPr>
            <a:spLocks noGrp="1" noChangeArrowheads="1"/>
          </p:cNvSpPr>
          <p:nvPr>
            <p:ph type="dt" sz="half" idx="2"/>
          </p:nvPr>
        </p:nvSpPr>
        <p:spPr bwMode="auto">
          <a:xfrm>
            <a:off x="914400" y="6248400"/>
            <a:ext cx="2540000" cy="457200"/>
          </a:xfrm>
          <a:prstGeom prst="rect">
            <a:avLst/>
          </a:prstGeom>
          <a:noFill/>
          <a:ln>
            <a:noFill/>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Rectangle 5"/>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Rectangle 6"/>
          <p:cNvSpPr>
            <a:spLocks noGrp="1" noChangeArrowheads="1"/>
          </p:cNvSpPr>
          <p:nvPr>
            <p:ph type="sldNum" sz="quarter" idx="4"/>
          </p:nvPr>
        </p:nvSpPr>
        <p:spPr bwMode="auto">
          <a:xfrm>
            <a:off x="8737600" y="6248400"/>
            <a:ext cx="2540000" cy="457200"/>
          </a:xfrm>
          <a:prstGeom prst="rect">
            <a:avLst/>
          </a:prstGeom>
          <a:noFill/>
          <a:ln>
            <a:noFill/>
          </a:ln>
          <a:effectLst/>
        </p:spPr>
        <p:txBody>
          <a:bodyPr vert="horz" wrap="square" lIns="91440" tIns="45720" rIns="91440" bIns="45720" numCol="1" anchor="t" anchorCtr="0" compatLnSpc="1"/>
          <a:p>
            <a:pPr algn="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247" y="4406903"/>
            <a:ext cx="103632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247"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247" y="4406903"/>
            <a:ext cx="103632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247"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89709" y="1268416"/>
            <a:ext cx="5273431" cy="4751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50708" y="1268416"/>
            <a:ext cx="5273432" cy="4751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75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600" y="2174875"/>
            <a:ext cx="538675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3695" y="1535113"/>
            <a:ext cx="538870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3695" y="2174875"/>
            <a:ext cx="538870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247" cy="1162050"/>
          </a:xfrm>
        </p:spPr>
        <p:txBody>
          <a:bodyPr/>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7384" y="273053"/>
            <a:ext cx="6815016"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1" y="1435103"/>
            <a:ext cx="4011247"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555" y="4800600"/>
            <a:ext cx="7315200" cy="566738"/>
          </a:xfrm>
        </p:spPr>
        <p:txBody>
          <a:bodyPr/>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555"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555"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9220" name="文本框 6"/>
          <p:cNvSpPr txBox="1"/>
          <p:nvPr userDrawn="1"/>
        </p:nvSpPr>
        <p:spPr>
          <a:xfrm>
            <a:off x="1236663" y="1573213"/>
            <a:ext cx="4064000" cy="368300"/>
          </a:xfrm>
          <a:prstGeom prst="rect">
            <a:avLst/>
          </a:prstGeom>
          <a:noFill/>
          <a:ln w="9525">
            <a:noFill/>
          </a:ln>
        </p:spPr>
        <p:txBody>
          <a:bodyPr wrap="square" anchor="t" anchorCtr="0">
            <a:spAutoFit/>
          </a:bodyPr>
          <a:p>
            <a:pPr lvl="0"/>
            <a:endParaRPr lang="zh-CN" altLang="en-US">
              <a:latin typeface="Arial" panose="020B0604020202020204" pitchFamily="34" charset="0"/>
              <a:ea typeface="宋体" panose="02010600030101010101" pitchFamily="2" charset="-122"/>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812800" y="6245225"/>
            <a:ext cx="2641600" cy="476250"/>
          </a:xfrm>
          <a:prstGeom prst="rect">
            <a:avLst/>
          </a:prstGeom>
          <a:noFill/>
          <a:ln>
            <a:noFill/>
          </a:ln>
          <a:effectLst/>
        </p:spPr>
        <p:txBody>
          <a:bodyPr vert="horz" wrap="square" lIns="91440" tIns="45720" rIns="91440" bIns="45720" numCol="1" anchor="t" anchorCtr="0" compatLnSpc="1"/>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a:xfrm>
            <a:off x="4165600" y="6245225"/>
            <a:ext cx="3860800" cy="476250"/>
          </a:xfrm>
          <a:prstGeom prst="rect">
            <a:avLst/>
          </a:prstGeom>
          <a:noFill/>
          <a:ln>
            <a:noFill/>
          </a:ln>
          <a:effectLst/>
        </p:spPr>
        <p:txBody>
          <a:bodyPr vert="horz" wrap="square" lIns="91440" tIns="45720" rIns="91440" bIns="45720" numCol="1" anchor="t" anchorCtr="0" compatLnSpc="1"/>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a:xfrm>
            <a:off x="8737600" y="6245225"/>
            <a:ext cx="2641600" cy="476250"/>
          </a:xfrm>
          <a:prstGeom prst="rect">
            <a:avLst/>
          </a:prstGeom>
          <a:noFill/>
          <a:ln>
            <a:noFill/>
          </a:ln>
          <a:effectLst/>
        </p:spPr>
        <p:txBody>
          <a:bodyPr vert="horz" wrap="square" lIns="91440" tIns="45720" rIns="91440" bIns="45720" numCol="1" anchor="t" anchorCtr="0" compatLnSpc="1"/>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49325" y="304800"/>
            <a:ext cx="2684584" cy="57150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89711" y="304800"/>
            <a:ext cx="7872045" cy="57150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89709" y="1268416"/>
            <a:ext cx="5273431" cy="4751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50708" y="1268416"/>
            <a:ext cx="5273432" cy="4751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89709" y="304800"/>
            <a:ext cx="10744200" cy="57150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2461847" y="304800"/>
            <a:ext cx="8972061" cy="603250"/>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89709" y="1268416"/>
            <a:ext cx="5273431" cy="475138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50708" y="1268416"/>
            <a:ext cx="5273432" cy="475138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2461847" y="304800"/>
            <a:ext cx="8972061" cy="603250"/>
          </a:xfrm>
        </p:spPr>
        <p:txBody>
          <a:bodyPr/>
          <a:lstStyle/>
          <a:p>
            <a:pPr fontAlgn="base"/>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a:xfrm>
            <a:off x="689711" y="1268416"/>
            <a:ext cx="10734431" cy="4751387"/>
          </a:xfrm>
        </p:spPr>
        <p:txBody>
          <a:bodyPr vert="horz" wrap="square" lIns="91440" tIns="45720" rIns="91440" bIns="45720" numCol="1" anchor="t" anchorCtr="0" compatLnSpc="1"/>
          <a:lstStyle/>
          <a:p>
            <a:pPr marL="469900" marR="0" lvl="0" indent="-46990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o"/>
              <a:defRPr/>
            </a:pPr>
            <a:endParaRPr kumimoji="0" lang="zh-CN" altLang="en-US" sz="30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9" name="AutoShape 7"/>
          <p:cNvSpPr>
            <a:spLocks noChangeArrowheads="1"/>
          </p:cNvSpPr>
          <p:nvPr/>
        </p:nvSpPr>
        <p:spPr bwMode="auto">
          <a:xfrm>
            <a:off x="914400" y="2393950"/>
            <a:ext cx="10363200" cy="109538"/>
          </a:xfrm>
          <a:custGeom>
            <a:avLst/>
            <a:gdLst/>
            <a:ahLst/>
            <a:cxnLst>
              <a:cxn ang="0">
                <a:pos x="0" y="0"/>
              </a:cxn>
              <a:cxn ang="0">
                <a:pos x="618" y="0"/>
              </a:cxn>
              <a:cxn ang="0">
                <a:pos x="618" y="1000"/>
              </a:cxn>
              <a:cxn ang="0">
                <a:pos x="0" y="1000"/>
              </a:cxn>
              <a:cxn ang="0">
                <a:pos x="0" y="0"/>
              </a:cxn>
              <a:cxn ang="0">
                <a:pos x="0" y="0"/>
              </a:cxn>
              <a:cxn ang="0">
                <a:pos x="1000" y="0"/>
              </a:cxn>
            </a:cxnLst>
            <a:rect l="0" t="0" r="r" b="b"/>
            <a:pathLst>
              <a:path w="1000" h="1000" stroke="0">
                <a:moveTo>
                  <a:pt x="0" y="0"/>
                </a:moveTo>
                <a:lnTo>
                  <a:pt x="618" y="0"/>
                </a:lnTo>
                <a:lnTo>
                  <a:pt x="618" y="1000"/>
                </a:lnTo>
                <a:lnTo>
                  <a:pt x="0" y="1000"/>
                </a:lnTo>
                <a:lnTo>
                  <a:pt x="0" y="0"/>
                </a:lnTo>
                <a:close/>
              </a:path>
              <a:path w="1000" h="1000">
                <a:moveTo>
                  <a:pt x="0" y="0"/>
                </a:moveTo>
                <a:lnTo>
                  <a:pt x="1000" y="0"/>
                </a:lnTo>
              </a:path>
            </a:pathLst>
          </a:custGeom>
          <a:solidFill>
            <a:schemeClr val="accent2"/>
          </a:solidFill>
          <a:ln w="9525">
            <a:solidFill>
              <a:schemeClr val="accent2"/>
            </a:solid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20226" name="Rectangle 2"/>
          <p:cNvSpPr>
            <a:spLocks noGrp="1" noChangeArrowheads="1"/>
          </p:cNvSpPr>
          <p:nvPr>
            <p:ph type="ctrTitle"/>
          </p:nvPr>
        </p:nvSpPr>
        <p:spPr>
          <a:xfrm>
            <a:off x="914400" y="990600"/>
            <a:ext cx="10363200" cy="1371600"/>
          </a:xfrm>
        </p:spPr>
        <p:txBody>
          <a:bodyPr/>
          <a:lstStyle>
            <a:lvl1pPr>
              <a:defRPr sz="4000"/>
            </a:lvl1pPr>
          </a:lstStyle>
          <a:p>
            <a:pPr lvl="0" fontAlgn="base"/>
            <a:r>
              <a:rPr lang="zh-CN" altLang="en-US" strike="noStrike" noProof="0" smtClean="0"/>
              <a:t>单击此处编辑母版标题样式</a:t>
            </a:r>
            <a:endParaRPr lang="zh-CN" altLang="en-US" strike="noStrike" noProof="0" smtClean="0"/>
          </a:p>
        </p:txBody>
      </p:sp>
      <p:sp>
        <p:nvSpPr>
          <p:cNvPr id="820227" name="Rectangle 3"/>
          <p:cNvSpPr>
            <a:spLocks noGrp="1" noChangeArrowheads="1"/>
          </p:cNvSpPr>
          <p:nvPr>
            <p:ph type="subTitle" idx="1"/>
          </p:nvPr>
        </p:nvSpPr>
        <p:spPr>
          <a:xfrm>
            <a:off x="1930400" y="3429000"/>
            <a:ext cx="9347200" cy="1600200"/>
          </a:xfrm>
        </p:spPr>
        <p:txBody>
          <a:bodyPr/>
          <a:lstStyle>
            <a:lvl1pPr marL="0" indent="0">
              <a:buFont typeface="Wingdings" panose="05000000000000000000" pitchFamily="2" charset="2"/>
              <a:buNone/>
              <a:defRPr sz="2800"/>
            </a:lvl1pPr>
          </a:lstStyle>
          <a:p>
            <a:pPr lvl="0" fontAlgn="base"/>
            <a:r>
              <a:rPr lang="zh-CN" altLang="en-US" strike="noStrike" noProof="0" smtClean="0"/>
              <a:t>单击此处编辑母版副标题样式</a:t>
            </a:r>
            <a:endParaRPr lang="zh-CN" altLang="en-US" strike="noStrike" noProof="0" smtClean="0"/>
          </a:p>
        </p:txBody>
      </p:sp>
      <p:sp>
        <p:nvSpPr>
          <p:cNvPr id="10" name="Rectangle 4"/>
          <p:cNvSpPr>
            <a:spLocks noGrp="1" noChangeArrowheads="1"/>
          </p:cNvSpPr>
          <p:nvPr>
            <p:ph type="dt" sz="half" idx="2"/>
          </p:nvPr>
        </p:nvSpPr>
        <p:spPr bwMode="auto">
          <a:xfrm>
            <a:off x="914400" y="6248400"/>
            <a:ext cx="2540000" cy="457200"/>
          </a:xfrm>
          <a:prstGeom prst="rect">
            <a:avLst/>
          </a:prstGeom>
          <a:noFill/>
          <a:ln>
            <a:noFill/>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Rectangle 5"/>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Rectangle 6"/>
          <p:cNvSpPr>
            <a:spLocks noGrp="1" noChangeArrowheads="1"/>
          </p:cNvSpPr>
          <p:nvPr>
            <p:ph type="sldNum" sz="quarter" idx="4"/>
          </p:nvPr>
        </p:nvSpPr>
        <p:spPr bwMode="auto">
          <a:xfrm>
            <a:off x="8737600" y="6248400"/>
            <a:ext cx="2540000" cy="457200"/>
          </a:xfrm>
          <a:prstGeom prst="rect">
            <a:avLst/>
          </a:prstGeom>
          <a:noFill/>
          <a:ln>
            <a:noFill/>
          </a:ln>
          <a:effectLst/>
        </p:spPr>
        <p:txBody>
          <a:bodyPr vert="horz" wrap="square" lIns="91440" tIns="45720" rIns="91440" bIns="45720" numCol="1" anchor="t" anchorCtr="0" compatLnSpc="1"/>
          <a:p>
            <a:pPr algn="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952500" y="0"/>
            <a:ext cx="8972550" cy="603250"/>
          </a:xfr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247" y="4406903"/>
            <a:ext cx="103632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247"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952500" y="0"/>
            <a:ext cx="8972550" cy="603250"/>
          </a:xfr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89709" y="1268416"/>
            <a:ext cx="5273431" cy="4751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50708" y="1268416"/>
            <a:ext cx="5273432" cy="4751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75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600" y="2174875"/>
            <a:ext cx="538675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3695" y="1535113"/>
            <a:ext cx="538870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3695" y="2174875"/>
            <a:ext cx="538870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952500" y="0"/>
            <a:ext cx="8972550" cy="603250"/>
          </a:xfrm>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75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600" y="2174875"/>
            <a:ext cx="538675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3695" y="1535113"/>
            <a:ext cx="538870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3695" y="2174875"/>
            <a:ext cx="538870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247" cy="1162050"/>
          </a:xfrm>
        </p:spPr>
        <p:txBody>
          <a:bodyPr/>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7384" y="273053"/>
            <a:ext cx="6815016"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1" y="1435103"/>
            <a:ext cx="4011247"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555" y="4800600"/>
            <a:ext cx="7315200" cy="566738"/>
          </a:xfrm>
        </p:spPr>
        <p:txBody>
          <a:bodyPr/>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555"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555"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952500" y="0"/>
            <a:ext cx="8972550" cy="603250"/>
          </a:xfr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49325" y="304800"/>
            <a:ext cx="2684584" cy="57150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89711" y="304800"/>
            <a:ext cx="7872045" cy="57150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89709" y="304800"/>
            <a:ext cx="10744200" cy="57150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2461847" y="304800"/>
            <a:ext cx="8972061" cy="603250"/>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89709" y="1268416"/>
            <a:ext cx="5273431" cy="475138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50708" y="1268416"/>
            <a:ext cx="5273432" cy="475138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2461847" y="304800"/>
            <a:ext cx="8972061" cy="603250"/>
          </a:xfrm>
        </p:spPr>
        <p:txBody>
          <a:bodyPr/>
          <a:lstStyle/>
          <a:p>
            <a:pPr fontAlgn="base"/>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a:xfrm>
            <a:off x="689711" y="1268416"/>
            <a:ext cx="10734431" cy="4751387"/>
          </a:xfrm>
        </p:spPr>
        <p:txBody>
          <a:bodyPr vert="horz" wrap="square" lIns="91440" tIns="45720" rIns="91440" bIns="45720" numCol="1" anchor="t" anchorCtr="0" compatLnSpc="1"/>
          <a:lstStyle/>
          <a:p>
            <a:pPr marL="469900" marR="0" lvl="0" indent="-46990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o"/>
              <a:defRPr/>
            </a:pPr>
            <a:endParaRPr kumimoji="0" lang="zh-CN" altLang="en-US" sz="30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6148" name="文本框 7"/>
          <p:cNvSpPr txBox="1"/>
          <p:nvPr userDrawn="1"/>
        </p:nvSpPr>
        <p:spPr>
          <a:xfrm>
            <a:off x="393700" y="327025"/>
            <a:ext cx="4064000" cy="368300"/>
          </a:xfrm>
          <a:prstGeom prst="rect">
            <a:avLst/>
          </a:prstGeom>
          <a:noFill/>
          <a:ln w="9525">
            <a:noFill/>
          </a:ln>
        </p:spPr>
        <p:txBody>
          <a:bodyPr wrap="square" anchor="t" anchorCtr="0">
            <a:spAutoFit/>
          </a:bodyPr>
          <a:p>
            <a:pPr lvl="0"/>
            <a:endParaRPr lang="zh-CN" altLang="en-US">
              <a:latin typeface="Arial" panose="020B0604020202020204" pitchFamily="34" charset="0"/>
              <a:ea typeface="宋体" panose="02010600030101010101" pitchFamily="2" charset="-122"/>
            </a:endParaRPr>
          </a:p>
        </p:txBody>
      </p:sp>
      <p:sp>
        <p:nvSpPr>
          <p:cNvPr id="2" name="标题 1"/>
          <p:cNvSpPr>
            <a:spLocks noGrp="1"/>
          </p:cNvSpPr>
          <p:nvPr>
            <p:ph type="title"/>
          </p:nvPr>
        </p:nvSpPr>
        <p:spPr>
          <a:xfrm>
            <a:off x="609601" y="273050"/>
            <a:ext cx="4011247" cy="1162050"/>
          </a:xfrm>
        </p:spPr>
        <p:txBody>
          <a:bodyPr/>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7384" y="273053"/>
            <a:ext cx="6815016"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1" y="1435103"/>
            <a:ext cx="4011247"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a:xfrm>
            <a:off x="812800" y="6245225"/>
            <a:ext cx="2641600" cy="476250"/>
          </a:xfrm>
          <a:prstGeom prst="rect">
            <a:avLst/>
          </a:prstGeom>
          <a:noFill/>
          <a:ln>
            <a:noFill/>
          </a:ln>
          <a:effectLst/>
        </p:spPr>
        <p:txBody>
          <a:bodyPr vert="horz" wrap="square" lIns="91440" tIns="45720" rIns="91440" bIns="45720" numCol="1" anchor="t" anchorCtr="0" compatLnSpc="1"/>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a:xfrm>
            <a:off x="4165600" y="6245225"/>
            <a:ext cx="3860800" cy="476250"/>
          </a:xfrm>
          <a:prstGeom prst="rect">
            <a:avLst/>
          </a:prstGeom>
          <a:noFill/>
          <a:ln>
            <a:noFill/>
          </a:ln>
          <a:effectLst/>
        </p:spPr>
        <p:txBody>
          <a:bodyPr vert="horz" wrap="square" lIns="91440" tIns="45720" rIns="91440" bIns="45720" numCol="1" anchor="t" anchorCtr="0" compatLnSpc="1"/>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a:xfrm>
            <a:off x="8737600" y="6245225"/>
            <a:ext cx="2641600" cy="476250"/>
          </a:xfrm>
          <a:prstGeom prst="rect">
            <a:avLst/>
          </a:prstGeom>
          <a:noFill/>
          <a:ln>
            <a:noFill/>
          </a:ln>
          <a:effectLst/>
        </p:spPr>
        <p:txBody>
          <a:bodyPr vert="horz" wrap="square" lIns="91440" tIns="45720" rIns="91440" bIns="45720" numCol="1" anchor="t" anchorCtr="0" compatLnSpc="1"/>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555" y="4800600"/>
            <a:ext cx="7315200" cy="566738"/>
          </a:xfrm>
        </p:spPr>
        <p:txBody>
          <a:bodyPr/>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555"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555"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1.pn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6" Type="http://schemas.openxmlformats.org/officeDocument/2006/relationships/theme" Target="../theme/theme2.xml"/><Relationship Id="rId15" Type="http://schemas.openxmlformats.org/officeDocument/2006/relationships/image" Target="../media/image2.png"/><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7.xml"/><Relationship Id="rId8" Type="http://schemas.openxmlformats.org/officeDocument/2006/relationships/slideLayout" Target="../slideLayouts/slideLayout36.xml"/><Relationship Id="rId7" Type="http://schemas.openxmlformats.org/officeDocument/2006/relationships/slideLayout" Target="../slideLayouts/slideLayout35.xml"/><Relationship Id="rId6" Type="http://schemas.openxmlformats.org/officeDocument/2006/relationships/slideLayout" Target="../slideLayouts/slideLayout34.xml"/><Relationship Id="rId5" Type="http://schemas.openxmlformats.org/officeDocument/2006/relationships/slideLayout" Target="../slideLayouts/slideLayout33.xml"/><Relationship Id="rId4" Type="http://schemas.openxmlformats.org/officeDocument/2006/relationships/slideLayout" Target="../slideLayouts/slideLayout32.xml"/><Relationship Id="rId3" Type="http://schemas.openxmlformats.org/officeDocument/2006/relationships/slideLayout" Target="../slideLayouts/slideLayout31.xml"/><Relationship Id="rId2" Type="http://schemas.openxmlformats.org/officeDocument/2006/relationships/slideLayout" Target="../slideLayouts/slideLayout30.xml"/><Relationship Id="rId16" Type="http://schemas.openxmlformats.org/officeDocument/2006/relationships/theme" Target="../theme/theme3.xml"/><Relationship Id="rId15" Type="http://schemas.openxmlformats.org/officeDocument/2006/relationships/image" Target="../media/image2.png"/><Relationship Id="rId14" Type="http://schemas.openxmlformats.org/officeDocument/2006/relationships/slideLayout" Target="../slideLayouts/slideLayout42.xml"/><Relationship Id="rId13" Type="http://schemas.openxmlformats.org/officeDocument/2006/relationships/slideLayout" Target="../slideLayouts/slideLayout41.xml"/><Relationship Id="rId12" Type="http://schemas.openxmlformats.org/officeDocument/2006/relationships/slideLayout" Target="../slideLayouts/slideLayout40.xml"/><Relationship Id="rId11" Type="http://schemas.openxmlformats.org/officeDocument/2006/relationships/slideLayout" Target="../slideLayouts/slideLayout39.xml"/><Relationship Id="rId10" Type="http://schemas.openxmlformats.org/officeDocument/2006/relationships/slideLayout" Target="../slideLayouts/slideLayout38.xml"/><Relationship Id="rId1" Type="http://schemas.openxmlformats.org/officeDocument/2006/relationships/slideLayout" Target="../slideLayouts/slideLayout29.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51.xml"/><Relationship Id="rId8" Type="http://schemas.openxmlformats.org/officeDocument/2006/relationships/slideLayout" Target="../slideLayouts/slideLayout50.xml"/><Relationship Id="rId7" Type="http://schemas.openxmlformats.org/officeDocument/2006/relationships/slideLayout" Target="../slideLayouts/slideLayout49.xml"/><Relationship Id="rId6" Type="http://schemas.openxmlformats.org/officeDocument/2006/relationships/slideLayout" Target="../slideLayouts/slideLayout48.xml"/><Relationship Id="rId5" Type="http://schemas.openxmlformats.org/officeDocument/2006/relationships/slideLayout" Target="../slideLayouts/slideLayout47.xml"/><Relationship Id="rId4" Type="http://schemas.openxmlformats.org/officeDocument/2006/relationships/slideLayout" Target="../slideLayouts/slideLayout46.xml"/><Relationship Id="rId3" Type="http://schemas.openxmlformats.org/officeDocument/2006/relationships/slideLayout" Target="../slideLayouts/slideLayout45.xml"/><Relationship Id="rId2" Type="http://schemas.openxmlformats.org/officeDocument/2006/relationships/slideLayout" Target="../slideLayouts/slideLayout44.xml"/><Relationship Id="rId16" Type="http://schemas.openxmlformats.org/officeDocument/2006/relationships/theme" Target="../theme/theme4.xml"/><Relationship Id="rId15" Type="http://schemas.openxmlformats.org/officeDocument/2006/relationships/image" Target="../media/image3.png"/><Relationship Id="rId14" Type="http://schemas.openxmlformats.org/officeDocument/2006/relationships/slideLayout" Target="../slideLayouts/slideLayout56.xml"/><Relationship Id="rId13" Type="http://schemas.openxmlformats.org/officeDocument/2006/relationships/slideLayout" Target="../slideLayouts/slideLayout55.xml"/><Relationship Id="rId12" Type="http://schemas.openxmlformats.org/officeDocument/2006/relationships/slideLayout" Target="../slideLayouts/slideLayout54.xml"/><Relationship Id="rId11" Type="http://schemas.openxmlformats.org/officeDocument/2006/relationships/slideLayout" Target="../slideLayouts/slideLayout53.xml"/><Relationship Id="rId10" Type="http://schemas.openxmlformats.org/officeDocument/2006/relationships/slideLayout" Target="../slideLayouts/slideLayout52.xml"/><Relationship Id="rId1"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Rectangle 2"/>
          <p:cNvSpPr>
            <a:spLocks noGrp="1"/>
          </p:cNvSpPr>
          <p:nvPr>
            <p:ph type="title"/>
          </p:nvPr>
        </p:nvSpPr>
        <p:spPr>
          <a:xfrm>
            <a:off x="952500" y="0"/>
            <a:ext cx="8972550" cy="603250"/>
          </a:xfrm>
          <a:prstGeom prst="rect">
            <a:avLst/>
          </a:prstGeom>
          <a:noFill/>
          <a:ln w="9525">
            <a:noFill/>
          </a:ln>
        </p:spPr>
        <p:txBody>
          <a:bodyPr anchor="b" anchorCtr="0"/>
          <a:p>
            <a:pPr lvl="0"/>
            <a:r>
              <a:rPr lang="zh-CN" altLang="en-US" dirty="0"/>
              <a:t>单击此处编辑母版标题样式</a:t>
            </a:r>
            <a:endParaRPr lang="zh-CN" altLang="en-US" dirty="0"/>
          </a:p>
        </p:txBody>
      </p:sp>
      <p:sp>
        <p:nvSpPr>
          <p:cNvPr id="1027" name="Rectangle 3"/>
          <p:cNvSpPr>
            <a:spLocks noGrp="1"/>
          </p:cNvSpPr>
          <p:nvPr>
            <p:ph type="body"/>
          </p:nvPr>
        </p:nvSpPr>
        <p:spPr>
          <a:xfrm>
            <a:off x="666750" y="928688"/>
            <a:ext cx="10733088" cy="4751387"/>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052" name="AutoShape 4"/>
          <p:cNvSpPr>
            <a:spLocks noChangeArrowheads="1"/>
          </p:cNvSpPr>
          <p:nvPr userDrawn="1"/>
        </p:nvSpPr>
        <p:spPr bwMode="auto">
          <a:xfrm>
            <a:off x="381000" y="642938"/>
            <a:ext cx="10953750" cy="109538"/>
          </a:xfrm>
          <a:custGeom>
            <a:avLst/>
            <a:gdLst/>
            <a:ahLst/>
            <a:cxnLst>
              <a:cxn ang="0">
                <a:pos x="0" y="0"/>
              </a:cxn>
              <a:cxn ang="0">
                <a:pos x="585" y="0"/>
              </a:cxn>
              <a:cxn ang="0">
                <a:pos x="585" y="1000"/>
              </a:cxn>
              <a:cxn ang="0">
                <a:pos x="0" y="1000"/>
              </a:cxn>
              <a:cxn ang="0">
                <a:pos x="0" y="0"/>
              </a:cxn>
              <a:cxn ang="0">
                <a:pos x="0" y="0"/>
              </a:cxn>
              <a:cxn ang="0">
                <a:pos x="1000" y="0"/>
              </a:cxn>
            </a:cxnLst>
            <a:rect l="0" t="0" r="r" b="b"/>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solidFill>
          <a:ln w="9525">
            <a:solidFill>
              <a:schemeClr val="accent2"/>
            </a:solid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9206" name="Rectangle 6"/>
          <p:cNvSpPr>
            <a:spLocks noGrp="1" noChangeArrowheads="1"/>
          </p:cNvSpPr>
          <p:nvPr>
            <p:ph type="dt" sz="half" idx="2"/>
          </p:nvPr>
        </p:nvSpPr>
        <p:spPr bwMode="auto">
          <a:xfrm>
            <a:off x="812800" y="6245225"/>
            <a:ext cx="2641600" cy="476250"/>
          </a:xfrm>
          <a:prstGeom prst="rect">
            <a:avLst/>
          </a:prstGeom>
          <a:noFill/>
          <a:ln>
            <a:noFill/>
          </a:ln>
          <a:effectLst/>
        </p:spPr>
        <p:txBody>
          <a:bodyPr vert="horz" wrap="square" lIns="91440" tIns="45720" rIns="91440" bIns="45720" numCol="1" anchor="t" anchorCtr="0" compatLnSpc="1"/>
          <a:lstStyle>
            <a:lvl1pPr eaLnBrk="1" hangingPunct="1">
              <a:buFontTx/>
              <a:buNone/>
              <a:defRPr sz="1200" b="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9207" name="Rectangle 7"/>
          <p:cNvSpPr>
            <a:spLocks noGrp="1" noChangeArrowheads="1"/>
          </p:cNvSpPr>
          <p:nvPr>
            <p:ph type="ftr" sz="quarter" idx="3"/>
          </p:nvPr>
        </p:nvSpPr>
        <p:spPr bwMode="auto">
          <a:xfrm>
            <a:off x="4165600" y="6245225"/>
            <a:ext cx="3860800" cy="476250"/>
          </a:xfrm>
          <a:prstGeom prst="rect">
            <a:avLst/>
          </a:prstGeom>
          <a:noFill/>
          <a:ln>
            <a:noFill/>
          </a:ln>
          <a:effectLst/>
        </p:spPr>
        <p:txBody>
          <a:bodyPr vert="horz" wrap="square" lIns="91440" tIns="45720" rIns="91440" bIns="45720" numCol="1" anchor="t" anchorCtr="0" compatLnSpc="1"/>
          <a:lstStyle>
            <a:lvl1pPr algn="ctr" eaLnBrk="1" hangingPunct="1">
              <a:buFontTx/>
              <a:buNone/>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9208" name="Rectangle 8"/>
          <p:cNvSpPr>
            <a:spLocks noGrp="1" noChangeArrowheads="1"/>
          </p:cNvSpPr>
          <p:nvPr>
            <p:ph type="sldNum" sz="quarter" idx="4"/>
          </p:nvPr>
        </p:nvSpPr>
        <p:spPr bwMode="auto">
          <a:xfrm>
            <a:off x="8737600" y="6245225"/>
            <a:ext cx="2641600" cy="476250"/>
          </a:xfrm>
          <a:prstGeom prst="rect">
            <a:avLst/>
          </a:prstGeom>
          <a:noFill/>
          <a:ln>
            <a:noFill/>
          </a:ln>
          <a:effectLst/>
        </p:spPr>
        <p:txBody>
          <a:bodyPr vert="horz" wrap="square" lIns="91440" tIns="45720" rIns="91440" bIns="45720" numCol="1" anchor="t" anchorCtr="0" compatLnSpc="1"/>
          <a:lstStyle>
            <a:lvl1pPr algn="r">
              <a:defRPr sz="1200"/>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pic>
        <p:nvPicPr>
          <p:cNvPr id="1032" name="图片 6" descr="五经普LOGO透明底（长）"/>
          <p:cNvPicPr>
            <a:picLocks noChangeAspect="1"/>
          </p:cNvPicPr>
          <p:nvPr userDrawn="1"/>
        </p:nvPicPr>
        <p:blipFill>
          <a:blip r:embed="rId15"/>
          <a:srcRect r="77007"/>
          <a:stretch>
            <a:fillRect/>
          </a:stretch>
        </p:blipFill>
        <p:spPr>
          <a:xfrm>
            <a:off x="266700" y="-171450"/>
            <a:ext cx="757238" cy="103187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p:hf sldNum="0" hdr="0" ftr="0" dt="0"/>
  <p:txStyles>
    <p:title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2pPr>
      <a:lvl3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3pPr>
      <a:lvl4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4pPr>
      <a:lvl5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p:titleStyle>
    <p:body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050" name="Rectangle 2"/>
          <p:cNvSpPr>
            <a:spLocks noGrp="1"/>
          </p:cNvSpPr>
          <p:nvPr>
            <p:ph type="title"/>
          </p:nvPr>
        </p:nvSpPr>
        <p:spPr>
          <a:xfrm>
            <a:off x="952500" y="0"/>
            <a:ext cx="8972550" cy="603250"/>
          </a:xfrm>
          <a:prstGeom prst="rect">
            <a:avLst/>
          </a:prstGeom>
          <a:noFill/>
          <a:ln w="9525">
            <a:noFill/>
          </a:ln>
        </p:spPr>
        <p:txBody>
          <a:bodyPr anchor="b" anchorCtr="0"/>
          <a:p>
            <a:pPr lvl="0"/>
            <a:r>
              <a:rPr lang="zh-CN" altLang="en-US" dirty="0"/>
              <a:t>单击此处编辑母版标题样式</a:t>
            </a:r>
            <a:endParaRPr lang="zh-CN" altLang="en-US" dirty="0"/>
          </a:p>
        </p:txBody>
      </p:sp>
      <p:sp>
        <p:nvSpPr>
          <p:cNvPr id="2051" name="Rectangle 3"/>
          <p:cNvSpPr>
            <a:spLocks noGrp="1"/>
          </p:cNvSpPr>
          <p:nvPr>
            <p:ph type="body"/>
          </p:nvPr>
        </p:nvSpPr>
        <p:spPr>
          <a:xfrm>
            <a:off x="666750" y="928688"/>
            <a:ext cx="10733088" cy="4751387"/>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052" name="AutoShape 4"/>
          <p:cNvSpPr>
            <a:spLocks noChangeArrowheads="1"/>
          </p:cNvSpPr>
          <p:nvPr/>
        </p:nvSpPr>
        <p:spPr bwMode="auto">
          <a:xfrm>
            <a:off x="381000" y="642938"/>
            <a:ext cx="10953750" cy="109538"/>
          </a:xfrm>
          <a:custGeom>
            <a:avLst/>
            <a:gdLst/>
            <a:ahLst/>
            <a:cxnLst>
              <a:cxn ang="0">
                <a:pos x="0" y="0"/>
              </a:cxn>
              <a:cxn ang="0">
                <a:pos x="585" y="0"/>
              </a:cxn>
              <a:cxn ang="0">
                <a:pos x="585" y="1000"/>
              </a:cxn>
              <a:cxn ang="0">
                <a:pos x="0" y="1000"/>
              </a:cxn>
              <a:cxn ang="0">
                <a:pos x="0" y="0"/>
              </a:cxn>
              <a:cxn ang="0">
                <a:pos x="0" y="0"/>
              </a:cxn>
              <a:cxn ang="0">
                <a:pos x="1000" y="0"/>
              </a:cxn>
            </a:cxnLst>
            <a:rect l="0" t="0" r="r" b="b"/>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solidFill>
          <a:ln w="9525">
            <a:solidFill>
              <a:schemeClr val="accent2"/>
            </a:solid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9206" name="Rectangle 6"/>
          <p:cNvSpPr>
            <a:spLocks noGrp="1" noChangeArrowheads="1"/>
          </p:cNvSpPr>
          <p:nvPr>
            <p:ph type="dt" sz="half" idx="2"/>
          </p:nvPr>
        </p:nvSpPr>
        <p:spPr bwMode="auto">
          <a:xfrm>
            <a:off x="812800" y="6245225"/>
            <a:ext cx="2641600" cy="476250"/>
          </a:xfrm>
          <a:prstGeom prst="rect">
            <a:avLst/>
          </a:prstGeom>
          <a:noFill/>
          <a:ln>
            <a:noFill/>
          </a:ln>
          <a:effectLst/>
        </p:spPr>
        <p:txBody>
          <a:bodyPr vert="horz" wrap="square" lIns="91440" tIns="45720" rIns="91440" bIns="45720" numCol="1" anchor="t" anchorCtr="0" compatLnSpc="1"/>
          <a:lstStyle>
            <a:lvl1pPr eaLnBrk="1" hangingPunct="1">
              <a:buFontTx/>
              <a:buNone/>
              <a:defRPr sz="1200" b="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9207" name="Rectangle 7"/>
          <p:cNvSpPr>
            <a:spLocks noGrp="1" noChangeArrowheads="1"/>
          </p:cNvSpPr>
          <p:nvPr>
            <p:ph type="ftr" sz="quarter" idx="3"/>
          </p:nvPr>
        </p:nvSpPr>
        <p:spPr bwMode="auto">
          <a:xfrm>
            <a:off x="4165600" y="6245225"/>
            <a:ext cx="3860800" cy="476250"/>
          </a:xfrm>
          <a:prstGeom prst="rect">
            <a:avLst/>
          </a:prstGeom>
          <a:noFill/>
          <a:ln>
            <a:noFill/>
          </a:ln>
          <a:effectLst/>
        </p:spPr>
        <p:txBody>
          <a:bodyPr vert="horz" wrap="square" lIns="91440" tIns="45720" rIns="91440" bIns="45720" numCol="1" anchor="t" anchorCtr="0" compatLnSpc="1"/>
          <a:lstStyle>
            <a:lvl1pPr algn="ctr" eaLnBrk="1" hangingPunct="1">
              <a:buFontTx/>
              <a:buNone/>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9208" name="Rectangle 8"/>
          <p:cNvSpPr>
            <a:spLocks noGrp="1" noChangeArrowheads="1"/>
          </p:cNvSpPr>
          <p:nvPr>
            <p:ph type="sldNum" sz="quarter" idx="4"/>
          </p:nvPr>
        </p:nvSpPr>
        <p:spPr bwMode="auto">
          <a:xfrm>
            <a:off x="8737600" y="6245225"/>
            <a:ext cx="2641600" cy="476250"/>
          </a:xfrm>
          <a:prstGeom prst="rect">
            <a:avLst/>
          </a:prstGeom>
          <a:noFill/>
          <a:ln>
            <a:noFill/>
          </a:ln>
          <a:effectLst/>
        </p:spPr>
        <p:txBody>
          <a:bodyPr vert="horz" wrap="square" lIns="91440" tIns="45720" rIns="91440" bIns="45720" numCol="1" anchor="t" anchorCtr="0" compatLnSpc="1"/>
          <a:lstStyle>
            <a:lvl1pPr algn="r">
              <a:defRPr sz="1200"/>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pic>
        <p:nvPicPr>
          <p:cNvPr id="2056" name="Picture 2" descr="C:\Documents and Settings\Administrator\桌面\图片3.png"/>
          <p:cNvPicPr>
            <a:picLocks noChangeAspect="1"/>
          </p:cNvPicPr>
          <p:nvPr/>
        </p:nvPicPr>
        <p:blipFill>
          <a:blip r:embed="rId15"/>
          <a:stretch>
            <a:fillRect/>
          </a:stretch>
        </p:blipFill>
        <p:spPr>
          <a:xfrm>
            <a:off x="381000" y="71438"/>
            <a:ext cx="774700" cy="573087"/>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transition/>
  <p:hf sldNum="0" hdr="0" ftr="0" dt="0"/>
  <p:txStyles>
    <p:title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2pPr>
      <a:lvl3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3pPr>
      <a:lvl4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4pPr>
      <a:lvl5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p:titleStyle>
    <p:body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3074" name="Rectangle 2"/>
          <p:cNvSpPr>
            <a:spLocks noGrp="1"/>
          </p:cNvSpPr>
          <p:nvPr>
            <p:ph type="title"/>
          </p:nvPr>
        </p:nvSpPr>
        <p:spPr>
          <a:xfrm>
            <a:off x="952500" y="0"/>
            <a:ext cx="8972550" cy="603250"/>
          </a:xfrm>
          <a:prstGeom prst="rect">
            <a:avLst/>
          </a:prstGeom>
          <a:noFill/>
          <a:ln w="9525">
            <a:noFill/>
          </a:ln>
        </p:spPr>
        <p:txBody>
          <a:bodyPr anchor="b" anchorCtr="0"/>
          <a:p>
            <a:pPr lvl="0"/>
            <a:r>
              <a:rPr lang="zh-CN" altLang="en-US" dirty="0"/>
              <a:t>单击此处编辑母版标题样式</a:t>
            </a:r>
            <a:endParaRPr lang="zh-CN" altLang="en-US" dirty="0"/>
          </a:p>
        </p:txBody>
      </p:sp>
      <p:sp>
        <p:nvSpPr>
          <p:cNvPr id="3075" name="Rectangle 3"/>
          <p:cNvSpPr>
            <a:spLocks noGrp="1"/>
          </p:cNvSpPr>
          <p:nvPr>
            <p:ph type="body"/>
          </p:nvPr>
        </p:nvSpPr>
        <p:spPr>
          <a:xfrm>
            <a:off x="666750" y="928688"/>
            <a:ext cx="10733088" cy="4751387"/>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052" name="AutoShape 4"/>
          <p:cNvSpPr>
            <a:spLocks noChangeArrowheads="1"/>
          </p:cNvSpPr>
          <p:nvPr/>
        </p:nvSpPr>
        <p:spPr bwMode="auto">
          <a:xfrm>
            <a:off x="381000" y="642938"/>
            <a:ext cx="10953750" cy="109538"/>
          </a:xfrm>
          <a:custGeom>
            <a:avLst/>
            <a:gdLst/>
            <a:ahLst/>
            <a:cxnLst>
              <a:cxn ang="0">
                <a:pos x="0" y="0"/>
              </a:cxn>
              <a:cxn ang="0">
                <a:pos x="585" y="0"/>
              </a:cxn>
              <a:cxn ang="0">
                <a:pos x="585" y="1000"/>
              </a:cxn>
              <a:cxn ang="0">
                <a:pos x="0" y="1000"/>
              </a:cxn>
              <a:cxn ang="0">
                <a:pos x="0" y="0"/>
              </a:cxn>
              <a:cxn ang="0">
                <a:pos x="0" y="0"/>
              </a:cxn>
              <a:cxn ang="0">
                <a:pos x="1000" y="0"/>
              </a:cxn>
            </a:cxnLst>
            <a:rect l="0" t="0" r="r" b="b"/>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solidFill>
          <a:ln w="9525">
            <a:solidFill>
              <a:schemeClr val="accent2"/>
            </a:solid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9206" name="Rectangle 6"/>
          <p:cNvSpPr>
            <a:spLocks noGrp="1" noChangeArrowheads="1"/>
          </p:cNvSpPr>
          <p:nvPr>
            <p:ph type="dt" sz="half" idx="2"/>
          </p:nvPr>
        </p:nvSpPr>
        <p:spPr bwMode="auto">
          <a:xfrm>
            <a:off x="812800" y="6245225"/>
            <a:ext cx="2641600" cy="476250"/>
          </a:xfrm>
          <a:prstGeom prst="rect">
            <a:avLst/>
          </a:prstGeom>
          <a:noFill/>
          <a:ln>
            <a:noFill/>
          </a:ln>
          <a:effectLst/>
        </p:spPr>
        <p:txBody>
          <a:bodyPr vert="horz" wrap="square" lIns="91440" tIns="45720" rIns="91440" bIns="45720" numCol="1" anchor="t" anchorCtr="0" compatLnSpc="1"/>
          <a:lstStyle>
            <a:lvl1pPr eaLnBrk="1" hangingPunct="1">
              <a:buFontTx/>
              <a:buNone/>
              <a:defRPr sz="1200" b="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9207" name="Rectangle 7"/>
          <p:cNvSpPr>
            <a:spLocks noGrp="1" noChangeArrowheads="1"/>
          </p:cNvSpPr>
          <p:nvPr>
            <p:ph type="ftr" sz="quarter" idx="3"/>
          </p:nvPr>
        </p:nvSpPr>
        <p:spPr bwMode="auto">
          <a:xfrm>
            <a:off x="4165600" y="6245225"/>
            <a:ext cx="3860800" cy="476250"/>
          </a:xfrm>
          <a:prstGeom prst="rect">
            <a:avLst/>
          </a:prstGeom>
          <a:noFill/>
          <a:ln>
            <a:noFill/>
          </a:ln>
          <a:effectLst/>
        </p:spPr>
        <p:txBody>
          <a:bodyPr vert="horz" wrap="square" lIns="91440" tIns="45720" rIns="91440" bIns="45720" numCol="1" anchor="t" anchorCtr="0" compatLnSpc="1"/>
          <a:lstStyle>
            <a:lvl1pPr algn="ctr" eaLnBrk="1" hangingPunct="1">
              <a:buFontTx/>
              <a:buNone/>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9208" name="Rectangle 8"/>
          <p:cNvSpPr>
            <a:spLocks noGrp="1" noChangeArrowheads="1"/>
          </p:cNvSpPr>
          <p:nvPr>
            <p:ph type="sldNum" sz="quarter" idx="4"/>
          </p:nvPr>
        </p:nvSpPr>
        <p:spPr bwMode="auto">
          <a:xfrm>
            <a:off x="8737600" y="6245225"/>
            <a:ext cx="2641600" cy="476250"/>
          </a:xfrm>
          <a:prstGeom prst="rect">
            <a:avLst/>
          </a:prstGeom>
          <a:noFill/>
          <a:ln>
            <a:noFill/>
          </a:ln>
          <a:effectLst/>
        </p:spPr>
        <p:txBody>
          <a:bodyPr vert="horz" wrap="square" lIns="91440" tIns="45720" rIns="91440" bIns="45720" numCol="1" anchor="t" anchorCtr="0" compatLnSpc="1"/>
          <a:lstStyle>
            <a:lvl1pPr algn="r">
              <a:defRPr sz="1200"/>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pic>
        <p:nvPicPr>
          <p:cNvPr id="3080" name="Picture 2" descr="C:\Documents and Settings\Administrator\桌面\图片3.png"/>
          <p:cNvPicPr>
            <a:picLocks noChangeAspect="1"/>
          </p:cNvPicPr>
          <p:nvPr/>
        </p:nvPicPr>
        <p:blipFill>
          <a:blip r:embed="rId15"/>
          <a:stretch>
            <a:fillRect/>
          </a:stretch>
        </p:blipFill>
        <p:spPr>
          <a:xfrm>
            <a:off x="381000" y="71438"/>
            <a:ext cx="774700" cy="573087"/>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Lst>
  <p:transition/>
  <p:hf sldNum="0" hdr="0" ftr="0" dt="0"/>
  <p:txStyles>
    <p:title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2pPr>
      <a:lvl3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3pPr>
      <a:lvl4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4pPr>
      <a:lvl5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p:titleStyle>
    <p:body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4098" name="Rectangle 3"/>
          <p:cNvSpPr>
            <a:spLocks noGrp="1"/>
          </p:cNvSpPr>
          <p:nvPr>
            <p:ph type="body"/>
          </p:nvPr>
        </p:nvSpPr>
        <p:spPr>
          <a:xfrm>
            <a:off x="666750" y="928688"/>
            <a:ext cx="10733088" cy="4751387"/>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052" name="AutoShape 4"/>
          <p:cNvSpPr>
            <a:spLocks noChangeArrowheads="1"/>
          </p:cNvSpPr>
          <p:nvPr userDrawn="1"/>
        </p:nvSpPr>
        <p:spPr bwMode="auto">
          <a:xfrm>
            <a:off x="381000" y="642938"/>
            <a:ext cx="10953750" cy="109538"/>
          </a:xfrm>
          <a:custGeom>
            <a:avLst/>
            <a:gdLst/>
            <a:ahLst/>
            <a:cxnLst>
              <a:cxn ang="0">
                <a:pos x="0" y="0"/>
              </a:cxn>
              <a:cxn ang="0">
                <a:pos x="585" y="0"/>
              </a:cxn>
              <a:cxn ang="0">
                <a:pos x="585" y="1000"/>
              </a:cxn>
              <a:cxn ang="0">
                <a:pos x="0" y="1000"/>
              </a:cxn>
              <a:cxn ang="0">
                <a:pos x="0" y="0"/>
              </a:cxn>
              <a:cxn ang="0">
                <a:pos x="0" y="0"/>
              </a:cxn>
              <a:cxn ang="0">
                <a:pos x="1000" y="0"/>
              </a:cxn>
            </a:cxnLst>
            <a:rect l="0" t="0" r="r" b="b"/>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solidFill>
          <a:ln w="9525">
            <a:solidFill>
              <a:schemeClr val="accent2"/>
            </a:solid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9206" name="Rectangle 6"/>
          <p:cNvSpPr>
            <a:spLocks noGrp="1" noChangeArrowheads="1"/>
          </p:cNvSpPr>
          <p:nvPr>
            <p:ph type="dt" sz="half" idx="2"/>
          </p:nvPr>
        </p:nvSpPr>
        <p:spPr bwMode="auto">
          <a:xfrm>
            <a:off x="812800" y="6245225"/>
            <a:ext cx="2641600" cy="476250"/>
          </a:xfrm>
          <a:prstGeom prst="rect">
            <a:avLst/>
          </a:prstGeom>
          <a:noFill/>
          <a:ln>
            <a:noFill/>
          </a:ln>
          <a:effectLst/>
        </p:spPr>
        <p:txBody>
          <a:bodyPr vert="horz" wrap="square" lIns="91440" tIns="45720" rIns="91440" bIns="45720" numCol="1" anchor="t" anchorCtr="0" compatLnSpc="1"/>
          <a:lstStyle>
            <a:lvl1pPr eaLnBrk="1" hangingPunct="1">
              <a:buFontTx/>
              <a:buNone/>
              <a:defRPr sz="1200" b="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9207" name="Rectangle 7"/>
          <p:cNvSpPr>
            <a:spLocks noGrp="1" noChangeArrowheads="1"/>
          </p:cNvSpPr>
          <p:nvPr>
            <p:ph type="ftr" sz="quarter" idx="3"/>
          </p:nvPr>
        </p:nvSpPr>
        <p:spPr bwMode="auto">
          <a:xfrm>
            <a:off x="4165600" y="6245225"/>
            <a:ext cx="3860800" cy="476250"/>
          </a:xfrm>
          <a:prstGeom prst="rect">
            <a:avLst/>
          </a:prstGeom>
          <a:noFill/>
          <a:ln>
            <a:noFill/>
          </a:ln>
          <a:effectLst/>
        </p:spPr>
        <p:txBody>
          <a:bodyPr vert="horz" wrap="square" lIns="91440" tIns="45720" rIns="91440" bIns="45720" numCol="1" anchor="t" anchorCtr="0" compatLnSpc="1"/>
          <a:lstStyle>
            <a:lvl1pPr algn="ctr" eaLnBrk="1" hangingPunct="1">
              <a:buFontTx/>
              <a:buNone/>
              <a:defRPr sz="1200" b="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9208" name="Rectangle 8"/>
          <p:cNvSpPr>
            <a:spLocks noGrp="1" noChangeArrowheads="1"/>
          </p:cNvSpPr>
          <p:nvPr>
            <p:ph type="sldNum" sz="quarter" idx="4"/>
          </p:nvPr>
        </p:nvSpPr>
        <p:spPr bwMode="auto">
          <a:xfrm>
            <a:off x="8737600" y="6245225"/>
            <a:ext cx="2641600" cy="476250"/>
          </a:xfrm>
          <a:prstGeom prst="rect">
            <a:avLst/>
          </a:prstGeom>
          <a:noFill/>
          <a:ln>
            <a:noFill/>
          </a:ln>
          <a:effectLst/>
        </p:spPr>
        <p:txBody>
          <a:bodyPr vert="horz" wrap="square" lIns="91440" tIns="45720" rIns="91440" bIns="45720" numCol="1" anchor="t" anchorCtr="0" compatLnSpc="1"/>
          <a:lstStyle>
            <a:lvl1pPr algn="r">
              <a:defRPr sz="1200"/>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pic>
        <p:nvPicPr>
          <p:cNvPr id="4103" name="Picture 2"/>
          <p:cNvPicPr>
            <a:picLocks noChangeAspect="1"/>
          </p:cNvPicPr>
          <p:nvPr userDrawn="1"/>
        </p:nvPicPr>
        <p:blipFill>
          <a:blip r:embed="rId15"/>
          <a:stretch>
            <a:fillRect/>
          </a:stretch>
        </p:blipFill>
        <p:spPr>
          <a:xfrm>
            <a:off x="334963" y="0"/>
            <a:ext cx="4381500" cy="608013"/>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Lst>
  <p:transition/>
  <p:hf sldNum="0" hdr="0" ftr="0" dt="0"/>
  <p:txStyles>
    <p:title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2pPr>
      <a:lvl3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3pPr>
      <a:lvl4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4pPr>
      <a:lvl5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p:titleStyle>
    <p:bodyStyle>
      <a:lvl1pPr marL="469900" indent="-469900" algn="l" rtl="0" eaLnBrk="0" fontAlgn="base" hangingPunct="0">
        <a:spcBef>
          <a:spcPct val="20000"/>
        </a:spcBef>
        <a:spcAft>
          <a:spcPct val="0"/>
        </a:spcAft>
        <a:buClr>
          <a:schemeClr val="accent2"/>
        </a:buClr>
        <a:buFont typeface="Wingdings" panose="05000000000000000000" pitchFamily="2" charset="2"/>
        <a:buChar char="o"/>
        <a:defRPr sz="300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600">
          <a:solidFill>
            <a:schemeClr val="tx1"/>
          </a:solidFill>
          <a:latin typeface="+mn-lt"/>
          <a:ea typeface="+mn-ea"/>
        </a:defRPr>
      </a:lvl2pPr>
      <a:lvl3pPr marL="1304925" indent="-395605" algn="l" rtl="0" eaLnBrk="0" fontAlgn="base" hangingPunct="0">
        <a:spcBef>
          <a:spcPct val="20000"/>
        </a:spcBef>
        <a:spcAft>
          <a:spcPct val="0"/>
        </a:spcAft>
        <a:buClr>
          <a:schemeClr val="accent2"/>
        </a:buClr>
        <a:buFont typeface="Wingdings" panose="05000000000000000000" pitchFamily="2" charset="2"/>
        <a:buChar char="o"/>
        <a:defRPr sz="2300">
          <a:solidFill>
            <a:schemeClr val="tx1"/>
          </a:solidFill>
          <a:latin typeface="+mn-lt"/>
          <a:ea typeface="+mn-ea"/>
        </a:defRPr>
      </a:lvl3pPr>
      <a:lvl4pPr marL="1694180" indent="-387350" algn="l" rtl="0" eaLnBrk="0" fontAlgn="base" hangingPunct="0">
        <a:spcBef>
          <a:spcPct val="20000"/>
        </a:spcBef>
        <a:spcAft>
          <a:spcPct val="0"/>
        </a:spcAft>
        <a:buClr>
          <a:schemeClr val="accent2"/>
        </a:buClr>
        <a:buFont typeface="Wingdings" panose="05000000000000000000" pitchFamily="2" charset="2"/>
        <a:buChar char="n"/>
        <a:defRPr sz="2000">
          <a:solidFill>
            <a:schemeClr val="tx1"/>
          </a:solidFill>
          <a:latin typeface="+mn-lt"/>
          <a:ea typeface="+mn-ea"/>
        </a:defRPr>
      </a:lvl4pPr>
      <a:lvl5pPr marL="2094230" indent="-398780" algn="l" rtl="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5pPr>
      <a:lvl6pPr marL="25514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6pPr>
      <a:lvl7pPr marL="30086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7pPr>
      <a:lvl8pPr marL="34658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8pPr>
      <a:lvl9pPr marL="3923030" indent="-398780" algn="l" rtl="0" fontAlgn="base">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7.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bmp"/></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bmp"/></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bmp"/></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8.wmf"/><Relationship Id="rId1" Type="http://schemas.openxmlformats.org/officeDocument/2006/relationships/hyperlink" Target="PPT&#38468;&#20214;2&#20016;&#21488;&#20851;&#20110;&#20844;&#32852;&#20844;&#21496;&#39033;&#30446;&#34892;&#19994;&#20195;&#30721;&#30340;&#24847;&#35265;.docx" TargetMode="External"/></Relationships>
</file>

<file path=ppt/slides/_rels/slide21.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2.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bmp"/></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tags" Target="../tags/tag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image" Target="../media/image13.jpeg"/><Relationship Id="rId1" Type="http://schemas.openxmlformats.org/officeDocument/2006/relationships/image" Target="../media/image12.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14.png"/></Relationships>
</file>

<file path=ppt/slides/_rels/slide48.xml.rels><?xml version="1.0" encoding="UTF-8" standalone="yes"?>
<Relationships xmlns="http://schemas.openxmlformats.org/package/2006/relationships"><Relationship Id="rId4" Type="http://schemas.openxmlformats.org/officeDocument/2006/relationships/slideLayout" Target="../slideLayouts/slideLayout16.xml"/><Relationship Id="rId3" Type="http://schemas.openxmlformats.org/officeDocument/2006/relationships/image" Target="../media/image16.jpeg"/><Relationship Id="rId2" Type="http://schemas.openxmlformats.org/officeDocument/2006/relationships/tags" Target="../tags/tag2.xml"/><Relationship Id="rId1" Type="http://schemas.openxmlformats.org/officeDocument/2006/relationships/image" Target="../media/image15.pn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image" Target="../media/image18.png"/><Relationship Id="rId1" Type="http://schemas.openxmlformats.org/officeDocument/2006/relationships/image" Target="../media/image1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19.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20.pn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21.pn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image" Target="../media/image23.png"/><Relationship Id="rId1" Type="http://schemas.openxmlformats.org/officeDocument/2006/relationships/image" Target="../media/image22.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24.jpeg"/></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image" Target="../media/image26.png"/><Relationship Id="rId1" Type="http://schemas.openxmlformats.org/officeDocument/2006/relationships/image" Target="../media/image25.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image" Target="../media/image28.png"/><Relationship Id="rId1" Type="http://schemas.openxmlformats.org/officeDocument/2006/relationships/image" Target="../media/image2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29.pn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30.pn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21.xml"/><Relationship Id="rId1" Type="http://schemas.openxmlformats.org/officeDocument/2006/relationships/image" Target="../media/image31.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32.png"/></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33.jpeg"/></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34.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35.jpe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36.pn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image" Target="../media/image37.png"/></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4.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9" Type="http://schemas.openxmlformats.org/officeDocument/2006/relationships/hyperlink" Target="https://43.254.24.200/a/oaform/caseDetails/form?id=eb3920ad4ec34eb3b29328d60b52fe93" TargetMode="External"/><Relationship Id="rId8" Type="http://schemas.openxmlformats.org/officeDocument/2006/relationships/hyperlink" Target="https://43.254.24.200/a/oaform/caseDetails/form?id=70b623f1302c42038481115a664800e3" TargetMode="External"/><Relationship Id="rId7" Type="http://schemas.openxmlformats.org/officeDocument/2006/relationships/hyperlink" Target="https://43.254.24.200/a/oaform/caseDetails/form?id=619a53a0dc7245f1912cf303d0adf193" TargetMode="External"/><Relationship Id="rId6" Type="http://schemas.openxmlformats.org/officeDocument/2006/relationships/hyperlink" Target="https://43.254.24.200/a/oaform/caseDetails/form?id=b1bff04bbada47a6862c58e3233d9d5b" TargetMode="External"/><Relationship Id="rId5" Type="http://schemas.openxmlformats.org/officeDocument/2006/relationships/hyperlink" Target="https://43.254.24.200/a/oaform/caseDetails/form?id=fd6ee9bbd1f4494ca63d5479fcf0ba9a" TargetMode="External"/><Relationship Id="rId4" Type="http://schemas.openxmlformats.org/officeDocument/2006/relationships/hyperlink" Target="https://43.254.24.200/a/oaform/caseDetails/form?id=e9a53bec52ad42ddbc68827430fb6169" TargetMode="External"/><Relationship Id="rId3" Type="http://schemas.openxmlformats.org/officeDocument/2006/relationships/hyperlink" Target="https://43.254.24.200/a/oaform/caseDetails/form?id=ec2d90265df54228ac2efea9509e84b9" TargetMode="External"/><Relationship Id="rId2" Type="http://schemas.openxmlformats.org/officeDocument/2006/relationships/hyperlink" Target="https://43.254.24.200/a/oaform/caseDetails/form?id=1d89b52c55424387b7fb2d3f002ac54c" TargetMode="External"/><Relationship Id="rId12" Type="http://schemas.openxmlformats.org/officeDocument/2006/relationships/slideLayout" Target="../slideLayouts/slideLayout2.xml"/><Relationship Id="rId11" Type="http://schemas.openxmlformats.org/officeDocument/2006/relationships/hyperlink" Target="https://43.254.24.200/a/oaform/caseDetails/form?id=005b63d496b74295a7c2b4a53d26207b" TargetMode="External"/><Relationship Id="rId10" Type="http://schemas.openxmlformats.org/officeDocument/2006/relationships/hyperlink" Target="https://43.254.24.200/a/oaform/caseDetails/form?id=f5c772093a62442793f19f28949c7f27" TargetMode="External"/><Relationship Id="rId1" Type="http://schemas.openxmlformats.org/officeDocument/2006/relationships/hyperlink" Target="https://43.254.24.200/a/oaform/caseDetails/form?id=5e57a9180e76497fa71b0d1ec72eef01" TargetMode="External"/></Relationships>
</file>

<file path=ppt/slides/_rels/slide9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标题 1"/>
          <p:cNvSpPr>
            <a:spLocks noGrp="1"/>
          </p:cNvSpPr>
          <p:nvPr>
            <p:ph type="ctrTitle"/>
          </p:nvPr>
        </p:nvSpPr>
        <p:spPr>
          <a:xfrm>
            <a:off x="119063" y="1557338"/>
            <a:ext cx="12101512" cy="811212"/>
          </a:xfrm>
          <a:ln/>
        </p:spPr>
        <p:txBody>
          <a:bodyPr vert="horz" wrap="square" lIns="91440" tIns="45720" rIns="91440" bIns="45720" anchor="b" anchorCtr="0"/>
          <a:p>
            <a:pPr algn="ctr"/>
            <a:r>
              <a:rPr lang="zh-CN" altLang="en-US" dirty="0">
                <a:solidFill>
                  <a:schemeClr val="tx1"/>
                </a:solidFill>
                <a:latin typeface="黑体" panose="02010609060101010101" pitchFamily="49" charset="-122"/>
                <a:ea typeface="黑体" panose="02010609060101010101" pitchFamily="49" charset="-122"/>
                <a:cs typeface="+mj-cs"/>
              </a:rPr>
              <a:t>暨</a:t>
            </a:r>
            <a:r>
              <a:rPr lang="en-US" altLang="zh-CN" dirty="0">
                <a:solidFill>
                  <a:schemeClr val="tx1"/>
                </a:solidFill>
                <a:latin typeface="黑体" panose="02010609060101010101" pitchFamily="49" charset="-122"/>
                <a:ea typeface="黑体" panose="02010609060101010101" pitchFamily="49" charset="-122"/>
                <a:cs typeface="+mj-cs"/>
              </a:rPr>
              <a:t>2023</a:t>
            </a:r>
            <a:r>
              <a:rPr lang="zh-CN" altLang="en-US" dirty="0">
                <a:solidFill>
                  <a:schemeClr val="tx1"/>
                </a:solidFill>
                <a:latin typeface="黑体" panose="02010609060101010101" pitchFamily="49" charset="-122"/>
                <a:ea typeface="黑体" panose="02010609060101010101" pitchFamily="49" charset="-122"/>
                <a:cs typeface="+mj-cs"/>
              </a:rPr>
              <a:t>年年报和</a:t>
            </a:r>
            <a:r>
              <a:rPr lang="en-US" altLang="zh-CN" dirty="0">
                <a:solidFill>
                  <a:schemeClr val="tx1"/>
                </a:solidFill>
                <a:latin typeface="黑体" panose="02010609060101010101" pitchFamily="49" charset="-122"/>
                <a:ea typeface="黑体" panose="02010609060101010101" pitchFamily="49" charset="-122"/>
                <a:cs typeface="+mj-cs"/>
              </a:rPr>
              <a:t>2024</a:t>
            </a:r>
            <a:r>
              <a:rPr lang="zh-CN" altLang="en-US" dirty="0">
                <a:solidFill>
                  <a:schemeClr val="tx1"/>
                </a:solidFill>
                <a:latin typeface="黑体" panose="02010609060101010101" pitchFamily="49" charset="-122"/>
                <a:ea typeface="黑体" panose="02010609060101010101" pitchFamily="49" charset="-122"/>
                <a:cs typeface="+mj-cs"/>
              </a:rPr>
              <a:t>年定报制度培训课件</a:t>
            </a:r>
            <a:endParaRPr lang="zh-CN" altLang="en-US" dirty="0">
              <a:solidFill>
                <a:schemeClr val="tx1"/>
              </a:solidFill>
              <a:latin typeface="+mj-lt"/>
              <a:ea typeface="+mj-ea"/>
              <a:cs typeface="+mj-cs"/>
            </a:endParaRPr>
          </a:p>
        </p:txBody>
      </p:sp>
      <p:sp>
        <p:nvSpPr>
          <p:cNvPr id="8195" name="副标题 2"/>
          <p:cNvSpPr>
            <a:spLocks noGrp="1"/>
          </p:cNvSpPr>
          <p:nvPr>
            <p:ph type="subTitle" idx="1"/>
          </p:nvPr>
        </p:nvSpPr>
        <p:spPr>
          <a:xfrm>
            <a:off x="4167188" y="2928938"/>
            <a:ext cx="3714750" cy="1600200"/>
          </a:xfrm>
        </p:spPr>
        <p:txBody>
          <a:bodyPr vert="horz" wrap="square" lIns="91440" tIns="45720" rIns="91440" bIns="45720" anchor="t" anchorCtr="0"/>
          <a:p>
            <a:pPr marL="0" marR="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pPr>
            <a:r>
              <a:rPr kumimoji="0" lang="en-US" altLang="en-US" sz="4000" b="0" i="0" u="none" strike="noStrike" kern="0" cap="none" spc="0" normalizeH="0" baseline="0" noProof="1" dirty="0">
                <a:solidFill>
                  <a:schemeClr val="tx1"/>
                </a:solidFill>
                <a:latin typeface="黑体" panose="02010609060101010101" pitchFamily="49" charset="-122"/>
                <a:ea typeface="黑体" panose="02010609060101010101" pitchFamily="49" charset="-122"/>
                <a:cs typeface="+mn-cs"/>
              </a:rPr>
              <a:t>固定资产投资</a:t>
            </a:r>
            <a:endParaRPr kumimoji="0" lang="en-US" altLang="zh-CN" sz="4000" b="0" i="0" u="none" strike="noStrike" kern="0" cap="none" spc="0" normalizeH="0" baseline="0" noProof="1" dirty="0">
              <a:solidFill>
                <a:schemeClr val="tx1"/>
              </a:solidFill>
              <a:latin typeface="黑体" panose="02010609060101010101" pitchFamily="49" charset="-122"/>
              <a:ea typeface="黑体" panose="02010609060101010101" pitchFamily="49" charset="-122"/>
              <a:cs typeface="+mn-cs"/>
            </a:endParaRPr>
          </a:p>
          <a:p>
            <a:pPr marL="0" marR="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pPr>
            <a:endParaRPr kumimoji="0" lang="en-US" altLang="en-US" sz="2800" b="0" i="0" u="none" strike="noStrike" kern="0" cap="none" spc="0" normalizeH="0" baseline="0" noProof="1" dirty="0">
              <a:solidFill>
                <a:schemeClr val="tx1"/>
              </a:solidFill>
              <a:latin typeface="+mn-lt"/>
              <a:ea typeface="+mn-ea"/>
              <a:cs typeface="+mn-cs"/>
            </a:endParaRPr>
          </a:p>
        </p:txBody>
      </p:sp>
      <p:sp>
        <p:nvSpPr>
          <p:cNvPr id="13315" name="Rectangle 4"/>
          <p:cNvSpPr/>
          <p:nvPr/>
        </p:nvSpPr>
        <p:spPr>
          <a:xfrm>
            <a:off x="2738438" y="4857750"/>
            <a:ext cx="6143625" cy="1357313"/>
          </a:xfrm>
          <a:prstGeom prst="rect">
            <a:avLst/>
          </a:prstGeom>
          <a:noFill/>
          <a:ln w="9525">
            <a:noFill/>
          </a:ln>
        </p:spPr>
        <p:txBody>
          <a:bodyPr anchor="t" anchorCtr="0"/>
          <a:p>
            <a:pPr algn="ctr">
              <a:spcBef>
                <a:spcPct val="20000"/>
              </a:spcBef>
            </a:pPr>
            <a:r>
              <a:rPr lang="zh-CN" altLang="en-US" sz="2000" b="1" dirty="0">
                <a:latin typeface="方正楷体_GB2312" charset="-122"/>
                <a:ea typeface="方正楷体_GB2312" charset="-122"/>
              </a:rPr>
              <a:t>朝  阳  区  统  计  局</a:t>
            </a:r>
            <a:endParaRPr lang="en-US" altLang="zh-CN" sz="2000" b="1" dirty="0">
              <a:latin typeface="方正楷体_GB2312" charset="-122"/>
              <a:ea typeface="方正楷体_GB2312" charset="-122"/>
            </a:endParaRPr>
          </a:p>
          <a:p>
            <a:pPr algn="ctr">
              <a:spcBef>
                <a:spcPct val="20000"/>
              </a:spcBef>
            </a:pPr>
            <a:r>
              <a:rPr lang="en-US" altLang="zh-CN" sz="2000" b="1" dirty="0">
                <a:latin typeface="方正楷体_GB2312" charset="-122"/>
                <a:ea typeface="方正楷体_GB2312" charset="-122"/>
              </a:rPr>
              <a:t>2023</a:t>
            </a:r>
            <a:r>
              <a:rPr lang="zh-CN" altLang="en-US" sz="2000" b="1" dirty="0">
                <a:latin typeface="方正楷体_GB2312" charset="-122"/>
                <a:ea typeface="方正楷体_GB2312" charset="-122"/>
              </a:rPr>
              <a:t>年</a:t>
            </a:r>
            <a:r>
              <a:rPr lang="en-US" altLang="zh-CN" sz="2000" b="1" dirty="0">
                <a:latin typeface="方正楷体_GB2312" charset="-122"/>
                <a:ea typeface="方正楷体_GB2312" charset="-122"/>
              </a:rPr>
              <a:t>12</a:t>
            </a:r>
            <a:r>
              <a:rPr lang="zh-CN" altLang="en-US" sz="2000" b="1" dirty="0">
                <a:latin typeface="方正楷体_GB2312" charset="-122"/>
                <a:ea typeface="方正楷体_GB2312" charset="-122"/>
              </a:rPr>
              <a:t>月制作</a:t>
            </a:r>
            <a:endParaRPr lang="zh-CN" altLang="en-US" sz="2000" b="1" dirty="0">
              <a:latin typeface="方正楷体_GB2312" charset="-122"/>
              <a:ea typeface="方正楷体_GB2312" charset="-122"/>
            </a:endParaRPr>
          </a:p>
        </p:txBody>
      </p:sp>
      <p:sp>
        <p:nvSpPr>
          <p:cNvPr id="13316" name="文本框 1"/>
          <p:cNvSpPr txBox="1"/>
          <p:nvPr/>
        </p:nvSpPr>
        <p:spPr>
          <a:xfrm>
            <a:off x="5832475" y="7118350"/>
            <a:ext cx="4064000" cy="368300"/>
          </a:xfrm>
          <a:prstGeom prst="rect">
            <a:avLst/>
          </a:prstGeom>
          <a:noFill/>
          <a:ln w="9525">
            <a:noFill/>
          </a:ln>
        </p:spPr>
        <p:txBody>
          <a:bodyPr wrap="square" anchor="t" anchorCtr="0">
            <a:spAutoFit/>
          </a:bodyPr>
          <a:p>
            <a:endParaRPr lang="zh-CN" altLang="en-US">
              <a:latin typeface="Arial" panose="020B0604020202020204" pitchFamily="34" charset="0"/>
              <a:ea typeface="宋体" panose="02010600030101010101" pitchFamily="2" charset="-122"/>
            </a:endParaRPr>
          </a:p>
        </p:txBody>
      </p:sp>
      <p:grpSp>
        <p:nvGrpSpPr>
          <p:cNvPr id="13317" name="组合 5"/>
          <p:cNvGrpSpPr/>
          <p:nvPr/>
        </p:nvGrpSpPr>
        <p:grpSpPr>
          <a:xfrm>
            <a:off x="34925" y="12700"/>
            <a:ext cx="8386763" cy="1577975"/>
            <a:chOff x="-8" y="620"/>
            <a:chExt cx="13208" cy="2484"/>
          </a:xfrm>
        </p:grpSpPr>
        <p:sp>
          <p:nvSpPr>
            <p:cNvPr id="7" name="任意多边形 6"/>
            <p:cNvSpPr/>
            <p:nvPr/>
          </p:nvSpPr>
          <p:spPr>
            <a:xfrm rot="5400000">
              <a:off x="5875" y="-4737"/>
              <a:ext cx="1442" cy="13208"/>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054" name="文本框 62"/>
            <p:cNvSpPr txBox="1"/>
            <p:nvPr/>
          </p:nvSpPr>
          <p:spPr>
            <a:xfrm>
              <a:off x="3187" y="1350"/>
              <a:ext cx="9015" cy="1018"/>
            </a:xfrm>
            <a:prstGeom prst="rect">
              <a:avLst/>
            </a:prstGeom>
            <a:noFill/>
            <a:ln w="9525">
              <a:noFill/>
            </a:ln>
          </p:spPr>
          <p:txBody>
            <a:bodyPr wrap="none">
              <a:spAutoFit/>
            </a:bodyPr>
            <a:p>
              <a:pPr marR="0" defTabSz="914400">
                <a:buClrTx/>
                <a:buSzTx/>
                <a:buFontTx/>
                <a:buNone/>
              </a:pPr>
              <a:r>
                <a:rPr kumimoji="0" lang="zh-CN" altLang="en-US" sz="3600" kern="1200" cap="none" spc="0" normalizeH="0" baseline="0" noProof="1">
                  <a:ln w="9525" cmpd="sng">
                    <a:solidFill>
                      <a:schemeClr val="bg1"/>
                    </a:solidFill>
                    <a:prstDash val="solid"/>
                  </a:ln>
                  <a:solidFill>
                    <a:schemeClr val="bg1"/>
                  </a:solidFill>
                  <a:effectLst>
                    <a:glow rad="38100">
                      <a:schemeClr val="accent1">
                        <a:alpha val="40000"/>
                      </a:schemeClr>
                    </a:glow>
                  </a:effectLst>
                  <a:latin typeface="方正小标宋简体" panose="03000509000000000000" charset="-122"/>
                  <a:ea typeface="方正小标宋简体" panose="03000509000000000000" charset="-122"/>
                  <a:cs typeface="方正小标宋简体" panose="03000509000000000000" charset="-122"/>
                  <a:sym typeface="+mn-ea"/>
                </a:rPr>
                <a:t>北京市第五次全国经济普查</a:t>
              </a:r>
              <a:endParaRPr kumimoji="0" lang="zh-CN" altLang="en-US" sz="3600" kern="1200" cap="none" spc="0" normalizeH="0" baseline="0" noProof="1">
                <a:ln w="9525" cmpd="sng">
                  <a:solidFill>
                    <a:schemeClr val="bg1"/>
                  </a:solidFill>
                  <a:prstDash val="solid"/>
                </a:ln>
                <a:solidFill>
                  <a:schemeClr val="bg1"/>
                </a:solidFill>
                <a:effectLst>
                  <a:glow rad="38100">
                    <a:schemeClr val="accent1">
                      <a:alpha val="40000"/>
                    </a:schemeClr>
                  </a:glow>
                </a:effectLst>
                <a:latin typeface="方正小标宋简体" panose="03000509000000000000" charset="-122"/>
                <a:ea typeface="方正小标宋简体" panose="03000509000000000000" charset="-122"/>
                <a:cs typeface="方正小标宋简体" panose="03000509000000000000" charset="-122"/>
                <a:sym typeface="+mn-ea"/>
              </a:endParaRPr>
            </a:p>
          </p:txBody>
        </p:sp>
        <p:pic>
          <p:nvPicPr>
            <p:cNvPr id="13320" name="图片 7" descr="五经普LOGO透明底"/>
            <p:cNvPicPr>
              <a:picLocks noChangeAspect="1"/>
            </p:cNvPicPr>
            <p:nvPr/>
          </p:nvPicPr>
          <p:blipFill>
            <a:blip r:embed="rId1"/>
            <a:stretch>
              <a:fillRect/>
            </a:stretch>
          </p:blipFill>
          <p:spPr>
            <a:xfrm>
              <a:off x="466" y="620"/>
              <a:ext cx="2485" cy="2485"/>
            </a:xfrm>
            <a:prstGeom prst="rect">
              <a:avLst/>
            </a:prstGeom>
            <a:noFill/>
            <a:ln w="9525">
              <a:noFill/>
            </a:ln>
          </p:spPr>
        </p:pic>
      </p:grpSp>
      <p:sp>
        <p:nvSpPr>
          <p:cNvPr id="13321" name="文本框 10"/>
          <p:cNvSpPr txBox="1"/>
          <p:nvPr/>
        </p:nvSpPr>
        <p:spPr>
          <a:xfrm>
            <a:off x="5922963" y="5886450"/>
            <a:ext cx="4064000" cy="368300"/>
          </a:xfrm>
          <a:prstGeom prst="rect">
            <a:avLst/>
          </a:prstGeom>
          <a:noFill/>
          <a:ln w="9525">
            <a:noFill/>
          </a:ln>
        </p:spPr>
        <p:txBody>
          <a:bodyPr wrap="square" anchor="t" anchorCtr="0">
            <a:spAutoFit/>
          </a:bodyPr>
          <a:p>
            <a:endParaRPr lang="zh-CN" altLang="en-US">
              <a:latin typeface="Arial" panose="020B0604020202020204" pitchFamily="34" charset="0"/>
              <a:ea typeface="宋体" panose="02010600030101010101" pitchFamily="2"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Rectangle 4"/>
          <p:cNvSpPr/>
          <p:nvPr/>
        </p:nvSpPr>
        <p:spPr>
          <a:xfrm>
            <a:off x="1524000" y="1588"/>
            <a:ext cx="309563" cy="368300"/>
          </a:xfrm>
          <a:prstGeom prst="rect">
            <a:avLst/>
          </a:prstGeom>
          <a:noFill/>
          <a:ln w="9525">
            <a:noFill/>
          </a:ln>
        </p:spPr>
        <p:txBody>
          <a:bodyPr wrap="none" anchor="ctr" anchorCtr="0">
            <a:spAutoFit/>
          </a:bodyPr>
          <a:p>
            <a:endParaRPr lang="zh-CN" altLang="en-US" dirty="0">
              <a:latin typeface="Arial" panose="020B0604020202020204" pitchFamily="34" charset="0"/>
              <a:ea typeface="宋体" panose="02010600030101010101" pitchFamily="2" charset="-122"/>
            </a:endParaRPr>
          </a:p>
        </p:txBody>
      </p:sp>
      <p:sp>
        <p:nvSpPr>
          <p:cNvPr id="17410" name="矩形 27"/>
          <p:cNvSpPr/>
          <p:nvPr/>
        </p:nvSpPr>
        <p:spPr>
          <a:xfrm>
            <a:off x="1414463" y="1484313"/>
            <a:ext cx="6356350" cy="1754188"/>
          </a:xfrm>
          <a:prstGeom prst="rect">
            <a:avLst/>
          </a:prstGeom>
          <a:noFill/>
          <a:ln w="9525">
            <a:noFill/>
          </a:ln>
        </p:spPr>
        <p:txBody>
          <a:bodyPr wrap="none" anchor="t" anchorCtr="0">
            <a:spAutoFit/>
          </a:bodyPr>
          <a:p>
            <a:pPr algn="l" fontAlgn="base"/>
            <a:r>
              <a:rPr kumimoji="0" lang="zh-CN" altLang="en-US" sz="5400" b="0" i="0" u="none" strike="noStrike" kern="1200" cap="none" spc="0" normalizeH="0" baseline="0" noProof="0" dirty="0">
                <a:ln>
                  <a:noFill/>
                </a:ln>
                <a:solidFill>
                  <a:schemeClr val="tx1"/>
                </a:solidFill>
                <a:effectLst/>
                <a:uLnTx/>
                <a:uFillTx/>
                <a:latin typeface="+mn-ea"/>
                <a:ea typeface="+mn-ea"/>
                <a:cs typeface="+mn-cs"/>
              </a:rPr>
              <a:t>（</a:t>
            </a:r>
            <a:r>
              <a:rPr lang="zh-CN" altLang="en-US" sz="5400" strike="noStrike" noProof="0" dirty="0">
                <a:ln>
                  <a:noFill/>
                </a:ln>
                <a:effectLst/>
                <a:uLnTx/>
                <a:uFillTx/>
                <a:latin typeface="+mn-ea"/>
                <a:ea typeface="+mn-ea"/>
                <a:cs typeface="+mn-cs"/>
                <a:sym typeface="+mn-ea"/>
              </a:rPr>
              <a:t>一</a:t>
            </a:r>
            <a:r>
              <a:rPr kumimoji="0" lang="zh-CN" altLang="en-US" sz="5400" b="0" i="0" u="none" strike="noStrike" kern="1200" cap="none" spc="0" normalizeH="0" baseline="0" noProof="0" dirty="0">
                <a:ln>
                  <a:noFill/>
                </a:ln>
                <a:solidFill>
                  <a:schemeClr val="tx1"/>
                </a:solidFill>
                <a:effectLst/>
                <a:uLnTx/>
                <a:uFillTx/>
                <a:latin typeface="+mn-ea"/>
                <a:ea typeface="+mn-ea"/>
                <a:cs typeface="+mn-cs"/>
              </a:rPr>
              <a:t>）固定资产投资</a:t>
            </a:r>
            <a:endParaRPr kumimoji="0" lang="zh-CN" altLang="en-US" sz="5400" b="0" i="0" u="none" strike="noStrike" kern="1200" cap="none" spc="0" normalizeH="0" baseline="0" noProof="0" dirty="0">
              <a:ln>
                <a:noFill/>
              </a:ln>
              <a:solidFill>
                <a:schemeClr val="tx1"/>
              </a:solidFill>
              <a:effectLst/>
              <a:uLnTx/>
              <a:uFillTx/>
              <a:latin typeface="+mn-ea"/>
              <a:ea typeface="+mn-ea"/>
              <a:cs typeface="+mn-cs"/>
            </a:endParaRPr>
          </a:p>
          <a:p>
            <a:pPr fontAlgn="base"/>
            <a:endParaRPr lang="zh-CN" altLang="en-US" sz="5400" b="1" strike="noStrike" noProof="1" dirty="0">
              <a:latin typeface="Arial" panose="020B0604020202020204" pitchFamily="34" charset="0"/>
              <a:ea typeface="宋体" panose="02010600030101010101" pitchFamily="2" charset="-122"/>
            </a:endParaRPr>
          </a:p>
        </p:txBody>
      </p:sp>
      <p:graphicFrame>
        <p:nvGraphicFramePr>
          <p:cNvPr id="5" name="表格 4"/>
          <p:cNvGraphicFramePr/>
          <p:nvPr/>
        </p:nvGraphicFramePr>
        <p:xfrm>
          <a:off x="2422525" y="2924175"/>
          <a:ext cx="6284913" cy="2236788"/>
        </p:xfrm>
        <a:graphic>
          <a:graphicData uri="http://schemas.openxmlformats.org/drawingml/2006/table">
            <a:tbl>
              <a:tblPr/>
              <a:tblGrid>
                <a:gridCol w="6283960"/>
              </a:tblGrid>
              <a:tr h="745490">
                <a:tc>
                  <a:txBody>
                    <a:bodyPr/>
                    <a:p>
                      <a:pPr lvl="0">
                        <a:buSzTx/>
                        <a:buNone/>
                      </a:pPr>
                      <a:r>
                        <a:rPr lang="zh-CN" altLang="en-US" sz="2400" b="1">
                          <a:solidFill>
                            <a:srgbClr val="000000"/>
                          </a:solidFill>
                          <a:latin typeface="+mn-ea"/>
                          <a:ea typeface="+mn-ea"/>
                        </a:rPr>
                        <a:t>普查《固定资产投资项目情况》（</a:t>
                      </a:r>
                      <a:r>
                        <a:rPr lang="en-US" altLang="zh-CN" sz="2400" b="1">
                          <a:solidFill>
                            <a:srgbClr val="000000"/>
                          </a:solidFill>
                          <a:latin typeface="+mn-ea"/>
                          <a:ea typeface="+mn-ea"/>
                        </a:rPr>
                        <a:t>606</a:t>
                      </a:r>
                      <a:r>
                        <a:rPr lang="zh-CN" altLang="en-US" sz="2400" b="1">
                          <a:solidFill>
                            <a:srgbClr val="000000"/>
                          </a:solidFill>
                          <a:latin typeface="+mn-ea"/>
                          <a:ea typeface="+mn-ea"/>
                        </a:rPr>
                        <a:t>表）</a:t>
                      </a:r>
                      <a:endParaRPr lang="zh-CN" altLang="en-US" sz="2400" b="1">
                        <a:solidFill>
                          <a:srgbClr val="000000"/>
                        </a:solidFill>
                        <a:latin typeface="+mn-ea"/>
                        <a:ea typeface="+mn-ea"/>
                      </a:endParaRPr>
                    </a:p>
                  </a:txBody>
                  <a:tcPr marL="68580" marR="68580" marT="0" marB="0" anchor="ctr" anchorCtr="0">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381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solidFill>
                      <a:srgbClr val="D0D3EB"/>
                    </a:solidFill>
                  </a:tcPr>
                </a:tc>
              </a:tr>
              <a:tr h="745490">
                <a:tc>
                  <a:txBody>
                    <a:bodyPr/>
                    <a:p>
                      <a:pPr lvl="0">
                        <a:buSzTx/>
                        <a:buNone/>
                      </a:pPr>
                      <a:r>
                        <a:rPr lang="zh-CN" altLang="en-US" sz="2400" b="1" noProof="0" dirty="0">
                          <a:ln>
                            <a:noFill/>
                          </a:ln>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rPr>
                        <a:t>普查</a:t>
                      </a:r>
                      <a:r>
                        <a:rPr lang="zh-CN" sz="2400" b="1" noProof="0" dirty="0">
                          <a:ln>
                            <a:noFill/>
                          </a:ln>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rPr>
                        <a:t>《</a:t>
                      </a:r>
                      <a:r>
                        <a:rPr sz="2400" b="1" noProof="0" dirty="0">
                          <a:ln>
                            <a:noFill/>
                          </a:ln>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rPr>
                        <a:t>单位固定资产投资情况</a:t>
                      </a:r>
                      <a:r>
                        <a:rPr lang="zh-CN" sz="2400" b="1" noProof="0" dirty="0">
                          <a:ln>
                            <a:noFill/>
                          </a:ln>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rPr>
                        <a:t>》</a:t>
                      </a:r>
                      <a:r>
                        <a:rPr sz="2400" b="1" noProof="0" dirty="0">
                          <a:ln>
                            <a:noFill/>
                          </a:ln>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rPr>
                        <a:t>（611-5表）</a:t>
                      </a:r>
                      <a:endParaRPr lang="en-US" altLang="zh-CN" sz="2400" b="1" noProof="0" dirty="0">
                        <a:ln>
                          <a:noFill/>
                        </a:ln>
                        <a:solidFill>
                          <a:srgbClr val="000000"/>
                        </a:solidFill>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endParaRPr>
                    </a:p>
                  </a:txBody>
                  <a:tcPr marL="68580" marR="68580" marT="0" marB="0" anchor="ctr" anchorCtr="0">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solidFill>
                      <a:srgbClr val="E9EBF5"/>
                    </a:solidFill>
                  </a:tcPr>
                </a:tc>
              </a:tr>
              <a:tr h="745490">
                <a:tc>
                  <a:txBody>
                    <a:bodyPr/>
                    <a:p>
                      <a:pPr lvl="0">
                        <a:buSzTx/>
                        <a:buNone/>
                      </a:pPr>
                      <a:r>
                        <a:rPr lang="zh-CN" sz="2400" b="1" noProof="0" dirty="0">
                          <a:ln>
                            <a:noFill/>
                          </a:ln>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rPr>
                        <a:t>定报</a:t>
                      </a:r>
                      <a:r>
                        <a:rPr sz="2400" b="1" noProof="0" dirty="0">
                          <a:ln>
                            <a:noFill/>
                          </a:ln>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rPr>
                        <a:t>《固定资产投资项目情况》（206表）</a:t>
                      </a:r>
                      <a:endParaRPr sz="2400" b="1" noProof="0" dirty="0">
                        <a:ln>
                          <a:noFill/>
                        </a:ln>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endParaRPr>
                    </a:p>
                  </a:txBody>
                  <a:tcPr marL="68580" marR="68580" marT="0" marB="0" anchor="ctr" anchorCtr="0">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solidFill>
                      <a:srgbClr val="D0D3EB"/>
                    </a:solidFill>
                  </a:tcPr>
                </a:tc>
              </a:tr>
            </a:tbl>
          </a:graphicData>
        </a:graphic>
      </p:graphicFrame>
      <p:sp>
        <p:nvSpPr>
          <p:cNvPr id="24589" name="右大括号 1"/>
          <p:cNvSpPr/>
          <p:nvPr/>
        </p:nvSpPr>
        <p:spPr>
          <a:xfrm>
            <a:off x="8807450" y="3006725"/>
            <a:ext cx="444500" cy="2127250"/>
          </a:xfrm>
          <a:prstGeom prst="rightBrace">
            <a:avLst>
              <a:gd name="adj1" fmla="val 8286"/>
              <a:gd name="adj2" fmla="val 50000"/>
            </a:avLst>
          </a:prstGeom>
          <a:solidFill>
            <a:schemeClr val="accent1"/>
          </a:solidFill>
          <a:ln w="12700" cap="flat" cmpd="sng">
            <a:solidFill>
              <a:schemeClr val="tx1"/>
            </a:solidFill>
            <a:prstDash val="solid"/>
            <a:round/>
            <a:headEnd type="none" w="sm" len="sm"/>
            <a:tailEnd type="none" w="sm" len="sm"/>
          </a:ln>
        </p:spPr>
        <p:txBody>
          <a:bodyPr wrap="none" lIns="91440" tIns="45720" rIns="91440" bIns="45720" anchor="t" anchorCtr="0"/>
          <a:p>
            <a:pPr>
              <a:buFontTx/>
            </a:pPr>
            <a:endParaRPr lang="en-US" altLang="zh-CN" sz="2800" b="1">
              <a:latin typeface="Verdana" panose="020B0604030504040204" pitchFamily="34" charset="0"/>
              <a:ea typeface="宋体" panose="02010600030101010101" pitchFamily="2" charset="-122"/>
            </a:endParaRPr>
          </a:p>
        </p:txBody>
      </p:sp>
      <p:sp>
        <p:nvSpPr>
          <p:cNvPr id="24590" name="圆角矩形 2"/>
          <p:cNvSpPr/>
          <p:nvPr/>
        </p:nvSpPr>
        <p:spPr>
          <a:xfrm>
            <a:off x="9407525" y="3602038"/>
            <a:ext cx="1884363" cy="936625"/>
          </a:xfrm>
          <a:prstGeom prst="roundRect">
            <a:avLst>
              <a:gd name="adj" fmla="val 16667"/>
            </a:avLst>
          </a:prstGeom>
          <a:solidFill>
            <a:schemeClr val="accent1">
              <a:alpha val="0"/>
            </a:schemeClr>
          </a:solidFill>
          <a:ln w="38100" cap="flat" cmpd="sng">
            <a:solidFill>
              <a:srgbClr val="FF0000"/>
            </a:solidFill>
            <a:prstDash val="solid"/>
            <a:round/>
            <a:headEnd type="none" w="med" len="med"/>
            <a:tailEnd type="none" w="med" len="med"/>
          </a:ln>
        </p:spPr>
        <p:txBody>
          <a:bodyPr wrap="none" anchor="ctr" anchorCtr="0"/>
          <a:p>
            <a:r>
              <a:rPr lang="en-US" altLang="zh-CN" b="1">
                <a:solidFill>
                  <a:srgbClr val="FF0000"/>
                </a:solidFill>
                <a:latin typeface="Arial" panose="020B0604020202020204" pitchFamily="34" charset="0"/>
                <a:ea typeface="宋体" panose="02010600030101010101" pitchFamily="2" charset="-122"/>
              </a:rPr>
              <a:t>  </a:t>
            </a:r>
            <a:r>
              <a:rPr lang="zh-CN" altLang="en-US" b="1">
                <a:solidFill>
                  <a:srgbClr val="FF0000"/>
                </a:solidFill>
                <a:latin typeface="Arial" panose="020B0604020202020204" pitchFamily="34" charset="0"/>
                <a:ea typeface="宋体" panose="02010600030101010101" pitchFamily="2" charset="-122"/>
              </a:rPr>
              <a:t>表式基本一致</a:t>
            </a:r>
            <a:endParaRPr lang="zh-CN" altLang="en-US" b="1">
              <a:solidFill>
                <a:srgbClr val="FF0000"/>
              </a:solidFill>
              <a:latin typeface="Arial" panose="020B0604020202020204" pitchFamily="34" charset="0"/>
              <a:ea typeface="宋体" panose="02010600030101010101" pitchFamily="2" charset="-122"/>
            </a:endParaRPr>
          </a:p>
        </p:txBody>
      </p:sp>
    </p:spTree>
  </p:cSld>
  <p:clrMapOvr>
    <a:masterClrMapping/>
  </p:clrMapOvr>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01" name="TextBox 7"/>
          <p:cNvSpPr txBox="1"/>
          <p:nvPr/>
        </p:nvSpPr>
        <p:spPr>
          <a:xfrm>
            <a:off x="839788" y="620713"/>
            <a:ext cx="10215562" cy="5846762"/>
          </a:xfrm>
          <a:prstGeom prst="rect">
            <a:avLst/>
          </a:prstGeom>
          <a:noFill/>
          <a:ln w="9525">
            <a:noFill/>
          </a:ln>
        </p:spPr>
        <p:txBody>
          <a:bodyPr anchor="t" anchorCtr="0">
            <a:spAutoFit/>
          </a:bodyPr>
          <a:p>
            <a:pPr>
              <a:lnSpc>
                <a:spcPct val="150000"/>
              </a:lnSpc>
            </a:pPr>
            <a:r>
              <a:rPr lang="zh-CN" altLang="en-US" sz="2400" b="1" dirty="0">
                <a:solidFill>
                  <a:srgbClr val="FF0000"/>
                </a:solidFill>
                <a:latin typeface="微软雅黑" panose="020B0503020204020204" charset="-122"/>
                <a:ea typeface="微软雅黑" panose="020B0503020204020204" charset="-122"/>
                <a:sym typeface="仿宋_GB2312" panose="02010609030101010101" pitchFamily="49" charset="-122"/>
              </a:rPr>
              <a:t> </a:t>
            </a:r>
            <a:r>
              <a:rPr lang="en-US" altLang="zh-CN" sz="2800" b="1" dirty="0">
                <a:latin typeface="微软雅黑" panose="020B0503020204020204" charset="-122"/>
                <a:ea typeface="微软雅黑" panose="020B0503020204020204" charset="-122"/>
                <a:sym typeface="仿宋_GB2312" panose="02010609030101010101" pitchFamily="49" charset="-122"/>
              </a:rPr>
              <a:t>三是加大数据</a:t>
            </a:r>
            <a:r>
              <a:rPr lang="zh-CN" altLang="en-US" sz="2800" b="1" dirty="0">
                <a:latin typeface="微软雅黑" panose="020B0503020204020204" charset="-122"/>
                <a:ea typeface="微软雅黑" panose="020B0503020204020204" charset="-122"/>
                <a:sym typeface="仿宋_GB2312" panose="02010609030101010101" pitchFamily="49" charset="-122"/>
              </a:rPr>
              <a:t>核查</a:t>
            </a:r>
            <a:r>
              <a:rPr lang="en-US" altLang="zh-CN" sz="2800" b="1" dirty="0">
                <a:latin typeface="微软雅黑" panose="020B0503020204020204" charset="-122"/>
                <a:ea typeface="微软雅黑" panose="020B0503020204020204" charset="-122"/>
                <a:sym typeface="仿宋_GB2312" panose="02010609030101010101" pitchFamily="49" charset="-122"/>
              </a:rPr>
              <a:t>力度</a:t>
            </a:r>
            <a:endParaRPr lang="en-US" altLang="zh-CN" sz="2800" b="1" dirty="0">
              <a:latin typeface="微软雅黑" panose="020B0503020204020204" charset="-122"/>
              <a:ea typeface="微软雅黑" panose="020B0503020204020204" charset="-122"/>
              <a:sym typeface="仿宋_GB2312" panose="02010609030101010101" pitchFamily="49" charset="-122"/>
            </a:endParaRPr>
          </a:p>
          <a:p>
            <a:pPr>
              <a:buFont typeface="Wingdings" panose="05000000000000000000" charset="0"/>
              <a:buChar char="p"/>
            </a:pPr>
            <a:r>
              <a:rPr lang="en-US" altLang="zh-CN" sz="2000" dirty="0">
                <a:latin typeface="仿宋_GB2312" panose="02010609030101010101" pitchFamily="49" charset="-122"/>
                <a:ea typeface="仿宋_GB2312" panose="02010609030101010101" pitchFamily="49" charset="-122"/>
                <a:sym typeface="仿宋_GB2312" panose="02010609030101010101" pitchFamily="49" charset="-122"/>
              </a:rPr>
              <a:t>   </a:t>
            </a:r>
            <a:r>
              <a:rPr lang="zh-CN" altLang="en-US" sz="2000" b="1" dirty="0">
                <a:latin typeface="宋体" panose="02010600030101010101" pitchFamily="2" charset="-122"/>
                <a:ea typeface="宋体" panose="02010600030101010101" pitchFamily="2" charset="-122"/>
                <a:sym typeface="仿宋_GB2312" panose="02010609030101010101" pitchFamily="49" charset="-122"/>
              </a:rPr>
              <a:t>在不同时间不同阶段开展各种形式的执法检查、数据核查，夯实数据质量。</a:t>
            </a:r>
            <a:endParaRPr lang="zh-CN" altLang="en-US" sz="2000" b="1" dirty="0">
              <a:latin typeface="宋体" panose="02010600030101010101" pitchFamily="2" charset="-122"/>
              <a:ea typeface="宋体" panose="02010600030101010101" pitchFamily="2" charset="-122"/>
              <a:sym typeface="仿宋_GB2312" panose="02010609030101010101" pitchFamily="49" charset="-122"/>
            </a:endParaRPr>
          </a:p>
          <a:p>
            <a:r>
              <a:rPr lang="zh-CN" altLang="en-US" sz="2000" b="1" dirty="0">
                <a:latin typeface="宋体" panose="02010600030101010101" pitchFamily="2" charset="-122"/>
                <a:ea typeface="宋体" panose="02010600030101010101" pitchFamily="2" charset="-122"/>
                <a:sym typeface="仿宋_GB2312" panose="02010609030101010101" pitchFamily="49" charset="-122"/>
              </a:rPr>
              <a:t> </a:t>
            </a:r>
            <a:r>
              <a:rPr lang="en-US" altLang="zh-CN" sz="2000" b="1" dirty="0">
                <a:latin typeface="宋体" panose="02010600030101010101" pitchFamily="2" charset="-122"/>
                <a:ea typeface="宋体" panose="02010600030101010101" pitchFamily="2" charset="-122"/>
                <a:sym typeface="仿宋_GB2312" panose="02010609030101010101" pitchFamily="49" charset="-122"/>
              </a:rPr>
              <a:t>   </a:t>
            </a:r>
            <a:r>
              <a:rPr lang="en-US" altLang="zh-CN" sz="2000" b="1" dirty="0">
                <a:solidFill>
                  <a:srgbClr val="FF0000"/>
                </a:solidFill>
                <a:latin typeface="宋体" panose="02010600030101010101" pitchFamily="2" charset="-122"/>
                <a:ea typeface="宋体" panose="02010600030101010101" pitchFamily="2" charset="-122"/>
                <a:sym typeface="仿宋_GB2312" panose="02010609030101010101" pitchFamily="49" charset="-122"/>
              </a:rPr>
              <a:t>1.</a:t>
            </a:r>
            <a:r>
              <a:rPr lang="zh-CN" altLang="en-US" sz="2000" b="1" dirty="0">
                <a:solidFill>
                  <a:srgbClr val="FF0000"/>
                </a:solidFill>
                <a:latin typeface="宋体" panose="02010600030101010101" pitchFamily="2" charset="-122"/>
                <a:ea typeface="宋体" panose="02010600030101010101" pitchFamily="2" charset="-122"/>
                <a:sym typeface="仿宋_GB2312" panose="02010609030101010101" pitchFamily="49" charset="-122"/>
              </a:rPr>
              <a:t>月报期间数据核查</a:t>
            </a:r>
            <a:r>
              <a:rPr lang="en-US" altLang="zh-CN" sz="2000" b="1" dirty="0">
                <a:solidFill>
                  <a:srgbClr val="FF0000"/>
                </a:solidFill>
                <a:latin typeface="宋体" panose="02010600030101010101" pitchFamily="2" charset="-122"/>
                <a:ea typeface="宋体" panose="02010600030101010101" pitchFamily="2" charset="-122"/>
                <a:sym typeface="仿宋_GB2312" panose="02010609030101010101" pitchFamily="49" charset="-122"/>
              </a:rPr>
              <a:t>    2.</a:t>
            </a:r>
            <a:r>
              <a:rPr lang="zh-CN" altLang="en-US" sz="2000" b="1" dirty="0">
                <a:solidFill>
                  <a:srgbClr val="FF0000"/>
                </a:solidFill>
                <a:latin typeface="宋体" panose="02010600030101010101" pitchFamily="2" charset="-122"/>
                <a:ea typeface="宋体" panose="02010600030101010101" pitchFamily="2" charset="-122"/>
                <a:sym typeface="仿宋_GB2312" panose="02010609030101010101" pitchFamily="49" charset="-122"/>
              </a:rPr>
              <a:t>月报后数据核查</a:t>
            </a:r>
            <a:r>
              <a:rPr lang="en-US" altLang="zh-CN" sz="2000" b="1" dirty="0">
                <a:solidFill>
                  <a:srgbClr val="FF0000"/>
                </a:solidFill>
                <a:latin typeface="宋体" panose="02010600030101010101" pitchFamily="2" charset="-122"/>
                <a:ea typeface="宋体" panose="02010600030101010101" pitchFamily="2" charset="-122"/>
                <a:sym typeface="仿宋_GB2312" panose="02010609030101010101" pitchFamily="49" charset="-122"/>
              </a:rPr>
              <a:t>   3.</a:t>
            </a:r>
            <a:r>
              <a:rPr lang="zh-CN" altLang="en-US" sz="2000" b="1" dirty="0">
                <a:solidFill>
                  <a:srgbClr val="FF0000"/>
                </a:solidFill>
                <a:latin typeface="宋体" panose="02010600030101010101" pitchFamily="2" charset="-122"/>
                <a:ea typeface="宋体" panose="02010600030101010101" pitchFamily="2" charset="-122"/>
                <a:sym typeface="仿宋_GB2312" panose="02010609030101010101" pitchFamily="49" charset="-122"/>
              </a:rPr>
              <a:t>现场核查</a:t>
            </a:r>
            <a:r>
              <a:rPr lang="en-US" altLang="zh-CN" sz="2000" b="1" dirty="0">
                <a:solidFill>
                  <a:srgbClr val="FF0000"/>
                </a:solidFill>
                <a:latin typeface="宋体" panose="02010600030101010101" pitchFamily="2" charset="-122"/>
                <a:ea typeface="宋体" panose="02010600030101010101" pitchFamily="2" charset="-122"/>
                <a:sym typeface="仿宋_GB2312" panose="02010609030101010101" pitchFamily="49" charset="-122"/>
              </a:rPr>
              <a:t>     4.</a:t>
            </a:r>
            <a:r>
              <a:rPr lang="zh-CN" altLang="en-US" sz="2000" b="1" dirty="0">
                <a:solidFill>
                  <a:srgbClr val="FF0000"/>
                </a:solidFill>
                <a:latin typeface="宋体" panose="02010600030101010101" pitchFamily="2" charset="-122"/>
                <a:ea typeface="宋体" panose="02010600030101010101" pitchFamily="2" charset="-122"/>
                <a:sym typeface="仿宋_GB2312" panose="02010609030101010101" pitchFamily="49" charset="-122"/>
              </a:rPr>
              <a:t>专项核查</a:t>
            </a:r>
            <a:endParaRPr lang="zh-CN" altLang="en-US" sz="2000" b="1" dirty="0">
              <a:solidFill>
                <a:srgbClr val="FF0000"/>
              </a:solidFill>
              <a:latin typeface="宋体" panose="02010600030101010101" pitchFamily="2" charset="-122"/>
              <a:ea typeface="宋体" panose="02010600030101010101" pitchFamily="2" charset="-122"/>
              <a:sym typeface="仿宋_GB2312" panose="02010609030101010101" pitchFamily="49" charset="-122"/>
            </a:endParaRPr>
          </a:p>
          <a:p>
            <a:r>
              <a:rPr lang="zh-CN" altLang="en-US" sz="2000" b="1" dirty="0">
                <a:solidFill>
                  <a:srgbClr val="FF0000"/>
                </a:solidFill>
                <a:latin typeface="宋体" panose="02010600030101010101" pitchFamily="2" charset="-122"/>
                <a:ea typeface="宋体" panose="02010600030101010101" pitchFamily="2" charset="-122"/>
                <a:sym typeface="仿宋_GB2312" panose="02010609030101010101" pitchFamily="49" charset="-122"/>
              </a:rPr>
              <a:t> </a:t>
            </a:r>
            <a:r>
              <a:rPr lang="en-US" altLang="zh-CN" sz="2000" b="1" dirty="0">
                <a:solidFill>
                  <a:srgbClr val="FF0000"/>
                </a:solidFill>
                <a:latin typeface="宋体" panose="02010600030101010101" pitchFamily="2" charset="-122"/>
                <a:ea typeface="宋体" panose="02010600030101010101" pitchFamily="2" charset="-122"/>
                <a:sym typeface="仿宋_GB2312" panose="02010609030101010101" pitchFamily="49" charset="-122"/>
              </a:rPr>
              <a:t>   5.</a:t>
            </a:r>
            <a:r>
              <a:rPr lang="zh-CN" altLang="en-US" sz="2000" b="1" dirty="0">
                <a:solidFill>
                  <a:srgbClr val="FF0000"/>
                </a:solidFill>
                <a:latin typeface="宋体" panose="02010600030101010101" pitchFamily="2" charset="-122"/>
                <a:ea typeface="宋体" panose="02010600030101010101" pitchFamily="2" charset="-122"/>
                <a:sym typeface="仿宋_GB2312" panose="02010609030101010101" pitchFamily="49" charset="-122"/>
              </a:rPr>
              <a:t>统计巡查</a:t>
            </a:r>
            <a:r>
              <a:rPr lang="en-US" altLang="zh-CN" sz="2000" b="1" dirty="0">
                <a:solidFill>
                  <a:srgbClr val="FF0000"/>
                </a:solidFill>
                <a:latin typeface="宋体" panose="02010600030101010101" pitchFamily="2" charset="-122"/>
                <a:ea typeface="宋体" panose="02010600030101010101" pitchFamily="2" charset="-122"/>
                <a:sym typeface="仿宋_GB2312" panose="02010609030101010101" pitchFamily="49" charset="-122"/>
              </a:rPr>
              <a:t>            6.</a:t>
            </a:r>
            <a:r>
              <a:rPr lang="zh-CN" altLang="en-US" sz="2000" b="1" dirty="0">
                <a:solidFill>
                  <a:srgbClr val="FF0000"/>
                </a:solidFill>
                <a:latin typeface="宋体" panose="02010600030101010101" pitchFamily="2" charset="-122"/>
                <a:ea typeface="宋体" panose="02010600030101010101" pitchFamily="2" charset="-122"/>
                <a:sym typeface="仿宋_GB2312" panose="02010609030101010101" pitchFamily="49" charset="-122"/>
              </a:rPr>
              <a:t>统计执法</a:t>
            </a:r>
            <a:r>
              <a:rPr lang="en-US" altLang="zh-CN" sz="2000" b="1" dirty="0">
                <a:solidFill>
                  <a:srgbClr val="FF0000"/>
                </a:solidFill>
                <a:latin typeface="宋体" panose="02010600030101010101" pitchFamily="2" charset="-122"/>
                <a:ea typeface="宋体" panose="02010600030101010101" pitchFamily="2" charset="-122"/>
                <a:sym typeface="仿宋_GB2312" panose="02010609030101010101" pitchFamily="49" charset="-122"/>
              </a:rPr>
              <a:t>         7.</a:t>
            </a:r>
            <a:r>
              <a:rPr lang="zh-CN" altLang="en-US" sz="2000" b="1" dirty="0">
                <a:solidFill>
                  <a:srgbClr val="FF0000"/>
                </a:solidFill>
                <a:latin typeface="宋体" panose="02010600030101010101" pitchFamily="2" charset="-122"/>
                <a:ea typeface="宋体" panose="02010600030101010101" pitchFamily="2" charset="-122"/>
                <a:sym typeface="仿宋_GB2312" panose="02010609030101010101" pitchFamily="49" charset="-122"/>
              </a:rPr>
              <a:t>统计督查</a:t>
            </a:r>
            <a:r>
              <a:rPr lang="en-US" altLang="zh-CN" sz="2000" b="1" dirty="0">
                <a:solidFill>
                  <a:srgbClr val="FF0000"/>
                </a:solidFill>
                <a:latin typeface="宋体" panose="02010600030101010101" pitchFamily="2" charset="-122"/>
                <a:ea typeface="宋体" panose="02010600030101010101" pitchFamily="2" charset="-122"/>
                <a:sym typeface="仿宋_GB2312" panose="02010609030101010101" pitchFamily="49" charset="-122"/>
              </a:rPr>
              <a:t>     8.</a:t>
            </a:r>
            <a:r>
              <a:rPr lang="zh-CN" altLang="en-US" sz="2000" b="1" dirty="0">
                <a:solidFill>
                  <a:srgbClr val="FF0000"/>
                </a:solidFill>
                <a:latin typeface="宋体" panose="02010600030101010101" pitchFamily="2" charset="-122"/>
                <a:ea typeface="宋体" panose="02010600030101010101" pitchFamily="2" charset="-122"/>
                <a:sym typeface="仿宋_GB2312" panose="02010609030101010101" pitchFamily="49" charset="-122"/>
              </a:rPr>
              <a:t>经济普查</a:t>
            </a:r>
            <a:endParaRPr lang="zh-CN" altLang="en-US" sz="2000" b="1" dirty="0">
              <a:solidFill>
                <a:srgbClr val="FF0000"/>
              </a:solidFill>
              <a:latin typeface="宋体" panose="02010600030101010101" pitchFamily="2" charset="-122"/>
              <a:ea typeface="宋体" panose="02010600030101010101" pitchFamily="2" charset="-122"/>
              <a:sym typeface="仿宋_GB2312" panose="02010609030101010101" pitchFamily="49" charset="-122"/>
            </a:endParaRPr>
          </a:p>
          <a:p>
            <a:pPr>
              <a:lnSpc>
                <a:spcPct val="130000"/>
              </a:lnSpc>
              <a:buFont typeface="Wingdings" panose="05000000000000000000" charset="0"/>
              <a:buChar char="p"/>
            </a:pPr>
            <a:r>
              <a:rPr lang="en-US" altLang="zh-CN" sz="2000" b="1" dirty="0">
                <a:solidFill>
                  <a:srgbClr val="FF0000"/>
                </a:solidFill>
                <a:latin typeface="宋体" panose="02010600030101010101" pitchFamily="2" charset="-122"/>
                <a:ea typeface="宋体" panose="02010600030101010101" pitchFamily="2" charset="-122"/>
                <a:sym typeface="仿宋_GB2312" panose="02010609030101010101" pitchFamily="49" charset="-122"/>
              </a:rPr>
              <a:t>    </a:t>
            </a:r>
            <a:r>
              <a:rPr lang="zh-CN" altLang="en-US" sz="2000" b="1" dirty="0">
                <a:solidFill>
                  <a:srgbClr val="FF0000"/>
                </a:solidFill>
                <a:latin typeface="宋体" panose="02010600030101010101" pitchFamily="2" charset="-122"/>
                <a:ea typeface="宋体" panose="02010600030101010101" pitchFamily="2" charset="-122"/>
                <a:sym typeface="仿宋_GB2312" panose="02010609030101010101" pitchFamily="49" charset="-122"/>
              </a:rPr>
              <a:t>所有项目要数出有据，有依据的填报。核查或者执法时，要能提供真实、清晰、有效、规范的填报凭证。不得瞒报、漏报、虚报。</a:t>
            </a:r>
            <a:endParaRPr lang="zh-CN" altLang="en-US" sz="2000" b="1" dirty="0">
              <a:solidFill>
                <a:srgbClr val="FF0000"/>
              </a:solidFill>
              <a:latin typeface="宋体" panose="02010600030101010101" pitchFamily="2" charset="-122"/>
              <a:ea typeface="宋体" panose="02010600030101010101" pitchFamily="2" charset="-122"/>
              <a:sym typeface="仿宋_GB2312" panose="02010609030101010101" pitchFamily="49" charset="-122"/>
            </a:endParaRPr>
          </a:p>
          <a:p>
            <a:r>
              <a:rPr lang="zh-CN" altLang="en-US" sz="2000" b="1" dirty="0">
                <a:solidFill>
                  <a:srgbClr val="FF0000"/>
                </a:solidFill>
                <a:latin typeface="宋体" panose="02010600030101010101" pitchFamily="2" charset="-122"/>
                <a:ea typeface="宋体" panose="02010600030101010101" pitchFamily="2" charset="-122"/>
                <a:sym typeface="仿宋_GB2312" panose="02010609030101010101" pitchFamily="49" charset="-122"/>
              </a:rPr>
              <a:t> </a:t>
            </a:r>
            <a:r>
              <a:rPr lang="en-US" altLang="zh-CN" sz="2000" b="1" dirty="0">
                <a:solidFill>
                  <a:srgbClr val="FF0000"/>
                </a:solidFill>
                <a:latin typeface="宋体" panose="02010600030101010101" pitchFamily="2" charset="-122"/>
                <a:ea typeface="宋体" panose="02010600030101010101" pitchFamily="2" charset="-122"/>
                <a:sym typeface="仿宋_GB2312" panose="02010609030101010101" pitchFamily="49" charset="-122"/>
              </a:rPr>
              <a:t>   </a:t>
            </a:r>
            <a:r>
              <a:rPr lang="zh-CN" altLang="en-US" sz="2000" b="1" dirty="0">
                <a:solidFill>
                  <a:srgbClr val="FF0000"/>
                </a:solidFill>
                <a:latin typeface="宋体" panose="02010600030101010101" pitchFamily="2" charset="-122"/>
                <a:ea typeface="宋体" panose="02010600030101010101" pitchFamily="2" charset="-122"/>
                <a:sym typeface="仿宋_GB2312" panose="02010609030101010101" pitchFamily="49" charset="-122"/>
              </a:rPr>
              <a:t>注意：</a:t>
            </a:r>
            <a:endParaRPr lang="zh-CN" altLang="en-US" sz="2000" b="1" dirty="0">
              <a:solidFill>
                <a:srgbClr val="FF0000"/>
              </a:solidFill>
              <a:latin typeface="宋体" panose="02010600030101010101" pitchFamily="2" charset="-122"/>
              <a:ea typeface="宋体" panose="02010600030101010101" pitchFamily="2" charset="-122"/>
              <a:sym typeface="仿宋_GB2312" panose="02010609030101010101" pitchFamily="49" charset="-122"/>
            </a:endParaRPr>
          </a:p>
          <a:p>
            <a:r>
              <a:rPr lang="zh-CN" altLang="en-US" sz="2000" b="1" dirty="0">
                <a:solidFill>
                  <a:srgbClr val="FF0000"/>
                </a:solidFill>
                <a:latin typeface="宋体" panose="02010600030101010101" pitchFamily="2" charset="-122"/>
                <a:ea typeface="宋体" panose="02010600030101010101" pitchFamily="2" charset="-122"/>
                <a:sym typeface="仿宋_GB2312" panose="02010609030101010101" pitchFamily="49" charset="-122"/>
              </a:rPr>
              <a:t> </a:t>
            </a:r>
            <a:r>
              <a:rPr lang="en-US" altLang="zh-CN" sz="2000" b="1" dirty="0">
                <a:solidFill>
                  <a:srgbClr val="FF0000"/>
                </a:solidFill>
                <a:latin typeface="宋体" panose="02010600030101010101" pitchFamily="2" charset="-122"/>
                <a:ea typeface="宋体" panose="02010600030101010101" pitchFamily="2" charset="-122"/>
                <a:sym typeface="仿宋_GB2312" panose="02010609030101010101" pitchFamily="49" charset="-122"/>
              </a:rPr>
              <a:t>   </a:t>
            </a:r>
            <a:r>
              <a:rPr lang="en-US" altLang="zh-CN" sz="2000" dirty="0">
                <a:latin typeface="仿宋_GB2312" panose="02010609030101010101" pitchFamily="49" charset="-122"/>
                <a:ea typeface="仿宋_GB2312" panose="02010609030101010101" pitchFamily="49" charset="-122"/>
                <a:sym typeface="仿宋_GB2312" panose="02010609030101010101" pitchFamily="49" charset="-122"/>
              </a:rPr>
              <a:t>1.</a:t>
            </a:r>
            <a:r>
              <a:rPr lang="zh-CN" altLang="en-US" sz="2000" dirty="0">
                <a:latin typeface="仿宋_GB2312" panose="02010609030101010101" pitchFamily="49" charset="-122"/>
                <a:ea typeface="仿宋_GB2312" panose="02010609030101010101" pitchFamily="49" charset="-122"/>
                <a:sym typeface="仿宋_GB2312" panose="02010609030101010101" pitchFamily="49" charset="-122"/>
              </a:rPr>
              <a:t>月报期间数据核查重点核查当月投资额超过</a:t>
            </a:r>
            <a:r>
              <a:rPr lang="en-US" altLang="zh-CN" sz="2000" dirty="0">
                <a:latin typeface="仿宋_GB2312" panose="02010609030101010101" pitchFamily="49" charset="-122"/>
                <a:ea typeface="仿宋_GB2312" panose="02010609030101010101" pitchFamily="49" charset="-122"/>
                <a:sym typeface="仿宋_GB2312" panose="02010609030101010101" pitchFamily="49" charset="-122"/>
              </a:rPr>
              <a:t>2000</a:t>
            </a:r>
            <a:r>
              <a:rPr lang="zh-CN" altLang="en-US" sz="2000" dirty="0">
                <a:latin typeface="仿宋_GB2312" panose="02010609030101010101" pitchFamily="49" charset="-122"/>
                <a:ea typeface="仿宋_GB2312" panose="02010609030101010101" pitchFamily="49" charset="-122"/>
                <a:sym typeface="仿宋_GB2312" panose="02010609030101010101" pitchFamily="49" charset="-122"/>
              </a:rPr>
              <a:t>万的项目，但是不是只核查当月</a:t>
            </a:r>
            <a:r>
              <a:rPr lang="en-US" altLang="zh-CN" sz="2000" dirty="0">
                <a:latin typeface="仿宋_GB2312" panose="02010609030101010101" pitchFamily="49" charset="-122"/>
                <a:ea typeface="仿宋_GB2312" panose="02010609030101010101" pitchFamily="49" charset="-122"/>
                <a:sym typeface="仿宋_GB2312" panose="02010609030101010101" pitchFamily="49" charset="-122"/>
              </a:rPr>
              <a:t>2000</a:t>
            </a:r>
            <a:r>
              <a:rPr lang="zh-CN" altLang="en-US" sz="2000" dirty="0">
                <a:latin typeface="仿宋_GB2312" panose="02010609030101010101" pitchFamily="49" charset="-122"/>
                <a:ea typeface="仿宋_GB2312" panose="02010609030101010101" pitchFamily="49" charset="-122"/>
                <a:sym typeface="仿宋_GB2312" panose="02010609030101010101" pitchFamily="49" charset="-122"/>
              </a:rPr>
              <a:t>万以上的项目。各区要及时督促指导填报单位上传规范的项目填报凭证。</a:t>
            </a:r>
            <a:r>
              <a:rPr lang="en-US" altLang="zh-CN" sz="2000" dirty="0">
                <a:latin typeface="仿宋_GB2312" panose="02010609030101010101" pitchFamily="49" charset="-122"/>
                <a:ea typeface="仿宋_GB2312" panose="02010609030101010101" pitchFamily="49" charset="-122"/>
                <a:sym typeface="仿宋_GB2312" panose="02010609030101010101" pitchFamily="49" charset="-122"/>
              </a:rPr>
              <a:t>        </a:t>
            </a:r>
            <a:endParaRPr lang="en-US" altLang="zh-CN" sz="2000" dirty="0">
              <a:latin typeface="仿宋_GB2312" panose="02010609030101010101" pitchFamily="49" charset="-122"/>
              <a:ea typeface="仿宋_GB2312" panose="02010609030101010101" pitchFamily="49" charset="-122"/>
              <a:sym typeface="仿宋_GB2312" panose="02010609030101010101" pitchFamily="49" charset="-122"/>
            </a:endParaRPr>
          </a:p>
          <a:p>
            <a:r>
              <a:rPr lang="en-US" altLang="zh-CN" sz="2000" dirty="0">
                <a:latin typeface="仿宋_GB2312" panose="02010609030101010101" pitchFamily="49" charset="-122"/>
                <a:ea typeface="仿宋_GB2312" panose="02010609030101010101" pitchFamily="49" charset="-122"/>
                <a:sym typeface="仿宋_GB2312" panose="02010609030101010101" pitchFamily="49" charset="-122"/>
              </a:rPr>
              <a:t>    2.</a:t>
            </a:r>
            <a:r>
              <a:rPr lang="zh-CN" altLang="en-US" sz="2000" dirty="0">
                <a:latin typeface="仿宋_GB2312" panose="02010609030101010101" pitchFamily="49" charset="-122"/>
                <a:ea typeface="仿宋_GB2312" panose="02010609030101010101" pitchFamily="49" charset="-122"/>
                <a:sym typeface="仿宋_GB2312" panose="02010609030101010101" pitchFamily="49" charset="-122"/>
              </a:rPr>
              <a:t>继续开展月报后数据核查。</a:t>
            </a:r>
            <a:r>
              <a:rPr lang="en-US" altLang="zh-CN" sz="2000" dirty="0">
                <a:latin typeface="仿宋_GB2312" panose="02010609030101010101" pitchFamily="49" charset="-122"/>
                <a:ea typeface="仿宋_GB2312" panose="02010609030101010101" pitchFamily="49" charset="-122"/>
                <a:sym typeface="仿宋_GB2312" panose="02010609030101010101" pitchFamily="49" charset="-122"/>
              </a:rPr>
              <a:t>2023</a:t>
            </a:r>
            <a:r>
              <a:rPr lang="zh-CN" altLang="en-US" sz="2000" dirty="0">
                <a:latin typeface="仿宋_GB2312" panose="02010609030101010101" pitchFamily="49" charset="-122"/>
                <a:ea typeface="仿宋_GB2312" panose="02010609030101010101" pitchFamily="49" charset="-122"/>
                <a:sym typeface="仿宋_GB2312" panose="02010609030101010101" pitchFamily="49" charset="-122"/>
              </a:rPr>
              <a:t>年已实现月报后核查全覆盖，明年将继续开展。月报后核查重点是月报期间未查询到的项目（累计超过</a:t>
            </a:r>
            <a:r>
              <a:rPr lang="en-US" altLang="zh-CN" sz="2000" dirty="0">
                <a:latin typeface="仿宋_GB2312" panose="02010609030101010101" pitchFamily="49" charset="-122"/>
                <a:ea typeface="仿宋_GB2312" panose="02010609030101010101" pitchFamily="49" charset="-122"/>
                <a:sym typeface="仿宋_GB2312" panose="02010609030101010101" pitchFamily="49" charset="-122"/>
              </a:rPr>
              <a:t>2000</a:t>
            </a:r>
            <a:r>
              <a:rPr lang="zh-CN" altLang="en-US" sz="2000" dirty="0">
                <a:latin typeface="仿宋_GB2312" panose="02010609030101010101" pitchFamily="49" charset="-122"/>
                <a:ea typeface="仿宋_GB2312" panose="02010609030101010101" pitchFamily="49" charset="-122"/>
                <a:sym typeface="仿宋_GB2312" panose="02010609030101010101" pitchFamily="49" charset="-122"/>
              </a:rPr>
              <a:t>以上和以下项目各</a:t>
            </a:r>
            <a:r>
              <a:rPr lang="en-US" altLang="zh-CN" sz="2000" dirty="0">
                <a:latin typeface="仿宋_GB2312" panose="02010609030101010101" pitchFamily="49" charset="-122"/>
                <a:ea typeface="仿宋_GB2312" panose="02010609030101010101" pitchFamily="49" charset="-122"/>
                <a:sym typeface="仿宋_GB2312" panose="02010609030101010101" pitchFamily="49" charset="-122"/>
              </a:rPr>
              <a:t>10</a:t>
            </a:r>
            <a:r>
              <a:rPr lang="zh-CN" altLang="en-US" sz="2000" dirty="0">
                <a:latin typeface="仿宋_GB2312" panose="02010609030101010101" pitchFamily="49" charset="-122"/>
                <a:ea typeface="仿宋_GB2312" panose="02010609030101010101" pitchFamily="49" charset="-122"/>
                <a:sym typeface="仿宋_GB2312" panose="02010609030101010101" pitchFamily="49" charset="-122"/>
              </a:rPr>
              <a:t>个，共</a:t>
            </a:r>
            <a:r>
              <a:rPr lang="en-US" altLang="zh-CN" sz="2000" dirty="0">
                <a:latin typeface="仿宋_GB2312" panose="02010609030101010101" pitchFamily="49" charset="-122"/>
                <a:ea typeface="仿宋_GB2312" panose="02010609030101010101" pitchFamily="49" charset="-122"/>
                <a:sym typeface="仿宋_GB2312" panose="02010609030101010101" pitchFamily="49" charset="-122"/>
              </a:rPr>
              <a:t>20</a:t>
            </a:r>
            <a:r>
              <a:rPr lang="zh-CN" altLang="en-US" sz="2000" dirty="0">
                <a:latin typeface="仿宋_GB2312" panose="02010609030101010101" pitchFamily="49" charset="-122"/>
                <a:ea typeface="仿宋_GB2312" panose="02010609030101010101" pitchFamily="49" charset="-122"/>
                <a:sym typeface="仿宋_GB2312" panose="02010609030101010101" pitchFamily="49" charset="-122"/>
              </a:rPr>
              <a:t>个）。要求核查区夯实责任、认真审核、严格把关，对抽查项目逐一核实，并注明审核意见，同时报送核实情况报告（包含数据修正率、审核意见表）。</a:t>
            </a:r>
            <a:r>
              <a:rPr lang="zh-CN" altLang="en-US" sz="2000" dirty="0">
                <a:solidFill>
                  <a:srgbClr val="FF0000"/>
                </a:solidFill>
                <a:latin typeface="仿宋_GB2312" panose="02010609030101010101" pitchFamily="49" charset="-122"/>
                <a:ea typeface="仿宋_GB2312" panose="02010609030101010101" pitchFamily="49" charset="-122"/>
                <a:sym typeface="仿宋_GB2312" panose="02010609030101010101" pitchFamily="49" charset="-122"/>
              </a:rPr>
              <a:t>对于核查出来的问题及时在下一个月进行修订。</a:t>
            </a:r>
            <a:endParaRPr lang="zh-CN" altLang="en-US" sz="2000" dirty="0">
              <a:solidFill>
                <a:srgbClr val="FF0000"/>
              </a:solidFill>
              <a:latin typeface="仿宋_GB2312" panose="02010609030101010101" pitchFamily="49" charset="-122"/>
              <a:ea typeface="仿宋_GB2312" panose="02010609030101010101" pitchFamily="49" charset="-122"/>
              <a:sym typeface="仿宋_GB2312" panose="02010609030101010101" pitchFamily="49" charset="-122"/>
            </a:endParaRPr>
          </a:p>
          <a:p>
            <a:r>
              <a:rPr lang="en-US" altLang="zh-CN" sz="2000" b="1" dirty="0">
                <a:solidFill>
                  <a:srgbClr val="FF0000"/>
                </a:solidFill>
                <a:latin typeface="仿宋_GB2312" panose="02010609030101010101" pitchFamily="49" charset="-122"/>
                <a:ea typeface="仿宋_GB2312" panose="02010609030101010101" pitchFamily="49" charset="-122"/>
                <a:sym typeface="仿宋_GB2312" panose="02010609030101010101" pitchFamily="49" charset="-122"/>
              </a:rPr>
              <a:t>    </a:t>
            </a:r>
            <a:r>
              <a:rPr lang="zh-CN" altLang="en-US" sz="2000" dirty="0">
                <a:latin typeface="仿宋_GB2312" panose="02010609030101010101" pitchFamily="49" charset="-122"/>
                <a:ea typeface="仿宋_GB2312" panose="02010609030101010101" pitchFamily="49" charset="-122"/>
                <a:sym typeface="仿宋_GB2312" panose="02010609030101010101" pitchFamily="49" charset="-122"/>
              </a:rPr>
              <a:t>3.继续开展实地核查。对重点项目或者核查中存在问题的项目，开展实地核查，现场核查凭证材料，及时了解项目具体建设进展和凭证审核上报中存在的问题，加大现场调查和工作指导力度。   </a:t>
            </a:r>
            <a:endParaRPr lang="zh-CN" altLang="en-US" sz="2000" b="1" dirty="0">
              <a:solidFill>
                <a:srgbClr val="FF0000"/>
              </a:solidFill>
              <a:latin typeface="仿宋_GB2312" panose="02010609030101010101" pitchFamily="49" charset="-122"/>
              <a:ea typeface="仿宋_GB2312" panose="02010609030101010101" pitchFamily="49" charset="-122"/>
              <a:sym typeface="仿宋_GB2312" panose="02010609030101010101" pitchFamily="49" charset="-122"/>
            </a:endParaRPr>
          </a:p>
        </p:txBody>
      </p:sp>
    </p:spTree>
  </p:cSld>
  <p:clrMapOvr>
    <a:masterClrMapping/>
  </p:clrMapOvr>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nvGraphicFramePr>
        <p:xfrm>
          <a:off x="3536950" y="842963"/>
          <a:ext cx="6083300" cy="5862638"/>
        </p:xfrm>
        <a:graphic>
          <a:graphicData uri="http://schemas.openxmlformats.org/drawingml/2006/table">
            <a:tbl>
              <a:tblPr firstRow="1" bandRow="1">
                <a:tableStyleId>{5C22544A-7EE6-4342-B048-85BDC9FD1C3A}</a:tableStyleId>
              </a:tblPr>
              <a:tblGrid>
                <a:gridCol w="876935"/>
                <a:gridCol w="889635"/>
                <a:gridCol w="1192530"/>
                <a:gridCol w="1014095"/>
                <a:gridCol w="983615"/>
                <a:gridCol w="1127125"/>
              </a:tblGrid>
              <a:tr h="485140">
                <a:tc rowSpan="2">
                  <a:txBody>
                    <a:bodyPr/>
                    <a:p>
                      <a:pPr indent="0">
                        <a:buNone/>
                      </a:pPr>
                      <a:endParaRPr lang="en-US" altLang="en-US" sz="1400"/>
                    </a:p>
                  </a:txBody>
                  <a:tcPr marL="12700" marR="12700" marT="12700" vert="horz" anchor="ctr" anchorCtr="0"/>
                </a:tc>
                <a:tc rowSpan="2">
                  <a:txBody>
                    <a:bodyPr/>
                    <a:p>
                      <a:pPr indent="0" algn="ctr">
                        <a:buNone/>
                      </a:pPr>
                      <a:r>
                        <a:rPr lang="zh-CN" altLang="zh-CN" sz="1400"/>
                        <a:t>查询个数</a:t>
                      </a:r>
                      <a:endParaRPr lang="zh-CN" altLang="en-US" sz="1400"/>
                    </a:p>
                  </a:txBody>
                  <a:tcPr marL="12700" marR="12700" marT="12700" vert="horz" anchor="ctr" anchorCtr="0"/>
                </a:tc>
                <a:tc gridSpan="2">
                  <a:txBody>
                    <a:bodyPr/>
                    <a:p>
                      <a:pPr indent="0" algn="ctr">
                        <a:buNone/>
                      </a:pPr>
                      <a:r>
                        <a:rPr lang="zh-CN" altLang="en-US" sz="1400"/>
                        <a:t>全部在库项目</a:t>
                      </a:r>
                      <a:endParaRPr lang="en-US" altLang="zh-CN" sz="1400"/>
                    </a:p>
                  </a:txBody>
                  <a:tcPr marL="12700" marR="12700" marT="12700" vert="horz" anchor="ctr" anchorCtr="0"/>
                </a:tc>
                <a:tc hMerge="1">
                  <a:tcPr marL="12700" marR="12700" marT="12700" vert="horz" anchor="ctr" anchorCtr="0"/>
                </a:tc>
                <a:tc gridSpan="2">
                  <a:txBody>
                    <a:bodyPr/>
                    <a:p>
                      <a:pPr indent="0" algn="ctr">
                        <a:buNone/>
                      </a:pPr>
                      <a:r>
                        <a:rPr lang="zh-CN" sz="1400">
                          <a:sym typeface="+mn-ea"/>
                        </a:rPr>
                        <a:t>本年投资大于0项目</a:t>
                      </a:r>
                      <a:endParaRPr lang="zh-CN" altLang="en-US" sz="1400"/>
                    </a:p>
                  </a:txBody>
                  <a:tcPr marL="12700" marR="12700" marT="12700" vert="horz" anchor="ctr" anchorCtr="0"/>
                </a:tc>
                <a:tc hMerge="1">
                  <a:tcPr marL="12700" marR="12700" marT="12700" vert="horz" anchor="ctr" anchorCtr="0"/>
                </a:tc>
              </a:tr>
              <a:tr h="485140">
                <a:tc vMerge="1">
                  <a:tcPr marL="12700" marR="12700" marT="12700" vert="horz" anchor="ctr" anchorCtr="0"/>
                </a:tc>
                <a:tc vMerge="1">
                  <a:tcPr marL="12700" marR="12700" marT="12700" vert="horz" anchor="ctr" anchorCtr="0"/>
                </a:tc>
                <a:tc>
                  <a:txBody>
                    <a:bodyPr/>
                    <a:p>
                      <a:pPr indent="0" algn="ctr">
                        <a:buNone/>
                      </a:pPr>
                      <a:r>
                        <a:rPr lang="zh-CN" sz="1400"/>
                        <a:t>个数</a:t>
                      </a:r>
                      <a:endParaRPr lang="zh-CN" altLang="en-US" sz="1400"/>
                    </a:p>
                  </a:txBody>
                  <a:tcPr marL="12700" marR="12700" marT="12700" vert="horz" anchor="ctr" anchorCtr="0"/>
                </a:tc>
                <a:tc>
                  <a:txBody>
                    <a:bodyPr/>
                    <a:p>
                      <a:pPr indent="0" algn="ctr">
                        <a:buNone/>
                      </a:pPr>
                      <a:r>
                        <a:rPr lang="zh-CN" sz="1400"/>
                        <a:t>查询率</a:t>
                      </a:r>
                      <a:r>
                        <a:rPr lang="zh-CN" altLang="en-US" sz="1400"/>
                        <a:t>（</a:t>
                      </a:r>
                      <a:r>
                        <a:rPr lang="en-US" altLang="zh-CN" sz="1400"/>
                        <a:t>%</a:t>
                      </a:r>
                      <a:r>
                        <a:rPr lang="zh-CN" altLang="en-US" sz="1400"/>
                        <a:t>）</a:t>
                      </a:r>
                      <a:endParaRPr lang="zh-CN" altLang="en-US" sz="1400"/>
                    </a:p>
                  </a:txBody>
                  <a:tcPr marL="12700" marR="12700" marT="12700" vert="horz" anchor="ctr" anchorCtr="0"/>
                </a:tc>
                <a:tc>
                  <a:txBody>
                    <a:bodyPr/>
                    <a:p>
                      <a:pPr indent="0" algn="ctr">
                        <a:buNone/>
                      </a:pPr>
                      <a:r>
                        <a:rPr lang="zh-CN" sz="1400"/>
                        <a:t>个数</a:t>
                      </a:r>
                      <a:endParaRPr lang="zh-CN" altLang="en-US" sz="1400"/>
                    </a:p>
                  </a:txBody>
                  <a:tcPr marL="12700" marR="12700" marT="12700" vert="horz" anchor="ctr" anchorCtr="0"/>
                </a:tc>
                <a:tc>
                  <a:txBody>
                    <a:bodyPr/>
                    <a:p>
                      <a:pPr indent="0" algn="ctr">
                        <a:buNone/>
                      </a:pPr>
                      <a:r>
                        <a:rPr lang="zh-CN" sz="1400"/>
                        <a:t>查询率</a:t>
                      </a:r>
                      <a:r>
                        <a:rPr lang="zh-CN" altLang="en-US" sz="1400">
                          <a:sym typeface="+mn-ea"/>
                        </a:rPr>
                        <a:t>（</a:t>
                      </a:r>
                      <a:r>
                        <a:rPr lang="en-US" altLang="zh-CN" sz="1400">
                          <a:sym typeface="+mn-ea"/>
                        </a:rPr>
                        <a:t>%</a:t>
                      </a:r>
                      <a:r>
                        <a:rPr lang="zh-CN" altLang="en-US" sz="1400">
                          <a:sym typeface="+mn-ea"/>
                        </a:rPr>
                        <a:t>）</a:t>
                      </a:r>
                      <a:endParaRPr lang="zh-CN" altLang="en-US" sz="1400"/>
                    </a:p>
                  </a:txBody>
                  <a:tcPr marL="12700" marR="12700" marT="12700" vert="horz" anchor="ctr" anchorCtr="0"/>
                </a:tc>
              </a:tr>
              <a:tr h="271780">
                <a:tc>
                  <a:txBody>
                    <a:bodyPr/>
                    <a:p>
                      <a:pPr indent="0">
                        <a:buNone/>
                      </a:pPr>
                      <a:r>
                        <a:rPr lang="en-US" sz="1400"/>
                        <a:t>全市</a:t>
                      </a:r>
                      <a:endParaRPr lang="en-US" altLang="en-US" sz="1400"/>
                    </a:p>
                  </a:txBody>
                  <a:tcPr marL="12700" marR="12700" marT="12700" vert="horz" anchor="ctr" anchorCtr="0"/>
                </a:tc>
                <a:tc>
                  <a:txBody>
                    <a:bodyPr/>
                    <a:p>
                      <a:pPr indent="0" algn="ctr">
                        <a:buNone/>
                      </a:pPr>
                      <a:r>
                        <a:rPr lang="en-US" sz="1400"/>
                        <a:t>1183</a:t>
                      </a:r>
                      <a:endParaRPr lang="en-US" altLang="en-US" sz="1400"/>
                    </a:p>
                  </a:txBody>
                  <a:tcPr marL="12700" marR="12700" marT="12700" vert="horz" anchor="ctr" anchorCtr="0"/>
                </a:tc>
                <a:tc>
                  <a:txBody>
                    <a:bodyPr/>
                    <a:p>
                      <a:pPr indent="0" algn="ctr">
                        <a:buNone/>
                      </a:pPr>
                      <a:r>
                        <a:rPr lang="en-US" sz="1400"/>
                        <a:t>6357</a:t>
                      </a:r>
                      <a:endParaRPr lang="en-US" altLang="en-US" sz="1400"/>
                    </a:p>
                  </a:txBody>
                  <a:tcPr marL="12700" marR="12700" marT="12700" vert="horz" anchor="ctr" anchorCtr="0"/>
                </a:tc>
                <a:tc>
                  <a:txBody>
                    <a:bodyPr/>
                    <a:p>
                      <a:pPr indent="0" algn="ctr">
                        <a:buNone/>
                      </a:pPr>
                      <a:r>
                        <a:rPr lang="en-US" sz="1400"/>
                        <a:t>18.6 </a:t>
                      </a:r>
                      <a:endParaRPr lang="en-US" altLang="en-US" sz="1400"/>
                    </a:p>
                  </a:txBody>
                  <a:tcPr marL="12700" marR="12700" marT="12700" vert="horz" anchor="ctr" anchorCtr="0"/>
                </a:tc>
                <a:tc>
                  <a:txBody>
                    <a:bodyPr/>
                    <a:p>
                      <a:pPr indent="0" algn="ctr">
                        <a:buNone/>
                      </a:pPr>
                      <a:r>
                        <a:rPr lang="en-US" sz="1400"/>
                        <a:t>4921</a:t>
                      </a:r>
                      <a:endParaRPr lang="en-US" altLang="en-US" sz="1400"/>
                    </a:p>
                  </a:txBody>
                  <a:tcPr marL="12700" marR="12700" marT="12700" vert="horz" anchor="ctr" anchorCtr="0"/>
                </a:tc>
                <a:tc>
                  <a:txBody>
                    <a:bodyPr/>
                    <a:p>
                      <a:pPr indent="0" algn="ctr">
                        <a:buNone/>
                      </a:pPr>
                      <a:r>
                        <a:rPr lang="en-US" sz="1400"/>
                        <a:t>24.0 </a:t>
                      </a:r>
                      <a:endParaRPr lang="en-US" altLang="en-US" sz="1400"/>
                    </a:p>
                  </a:txBody>
                  <a:tcPr marL="12700" marR="12700" marT="12700" vert="horz" anchor="ctr" anchorCtr="0"/>
                </a:tc>
              </a:tr>
              <a:tr h="271780">
                <a:tc>
                  <a:txBody>
                    <a:bodyPr/>
                    <a:p>
                      <a:pPr indent="0">
                        <a:buNone/>
                      </a:pPr>
                      <a:r>
                        <a:rPr lang="en-US" sz="1400"/>
                        <a:t>东城区</a:t>
                      </a:r>
                      <a:endParaRPr lang="en-US" altLang="en-US" sz="1400"/>
                    </a:p>
                  </a:txBody>
                  <a:tcPr marL="12700" marR="12700" marT="12700" vert="horz" anchor="ctr" anchorCtr="0"/>
                </a:tc>
                <a:tc>
                  <a:txBody>
                    <a:bodyPr/>
                    <a:p>
                      <a:pPr indent="0" algn="ctr">
                        <a:buNone/>
                      </a:pPr>
                      <a:r>
                        <a:rPr lang="en-US" sz="1400"/>
                        <a:t>34</a:t>
                      </a:r>
                      <a:endParaRPr lang="en-US" altLang="en-US" sz="1400"/>
                    </a:p>
                  </a:txBody>
                  <a:tcPr marL="12700" marR="12700" marT="12700" vert="horz" anchor="ctr" anchorCtr="0"/>
                </a:tc>
                <a:tc>
                  <a:txBody>
                    <a:bodyPr/>
                    <a:p>
                      <a:pPr indent="0" algn="ctr">
                        <a:buNone/>
                      </a:pPr>
                      <a:r>
                        <a:rPr lang="en-US" sz="1400"/>
                        <a:t>204</a:t>
                      </a:r>
                      <a:endParaRPr lang="en-US" altLang="en-US" sz="1400"/>
                    </a:p>
                  </a:txBody>
                  <a:tcPr marL="12700" marR="12700" marT="12700" vert="horz" anchor="ctr" anchorCtr="0"/>
                </a:tc>
                <a:tc>
                  <a:txBody>
                    <a:bodyPr/>
                    <a:p>
                      <a:pPr indent="0" algn="ctr">
                        <a:buNone/>
                      </a:pPr>
                      <a:r>
                        <a:rPr lang="en-US" sz="1400"/>
                        <a:t>16.7 </a:t>
                      </a:r>
                      <a:endParaRPr lang="en-US" altLang="en-US" sz="1400"/>
                    </a:p>
                  </a:txBody>
                  <a:tcPr marL="12700" marR="12700" marT="12700" vert="horz" anchor="ctr" anchorCtr="0"/>
                </a:tc>
                <a:tc>
                  <a:txBody>
                    <a:bodyPr/>
                    <a:p>
                      <a:pPr indent="0" algn="ctr">
                        <a:buNone/>
                      </a:pPr>
                      <a:r>
                        <a:rPr lang="en-US" sz="1400"/>
                        <a:t>164</a:t>
                      </a:r>
                      <a:endParaRPr lang="en-US" altLang="en-US" sz="1400"/>
                    </a:p>
                  </a:txBody>
                  <a:tcPr marL="12700" marR="12700" marT="12700" vert="horz" anchor="ctr" anchorCtr="0"/>
                </a:tc>
                <a:tc>
                  <a:txBody>
                    <a:bodyPr/>
                    <a:p>
                      <a:pPr indent="0" algn="ctr">
                        <a:buNone/>
                      </a:pPr>
                      <a:r>
                        <a:rPr lang="en-US" sz="1400"/>
                        <a:t>20.7 </a:t>
                      </a:r>
                      <a:endParaRPr lang="en-US" altLang="en-US" sz="1400"/>
                    </a:p>
                  </a:txBody>
                  <a:tcPr marL="12700" marR="12700" marT="12700" vert="horz" anchor="ctr" anchorCtr="0"/>
                </a:tc>
              </a:tr>
              <a:tr h="271780">
                <a:tc>
                  <a:txBody>
                    <a:bodyPr/>
                    <a:p>
                      <a:pPr indent="0">
                        <a:buNone/>
                      </a:pPr>
                      <a:r>
                        <a:rPr lang="en-US" sz="1400"/>
                        <a:t>西城区</a:t>
                      </a:r>
                      <a:endParaRPr lang="en-US" altLang="en-US" sz="1400"/>
                    </a:p>
                  </a:txBody>
                  <a:tcPr marL="12700" marR="12700" marT="12700" vert="horz" anchor="ctr" anchorCtr="0"/>
                </a:tc>
                <a:tc>
                  <a:txBody>
                    <a:bodyPr/>
                    <a:p>
                      <a:pPr indent="0" algn="ctr">
                        <a:buNone/>
                      </a:pPr>
                      <a:r>
                        <a:rPr lang="en-US" sz="1400">
                          <a:solidFill>
                            <a:srgbClr val="FF0000"/>
                          </a:solidFill>
                        </a:rPr>
                        <a:t>117</a:t>
                      </a:r>
                      <a:endParaRPr lang="en-US" altLang="en-US" sz="1400">
                        <a:solidFill>
                          <a:srgbClr val="FF0000"/>
                        </a:solidFill>
                      </a:endParaRPr>
                    </a:p>
                  </a:txBody>
                  <a:tcPr marL="12700" marR="12700" marT="12700" vert="horz" anchor="ctr" anchorCtr="0"/>
                </a:tc>
                <a:tc>
                  <a:txBody>
                    <a:bodyPr/>
                    <a:p>
                      <a:pPr indent="0" algn="ctr">
                        <a:buNone/>
                      </a:pPr>
                      <a:r>
                        <a:rPr lang="en-US" sz="1400"/>
                        <a:t>674</a:t>
                      </a:r>
                      <a:endParaRPr lang="en-US" altLang="en-US" sz="1400"/>
                    </a:p>
                  </a:txBody>
                  <a:tcPr marL="12700" marR="12700" marT="12700" vert="horz" anchor="ctr" anchorCtr="0"/>
                </a:tc>
                <a:tc>
                  <a:txBody>
                    <a:bodyPr/>
                    <a:p>
                      <a:pPr indent="0" algn="ctr">
                        <a:buNone/>
                      </a:pPr>
                      <a:r>
                        <a:rPr lang="en-US" sz="1400"/>
                        <a:t>17.4 </a:t>
                      </a:r>
                      <a:endParaRPr lang="en-US" altLang="en-US" sz="1400"/>
                    </a:p>
                  </a:txBody>
                  <a:tcPr marL="12700" marR="12700" marT="12700" vert="horz" anchor="ctr" anchorCtr="0"/>
                </a:tc>
                <a:tc>
                  <a:txBody>
                    <a:bodyPr/>
                    <a:p>
                      <a:pPr indent="0" algn="ctr">
                        <a:buNone/>
                      </a:pPr>
                      <a:r>
                        <a:rPr lang="en-US" sz="1400"/>
                        <a:t>520</a:t>
                      </a:r>
                      <a:endParaRPr lang="en-US" altLang="en-US" sz="1400"/>
                    </a:p>
                  </a:txBody>
                  <a:tcPr marL="12700" marR="12700" marT="12700" vert="horz" anchor="ctr" anchorCtr="0"/>
                </a:tc>
                <a:tc>
                  <a:txBody>
                    <a:bodyPr/>
                    <a:p>
                      <a:pPr indent="0" algn="ctr">
                        <a:buNone/>
                      </a:pPr>
                      <a:r>
                        <a:rPr lang="en-US" sz="1400"/>
                        <a:t>22.5 </a:t>
                      </a:r>
                      <a:endParaRPr lang="en-US" altLang="en-US" sz="1400"/>
                    </a:p>
                  </a:txBody>
                  <a:tcPr marL="12700" marR="12700" marT="12700" vert="horz" anchor="ctr" anchorCtr="0"/>
                </a:tc>
              </a:tr>
              <a:tr h="271780">
                <a:tc>
                  <a:txBody>
                    <a:bodyPr/>
                    <a:p>
                      <a:pPr indent="0">
                        <a:buNone/>
                      </a:pPr>
                      <a:r>
                        <a:rPr lang="en-US" sz="1400"/>
                        <a:t>朝阳区</a:t>
                      </a:r>
                      <a:endParaRPr lang="en-US" altLang="en-US" sz="1400"/>
                    </a:p>
                  </a:txBody>
                  <a:tcPr marL="12700" marR="12700" marT="12700" vert="horz" anchor="ctr" anchorCtr="0"/>
                </a:tc>
                <a:tc>
                  <a:txBody>
                    <a:bodyPr/>
                    <a:p>
                      <a:pPr indent="0" algn="ctr">
                        <a:buNone/>
                      </a:pPr>
                      <a:r>
                        <a:rPr lang="en-US" sz="1400"/>
                        <a:t>81</a:t>
                      </a:r>
                      <a:endParaRPr lang="en-US" altLang="en-US" sz="1400"/>
                    </a:p>
                  </a:txBody>
                  <a:tcPr marL="12700" marR="12700" marT="12700" vert="horz" anchor="ctr" anchorCtr="0"/>
                </a:tc>
                <a:tc>
                  <a:txBody>
                    <a:bodyPr/>
                    <a:p>
                      <a:pPr indent="0" algn="ctr">
                        <a:buNone/>
                      </a:pPr>
                      <a:r>
                        <a:rPr lang="en-US" sz="1400"/>
                        <a:t>344</a:t>
                      </a:r>
                      <a:endParaRPr lang="en-US" altLang="en-US" sz="1400"/>
                    </a:p>
                  </a:txBody>
                  <a:tcPr marL="12700" marR="12700" marT="12700" vert="horz" anchor="ctr" anchorCtr="0"/>
                </a:tc>
                <a:tc>
                  <a:txBody>
                    <a:bodyPr/>
                    <a:p>
                      <a:pPr indent="0" algn="ctr">
                        <a:buNone/>
                      </a:pPr>
                      <a:r>
                        <a:rPr lang="en-US" sz="1400"/>
                        <a:t>23.5 </a:t>
                      </a:r>
                      <a:endParaRPr lang="en-US" altLang="en-US" sz="1400"/>
                    </a:p>
                  </a:txBody>
                  <a:tcPr marL="12700" marR="12700" marT="12700" vert="horz" anchor="ctr" anchorCtr="0"/>
                </a:tc>
                <a:tc>
                  <a:txBody>
                    <a:bodyPr/>
                    <a:p>
                      <a:pPr indent="0" algn="ctr">
                        <a:buNone/>
                      </a:pPr>
                      <a:r>
                        <a:rPr lang="en-US" sz="1400"/>
                        <a:t>256</a:t>
                      </a:r>
                      <a:endParaRPr lang="en-US" altLang="en-US" sz="1400"/>
                    </a:p>
                  </a:txBody>
                  <a:tcPr marL="12700" marR="12700" marT="12700" vert="horz" anchor="ctr" anchorCtr="0"/>
                </a:tc>
                <a:tc>
                  <a:txBody>
                    <a:bodyPr/>
                    <a:p>
                      <a:pPr indent="0" algn="ctr">
                        <a:buNone/>
                      </a:pPr>
                      <a:r>
                        <a:rPr lang="en-US" sz="1400">
                          <a:solidFill>
                            <a:srgbClr val="FF0000"/>
                          </a:solidFill>
                        </a:rPr>
                        <a:t>31.6 </a:t>
                      </a:r>
                      <a:endParaRPr lang="en-US" altLang="en-US" sz="1400">
                        <a:solidFill>
                          <a:srgbClr val="FF0000"/>
                        </a:solidFill>
                      </a:endParaRPr>
                    </a:p>
                  </a:txBody>
                  <a:tcPr marL="12700" marR="12700" marT="12700" vert="horz" anchor="ctr" anchorCtr="0"/>
                </a:tc>
              </a:tr>
              <a:tr h="271780">
                <a:tc>
                  <a:txBody>
                    <a:bodyPr/>
                    <a:p>
                      <a:pPr indent="0">
                        <a:buNone/>
                      </a:pPr>
                      <a:r>
                        <a:rPr lang="en-US" sz="1400"/>
                        <a:t>丰台区</a:t>
                      </a:r>
                      <a:endParaRPr lang="en-US" altLang="en-US" sz="1400"/>
                    </a:p>
                  </a:txBody>
                  <a:tcPr marL="12700" marR="12700" marT="12700" vert="horz" anchor="ctr" anchorCtr="0"/>
                </a:tc>
                <a:tc>
                  <a:txBody>
                    <a:bodyPr/>
                    <a:p>
                      <a:pPr indent="0" algn="ctr">
                        <a:buNone/>
                      </a:pPr>
                      <a:r>
                        <a:rPr lang="en-US" sz="1400"/>
                        <a:t>91</a:t>
                      </a:r>
                      <a:endParaRPr lang="en-US" altLang="en-US" sz="1400"/>
                    </a:p>
                  </a:txBody>
                  <a:tcPr marL="12700" marR="12700" marT="12700" vert="horz" anchor="ctr" anchorCtr="0"/>
                </a:tc>
                <a:tc>
                  <a:txBody>
                    <a:bodyPr/>
                    <a:p>
                      <a:pPr indent="0" algn="ctr">
                        <a:buNone/>
                      </a:pPr>
                      <a:r>
                        <a:rPr lang="en-US" sz="1400"/>
                        <a:t>384</a:t>
                      </a:r>
                      <a:endParaRPr lang="en-US" altLang="en-US" sz="1400"/>
                    </a:p>
                  </a:txBody>
                  <a:tcPr marL="12700" marR="12700" marT="12700" vert="horz" anchor="ctr" anchorCtr="0"/>
                </a:tc>
                <a:tc>
                  <a:txBody>
                    <a:bodyPr/>
                    <a:p>
                      <a:pPr indent="0" algn="ctr">
                        <a:buNone/>
                      </a:pPr>
                      <a:r>
                        <a:rPr lang="en-US" sz="1400"/>
                        <a:t>23.7 </a:t>
                      </a:r>
                      <a:endParaRPr lang="en-US" altLang="en-US" sz="1400"/>
                    </a:p>
                  </a:txBody>
                  <a:tcPr marL="12700" marR="12700" marT="12700" vert="horz" anchor="ctr" anchorCtr="0"/>
                </a:tc>
                <a:tc>
                  <a:txBody>
                    <a:bodyPr/>
                    <a:p>
                      <a:pPr indent="0" algn="ctr">
                        <a:buNone/>
                      </a:pPr>
                      <a:r>
                        <a:rPr lang="en-US" sz="1400"/>
                        <a:t>307</a:t>
                      </a:r>
                      <a:endParaRPr lang="en-US" altLang="en-US" sz="1400"/>
                    </a:p>
                  </a:txBody>
                  <a:tcPr marL="12700" marR="12700" marT="12700" vert="horz" anchor="ctr" anchorCtr="0"/>
                </a:tc>
                <a:tc>
                  <a:txBody>
                    <a:bodyPr/>
                    <a:p>
                      <a:pPr indent="0" algn="ctr">
                        <a:buNone/>
                      </a:pPr>
                      <a:r>
                        <a:rPr lang="en-US" sz="1400">
                          <a:solidFill>
                            <a:srgbClr val="FF0000"/>
                          </a:solidFill>
                        </a:rPr>
                        <a:t>29.6 </a:t>
                      </a:r>
                      <a:endParaRPr lang="en-US" altLang="en-US" sz="1400">
                        <a:solidFill>
                          <a:srgbClr val="FF0000"/>
                        </a:solidFill>
                      </a:endParaRPr>
                    </a:p>
                  </a:txBody>
                  <a:tcPr marL="12700" marR="12700" marT="12700" vert="horz" anchor="ctr" anchorCtr="0"/>
                </a:tc>
              </a:tr>
              <a:tr h="271780">
                <a:tc>
                  <a:txBody>
                    <a:bodyPr/>
                    <a:p>
                      <a:pPr indent="0">
                        <a:buNone/>
                      </a:pPr>
                      <a:r>
                        <a:rPr lang="zh-CN" sz="1400"/>
                        <a:t>石景山区</a:t>
                      </a:r>
                      <a:endParaRPr lang="zh-CN" altLang="en-US" sz="1400"/>
                    </a:p>
                  </a:txBody>
                  <a:tcPr marL="12700" marR="12700" marT="12700" vert="horz" anchor="ctr" anchorCtr="0"/>
                </a:tc>
                <a:tc>
                  <a:txBody>
                    <a:bodyPr/>
                    <a:p>
                      <a:pPr indent="0" algn="ctr">
                        <a:buNone/>
                      </a:pPr>
                      <a:r>
                        <a:rPr lang="en-US" sz="1400"/>
                        <a:t>58</a:t>
                      </a:r>
                      <a:endParaRPr lang="en-US" altLang="en-US" sz="1400"/>
                    </a:p>
                  </a:txBody>
                  <a:tcPr marL="12700" marR="12700" marT="12700" vert="horz" anchor="ctr" anchorCtr="0"/>
                </a:tc>
                <a:tc>
                  <a:txBody>
                    <a:bodyPr/>
                    <a:p>
                      <a:pPr indent="0" algn="ctr">
                        <a:buNone/>
                      </a:pPr>
                      <a:r>
                        <a:rPr lang="en-US" sz="1400"/>
                        <a:t>218</a:t>
                      </a:r>
                      <a:endParaRPr lang="en-US" altLang="en-US" sz="1400"/>
                    </a:p>
                  </a:txBody>
                  <a:tcPr marL="12700" marR="12700" marT="12700" vert="horz" anchor="ctr" anchorCtr="0"/>
                </a:tc>
                <a:tc>
                  <a:txBody>
                    <a:bodyPr/>
                    <a:p>
                      <a:pPr indent="0" algn="ctr">
                        <a:buNone/>
                      </a:pPr>
                      <a:r>
                        <a:rPr lang="en-US" sz="1400"/>
                        <a:t>26.6 </a:t>
                      </a:r>
                      <a:endParaRPr lang="en-US" altLang="en-US" sz="1400"/>
                    </a:p>
                  </a:txBody>
                  <a:tcPr marL="12700" marR="12700" marT="12700" vert="horz" anchor="ctr" anchorCtr="0"/>
                </a:tc>
                <a:tc>
                  <a:txBody>
                    <a:bodyPr/>
                    <a:p>
                      <a:pPr indent="0" algn="ctr">
                        <a:buNone/>
                      </a:pPr>
                      <a:r>
                        <a:rPr lang="en-US" sz="1400"/>
                        <a:t>159</a:t>
                      </a:r>
                      <a:endParaRPr lang="en-US" altLang="en-US" sz="1400"/>
                    </a:p>
                  </a:txBody>
                  <a:tcPr marL="12700" marR="12700" marT="12700" vert="horz" anchor="ctr" anchorCtr="0"/>
                </a:tc>
                <a:tc>
                  <a:txBody>
                    <a:bodyPr/>
                    <a:p>
                      <a:pPr indent="0" algn="ctr">
                        <a:buNone/>
                      </a:pPr>
                      <a:r>
                        <a:rPr lang="en-US" sz="1400">
                          <a:solidFill>
                            <a:srgbClr val="FF0000"/>
                          </a:solidFill>
                        </a:rPr>
                        <a:t>36.5 </a:t>
                      </a:r>
                      <a:endParaRPr lang="en-US" altLang="en-US" sz="1400">
                        <a:solidFill>
                          <a:srgbClr val="FF0000"/>
                        </a:solidFill>
                      </a:endParaRPr>
                    </a:p>
                  </a:txBody>
                  <a:tcPr marL="12700" marR="12700" marT="12700" vert="horz" anchor="ctr" anchorCtr="0"/>
                </a:tc>
              </a:tr>
              <a:tr h="271780">
                <a:tc>
                  <a:txBody>
                    <a:bodyPr/>
                    <a:p>
                      <a:pPr indent="0">
                        <a:buNone/>
                      </a:pPr>
                      <a:r>
                        <a:rPr lang="en-US" sz="1400"/>
                        <a:t>海淀区</a:t>
                      </a:r>
                      <a:endParaRPr lang="en-US" altLang="en-US" sz="1400"/>
                    </a:p>
                  </a:txBody>
                  <a:tcPr marL="12700" marR="12700" marT="12700" vert="horz" anchor="ctr" anchorCtr="0"/>
                </a:tc>
                <a:tc>
                  <a:txBody>
                    <a:bodyPr/>
                    <a:p>
                      <a:pPr indent="0" algn="ctr">
                        <a:buNone/>
                      </a:pPr>
                      <a:r>
                        <a:rPr lang="en-US" sz="1400">
                          <a:solidFill>
                            <a:srgbClr val="FF0000"/>
                          </a:solidFill>
                        </a:rPr>
                        <a:t>151</a:t>
                      </a:r>
                      <a:endParaRPr lang="en-US" altLang="en-US" sz="1400">
                        <a:solidFill>
                          <a:srgbClr val="FF0000"/>
                        </a:solidFill>
                      </a:endParaRPr>
                    </a:p>
                  </a:txBody>
                  <a:tcPr marL="12700" marR="12700" marT="12700" vert="horz" anchor="ctr" anchorCtr="0"/>
                </a:tc>
                <a:tc>
                  <a:txBody>
                    <a:bodyPr/>
                    <a:p>
                      <a:pPr indent="0" algn="ctr">
                        <a:buNone/>
                      </a:pPr>
                      <a:r>
                        <a:rPr lang="en-US" sz="1400"/>
                        <a:t>640</a:t>
                      </a:r>
                      <a:endParaRPr lang="en-US" altLang="en-US" sz="1400"/>
                    </a:p>
                  </a:txBody>
                  <a:tcPr marL="12700" marR="12700" marT="12700" vert="horz" anchor="ctr" anchorCtr="0"/>
                </a:tc>
                <a:tc>
                  <a:txBody>
                    <a:bodyPr/>
                    <a:p>
                      <a:pPr indent="0" algn="ctr">
                        <a:buNone/>
                      </a:pPr>
                      <a:r>
                        <a:rPr lang="en-US" sz="1400"/>
                        <a:t>23.6 </a:t>
                      </a:r>
                      <a:endParaRPr lang="en-US" altLang="en-US" sz="1400"/>
                    </a:p>
                  </a:txBody>
                  <a:tcPr marL="12700" marR="12700" marT="12700" vert="horz" anchor="ctr" anchorCtr="0"/>
                </a:tc>
                <a:tc>
                  <a:txBody>
                    <a:bodyPr/>
                    <a:p>
                      <a:pPr indent="0" algn="ctr">
                        <a:buNone/>
                      </a:pPr>
                      <a:r>
                        <a:rPr lang="en-US" sz="1400"/>
                        <a:t>525</a:t>
                      </a:r>
                      <a:endParaRPr lang="en-US" altLang="en-US" sz="1400"/>
                    </a:p>
                  </a:txBody>
                  <a:tcPr marL="12700" marR="12700" marT="12700" vert="horz" anchor="ctr" anchorCtr="0"/>
                </a:tc>
                <a:tc>
                  <a:txBody>
                    <a:bodyPr/>
                    <a:p>
                      <a:pPr indent="0" algn="ctr">
                        <a:buNone/>
                      </a:pPr>
                      <a:r>
                        <a:rPr lang="en-US" sz="1400">
                          <a:solidFill>
                            <a:srgbClr val="FF0000"/>
                          </a:solidFill>
                        </a:rPr>
                        <a:t>28.8 </a:t>
                      </a:r>
                      <a:endParaRPr lang="en-US" altLang="en-US" sz="1400">
                        <a:solidFill>
                          <a:srgbClr val="FF0000"/>
                        </a:solidFill>
                      </a:endParaRPr>
                    </a:p>
                  </a:txBody>
                  <a:tcPr marL="12700" marR="12700" marT="12700" vert="horz" anchor="ctr" anchorCtr="0"/>
                </a:tc>
              </a:tr>
              <a:tr h="271780">
                <a:tc>
                  <a:txBody>
                    <a:bodyPr/>
                    <a:p>
                      <a:pPr indent="0">
                        <a:buNone/>
                      </a:pPr>
                      <a:r>
                        <a:rPr lang="zh-CN" sz="1400"/>
                        <a:t>门头沟区</a:t>
                      </a:r>
                      <a:endParaRPr lang="zh-CN" altLang="en-US" sz="1400"/>
                    </a:p>
                  </a:txBody>
                  <a:tcPr marL="12700" marR="12700" marT="12700" vert="horz" anchor="ctr" anchorCtr="0"/>
                </a:tc>
                <a:tc>
                  <a:txBody>
                    <a:bodyPr/>
                    <a:p>
                      <a:pPr indent="0" algn="ctr">
                        <a:buNone/>
                      </a:pPr>
                      <a:r>
                        <a:rPr lang="en-US" sz="1400"/>
                        <a:t>24</a:t>
                      </a:r>
                      <a:endParaRPr lang="en-US" altLang="en-US" sz="1400"/>
                    </a:p>
                  </a:txBody>
                  <a:tcPr marL="12700" marR="12700" marT="12700" vert="horz" anchor="ctr" anchorCtr="0"/>
                </a:tc>
                <a:tc>
                  <a:txBody>
                    <a:bodyPr/>
                    <a:p>
                      <a:pPr indent="0" algn="ctr">
                        <a:buNone/>
                      </a:pPr>
                      <a:r>
                        <a:rPr lang="en-US" sz="1400"/>
                        <a:t>96</a:t>
                      </a:r>
                      <a:endParaRPr lang="en-US" altLang="en-US" sz="1400"/>
                    </a:p>
                  </a:txBody>
                  <a:tcPr marL="12700" marR="12700" marT="12700" vert="horz" anchor="ctr" anchorCtr="0"/>
                </a:tc>
                <a:tc>
                  <a:txBody>
                    <a:bodyPr/>
                    <a:p>
                      <a:pPr indent="0" algn="ctr">
                        <a:buNone/>
                      </a:pPr>
                      <a:r>
                        <a:rPr lang="en-US" sz="1400"/>
                        <a:t>25.0 </a:t>
                      </a:r>
                      <a:endParaRPr lang="en-US" altLang="en-US" sz="1400"/>
                    </a:p>
                  </a:txBody>
                  <a:tcPr marL="12700" marR="12700" marT="12700" vert="horz" anchor="ctr" anchorCtr="0"/>
                </a:tc>
                <a:tc>
                  <a:txBody>
                    <a:bodyPr/>
                    <a:p>
                      <a:pPr indent="0" algn="ctr">
                        <a:buNone/>
                      </a:pPr>
                      <a:r>
                        <a:rPr lang="en-US" sz="1400"/>
                        <a:t>58</a:t>
                      </a:r>
                      <a:endParaRPr lang="en-US" altLang="en-US" sz="1400"/>
                    </a:p>
                  </a:txBody>
                  <a:tcPr marL="12700" marR="12700" marT="12700" vert="horz" anchor="ctr" anchorCtr="0"/>
                </a:tc>
                <a:tc>
                  <a:txBody>
                    <a:bodyPr/>
                    <a:p>
                      <a:pPr indent="0" algn="ctr">
                        <a:buNone/>
                      </a:pPr>
                      <a:r>
                        <a:rPr lang="en-US" sz="1400">
                          <a:solidFill>
                            <a:srgbClr val="FF0000"/>
                          </a:solidFill>
                        </a:rPr>
                        <a:t>41.4 </a:t>
                      </a:r>
                      <a:endParaRPr lang="en-US" altLang="en-US" sz="1400">
                        <a:solidFill>
                          <a:srgbClr val="FF0000"/>
                        </a:solidFill>
                      </a:endParaRPr>
                    </a:p>
                  </a:txBody>
                  <a:tcPr marL="12700" marR="12700" marT="12700" vert="horz" anchor="ctr" anchorCtr="0"/>
                </a:tc>
              </a:tr>
              <a:tr h="271780">
                <a:tc>
                  <a:txBody>
                    <a:bodyPr/>
                    <a:p>
                      <a:pPr indent="0">
                        <a:buNone/>
                      </a:pPr>
                      <a:r>
                        <a:rPr lang="en-US" sz="1400"/>
                        <a:t>房山区</a:t>
                      </a:r>
                      <a:endParaRPr lang="en-US" altLang="en-US" sz="1400"/>
                    </a:p>
                  </a:txBody>
                  <a:tcPr marL="12700" marR="12700" marT="12700" vert="horz" anchor="ctr" anchorCtr="0"/>
                </a:tc>
                <a:tc>
                  <a:txBody>
                    <a:bodyPr/>
                    <a:p>
                      <a:pPr indent="0" algn="ctr">
                        <a:buNone/>
                      </a:pPr>
                      <a:r>
                        <a:rPr lang="en-US" sz="1400"/>
                        <a:t>59</a:t>
                      </a:r>
                      <a:endParaRPr lang="en-US" altLang="en-US" sz="1400"/>
                    </a:p>
                  </a:txBody>
                  <a:tcPr marL="12700" marR="12700" marT="12700" vert="horz" anchor="ctr" anchorCtr="0"/>
                </a:tc>
                <a:tc>
                  <a:txBody>
                    <a:bodyPr/>
                    <a:p>
                      <a:pPr indent="0" algn="ctr">
                        <a:buNone/>
                      </a:pPr>
                      <a:r>
                        <a:rPr lang="en-US" sz="1400"/>
                        <a:t>465</a:t>
                      </a:r>
                      <a:endParaRPr lang="en-US" altLang="en-US" sz="1400"/>
                    </a:p>
                  </a:txBody>
                  <a:tcPr marL="12700" marR="12700" marT="12700" vert="horz" anchor="ctr" anchorCtr="0"/>
                </a:tc>
                <a:tc>
                  <a:txBody>
                    <a:bodyPr/>
                    <a:p>
                      <a:pPr indent="0" algn="ctr">
                        <a:buNone/>
                      </a:pPr>
                      <a:r>
                        <a:rPr lang="en-US" sz="1400"/>
                        <a:t>12.7 </a:t>
                      </a:r>
                      <a:endParaRPr lang="en-US" altLang="en-US" sz="1400"/>
                    </a:p>
                  </a:txBody>
                  <a:tcPr marL="12700" marR="12700" marT="12700" vert="horz" anchor="ctr" anchorCtr="0"/>
                </a:tc>
                <a:tc>
                  <a:txBody>
                    <a:bodyPr/>
                    <a:p>
                      <a:pPr indent="0" algn="ctr">
                        <a:buNone/>
                      </a:pPr>
                      <a:r>
                        <a:rPr lang="en-US" sz="1400"/>
                        <a:t>362</a:t>
                      </a:r>
                      <a:endParaRPr lang="en-US" altLang="en-US" sz="1400"/>
                    </a:p>
                  </a:txBody>
                  <a:tcPr marL="12700" marR="12700" marT="12700" vert="horz" anchor="ctr" anchorCtr="0"/>
                </a:tc>
                <a:tc>
                  <a:txBody>
                    <a:bodyPr/>
                    <a:p>
                      <a:pPr indent="0" algn="ctr">
                        <a:buNone/>
                      </a:pPr>
                      <a:r>
                        <a:rPr lang="en-US" sz="1400"/>
                        <a:t>16.3 </a:t>
                      </a:r>
                      <a:endParaRPr lang="en-US" altLang="en-US" sz="1400"/>
                    </a:p>
                  </a:txBody>
                  <a:tcPr marL="12700" marR="12700" marT="12700" vert="horz" anchor="ctr" anchorCtr="0"/>
                </a:tc>
              </a:tr>
              <a:tr h="271780">
                <a:tc>
                  <a:txBody>
                    <a:bodyPr/>
                    <a:p>
                      <a:pPr indent="0">
                        <a:buNone/>
                      </a:pPr>
                      <a:r>
                        <a:rPr lang="en-US" sz="1400"/>
                        <a:t>通州区</a:t>
                      </a:r>
                      <a:endParaRPr lang="en-US" altLang="en-US" sz="1400"/>
                    </a:p>
                  </a:txBody>
                  <a:tcPr marL="12700" marR="12700" marT="12700" vert="horz" anchor="ctr" anchorCtr="0"/>
                </a:tc>
                <a:tc>
                  <a:txBody>
                    <a:bodyPr/>
                    <a:p>
                      <a:pPr indent="0" algn="ctr">
                        <a:buNone/>
                      </a:pPr>
                      <a:r>
                        <a:rPr lang="en-US" sz="1400"/>
                        <a:t>49</a:t>
                      </a:r>
                      <a:endParaRPr lang="en-US" altLang="en-US" sz="1400"/>
                    </a:p>
                  </a:txBody>
                  <a:tcPr marL="12700" marR="12700" marT="12700" vert="horz" anchor="ctr" anchorCtr="0"/>
                </a:tc>
                <a:tc>
                  <a:txBody>
                    <a:bodyPr/>
                    <a:p>
                      <a:pPr indent="0" algn="ctr">
                        <a:buNone/>
                      </a:pPr>
                      <a:r>
                        <a:rPr lang="en-US" sz="1400"/>
                        <a:t>491</a:t>
                      </a:r>
                      <a:endParaRPr lang="en-US" altLang="en-US" sz="1400"/>
                    </a:p>
                  </a:txBody>
                  <a:tcPr marL="12700" marR="12700" marT="12700" vert="horz" anchor="ctr" anchorCtr="0"/>
                </a:tc>
                <a:tc>
                  <a:txBody>
                    <a:bodyPr/>
                    <a:p>
                      <a:pPr indent="0" algn="ctr">
                        <a:buNone/>
                      </a:pPr>
                      <a:r>
                        <a:rPr lang="en-US" sz="1400"/>
                        <a:t>10.0 </a:t>
                      </a:r>
                      <a:endParaRPr lang="en-US" altLang="en-US" sz="1400"/>
                    </a:p>
                  </a:txBody>
                  <a:tcPr marL="12700" marR="12700" marT="12700" vert="horz" anchor="ctr" anchorCtr="0"/>
                </a:tc>
                <a:tc>
                  <a:txBody>
                    <a:bodyPr/>
                    <a:p>
                      <a:pPr indent="0" algn="ctr">
                        <a:buNone/>
                      </a:pPr>
                      <a:r>
                        <a:rPr lang="en-US" sz="1400"/>
                        <a:t>381</a:t>
                      </a:r>
                      <a:endParaRPr lang="en-US" altLang="en-US" sz="1400"/>
                    </a:p>
                  </a:txBody>
                  <a:tcPr marL="12700" marR="12700" marT="12700" vert="horz" anchor="ctr" anchorCtr="0"/>
                </a:tc>
                <a:tc>
                  <a:txBody>
                    <a:bodyPr/>
                    <a:p>
                      <a:pPr indent="0" algn="ctr">
                        <a:buNone/>
                      </a:pPr>
                      <a:r>
                        <a:rPr lang="en-US" sz="1400"/>
                        <a:t>12.9 </a:t>
                      </a:r>
                      <a:endParaRPr lang="en-US" altLang="en-US" sz="1400"/>
                    </a:p>
                  </a:txBody>
                  <a:tcPr marL="12700" marR="12700" marT="12700" vert="horz" anchor="ctr" anchorCtr="0"/>
                </a:tc>
              </a:tr>
              <a:tr h="271780">
                <a:tc>
                  <a:txBody>
                    <a:bodyPr/>
                    <a:p>
                      <a:pPr indent="0">
                        <a:buNone/>
                      </a:pPr>
                      <a:r>
                        <a:rPr lang="en-US" sz="1400"/>
                        <a:t>顺义区</a:t>
                      </a:r>
                      <a:endParaRPr lang="en-US" altLang="en-US" sz="1400"/>
                    </a:p>
                  </a:txBody>
                  <a:tcPr marL="12700" marR="12700" marT="12700" vert="horz" anchor="ctr" anchorCtr="0"/>
                </a:tc>
                <a:tc>
                  <a:txBody>
                    <a:bodyPr/>
                    <a:p>
                      <a:pPr indent="0" algn="ctr">
                        <a:buNone/>
                      </a:pPr>
                      <a:r>
                        <a:rPr lang="en-US" sz="1400">
                          <a:solidFill>
                            <a:srgbClr val="FF0000"/>
                          </a:solidFill>
                        </a:rPr>
                        <a:t>125</a:t>
                      </a:r>
                      <a:endParaRPr lang="en-US" altLang="en-US" sz="1400">
                        <a:solidFill>
                          <a:srgbClr val="FF0000"/>
                        </a:solidFill>
                      </a:endParaRPr>
                    </a:p>
                  </a:txBody>
                  <a:tcPr marL="12700" marR="12700" marT="12700" vert="horz" anchor="ctr" anchorCtr="0"/>
                </a:tc>
                <a:tc>
                  <a:txBody>
                    <a:bodyPr/>
                    <a:p>
                      <a:pPr indent="0" algn="ctr">
                        <a:buNone/>
                      </a:pPr>
                      <a:r>
                        <a:rPr lang="en-US" sz="1400"/>
                        <a:t>488</a:t>
                      </a:r>
                      <a:endParaRPr lang="en-US" altLang="en-US" sz="1400"/>
                    </a:p>
                  </a:txBody>
                  <a:tcPr marL="12700" marR="12700" marT="12700" vert="horz" anchor="ctr" anchorCtr="0"/>
                </a:tc>
                <a:tc>
                  <a:txBody>
                    <a:bodyPr/>
                    <a:p>
                      <a:pPr indent="0" algn="ctr">
                        <a:buNone/>
                      </a:pPr>
                      <a:r>
                        <a:rPr lang="en-US" sz="1400"/>
                        <a:t>25.6 </a:t>
                      </a:r>
                      <a:endParaRPr lang="en-US" altLang="en-US" sz="1400"/>
                    </a:p>
                  </a:txBody>
                  <a:tcPr marL="12700" marR="12700" marT="12700" vert="horz" anchor="ctr" anchorCtr="0"/>
                </a:tc>
                <a:tc>
                  <a:txBody>
                    <a:bodyPr/>
                    <a:p>
                      <a:pPr indent="0" algn="ctr">
                        <a:buNone/>
                      </a:pPr>
                      <a:r>
                        <a:rPr lang="en-US" sz="1400"/>
                        <a:t>342</a:t>
                      </a:r>
                      <a:endParaRPr lang="en-US" altLang="en-US" sz="1400"/>
                    </a:p>
                  </a:txBody>
                  <a:tcPr marL="12700" marR="12700" marT="12700" vert="horz" anchor="ctr" anchorCtr="0"/>
                </a:tc>
                <a:tc>
                  <a:txBody>
                    <a:bodyPr/>
                    <a:p>
                      <a:pPr indent="0" algn="ctr">
                        <a:buNone/>
                      </a:pPr>
                      <a:r>
                        <a:rPr lang="en-US" sz="1400">
                          <a:solidFill>
                            <a:srgbClr val="FF0000"/>
                          </a:solidFill>
                        </a:rPr>
                        <a:t>36.5 </a:t>
                      </a:r>
                      <a:endParaRPr lang="en-US" altLang="en-US" sz="1400">
                        <a:solidFill>
                          <a:srgbClr val="FF0000"/>
                        </a:solidFill>
                      </a:endParaRPr>
                    </a:p>
                  </a:txBody>
                  <a:tcPr marL="12700" marR="12700" marT="12700" vert="horz" anchor="ctr" anchorCtr="0"/>
                </a:tc>
              </a:tr>
              <a:tr h="271780">
                <a:tc>
                  <a:txBody>
                    <a:bodyPr/>
                    <a:p>
                      <a:pPr indent="0">
                        <a:buNone/>
                      </a:pPr>
                      <a:r>
                        <a:rPr lang="en-US" sz="1400"/>
                        <a:t>昌平区</a:t>
                      </a:r>
                      <a:endParaRPr lang="en-US" altLang="en-US" sz="1400"/>
                    </a:p>
                  </a:txBody>
                  <a:tcPr marL="12700" marR="12700" marT="12700" vert="horz" anchor="ctr" anchorCtr="0"/>
                </a:tc>
                <a:tc>
                  <a:txBody>
                    <a:bodyPr/>
                    <a:p>
                      <a:pPr indent="0" algn="ctr">
                        <a:buNone/>
                      </a:pPr>
                      <a:r>
                        <a:rPr lang="en-US" sz="1400"/>
                        <a:t>62</a:t>
                      </a:r>
                      <a:endParaRPr lang="en-US" altLang="en-US" sz="1400"/>
                    </a:p>
                  </a:txBody>
                  <a:tcPr marL="12700" marR="12700" marT="12700" vert="horz" anchor="ctr" anchorCtr="0"/>
                </a:tc>
                <a:tc>
                  <a:txBody>
                    <a:bodyPr/>
                    <a:p>
                      <a:pPr indent="0" algn="ctr">
                        <a:buNone/>
                      </a:pPr>
                      <a:r>
                        <a:rPr lang="en-US" sz="1400"/>
                        <a:t>419</a:t>
                      </a:r>
                      <a:endParaRPr lang="en-US" altLang="en-US" sz="1400"/>
                    </a:p>
                  </a:txBody>
                  <a:tcPr marL="12700" marR="12700" marT="12700" vert="horz" anchor="ctr" anchorCtr="0"/>
                </a:tc>
                <a:tc>
                  <a:txBody>
                    <a:bodyPr/>
                    <a:p>
                      <a:pPr indent="0" algn="ctr">
                        <a:buNone/>
                      </a:pPr>
                      <a:r>
                        <a:rPr lang="en-US" sz="1400"/>
                        <a:t>14.8 </a:t>
                      </a:r>
                      <a:endParaRPr lang="en-US" altLang="en-US" sz="1400"/>
                    </a:p>
                  </a:txBody>
                  <a:tcPr marL="12700" marR="12700" marT="12700" vert="horz" anchor="ctr" anchorCtr="0"/>
                </a:tc>
                <a:tc>
                  <a:txBody>
                    <a:bodyPr/>
                    <a:p>
                      <a:pPr indent="0" algn="ctr">
                        <a:buNone/>
                      </a:pPr>
                      <a:r>
                        <a:rPr lang="en-US" sz="1400"/>
                        <a:t>349</a:t>
                      </a:r>
                      <a:endParaRPr lang="en-US" altLang="en-US" sz="1400"/>
                    </a:p>
                  </a:txBody>
                  <a:tcPr marL="12700" marR="12700" marT="12700" vert="horz" anchor="ctr" anchorCtr="0"/>
                </a:tc>
                <a:tc>
                  <a:txBody>
                    <a:bodyPr/>
                    <a:p>
                      <a:pPr indent="0" algn="ctr">
                        <a:buNone/>
                      </a:pPr>
                      <a:r>
                        <a:rPr lang="en-US" sz="1400"/>
                        <a:t>17.8 </a:t>
                      </a:r>
                      <a:endParaRPr lang="en-US" altLang="en-US" sz="1400"/>
                    </a:p>
                  </a:txBody>
                  <a:tcPr marL="12700" marR="12700" marT="12700" vert="horz" anchor="ctr" anchorCtr="0"/>
                </a:tc>
              </a:tr>
              <a:tr h="271780">
                <a:tc>
                  <a:txBody>
                    <a:bodyPr/>
                    <a:p>
                      <a:pPr indent="0">
                        <a:buNone/>
                      </a:pPr>
                      <a:r>
                        <a:rPr lang="en-US" sz="1400"/>
                        <a:t>大兴区</a:t>
                      </a:r>
                      <a:endParaRPr lang="en-US" altLang="en-US" sz="1400"/>
                    </a:p>
                  </a:txBody>
                  <a:tcPr marL="12700" marR="12700" marT="12700" vert="horz" anchor="ctr" anchorCtr="0"/>
                </a:tc>
                <a:tc>
                  <a:txBody>
                    <a:bodyPr/>
                    <a:p>
                      <a:pPr indent="0" algn="ctr">
                        <a:buNone/>
                      </a:pPr>
                      <a:r>
                        <a:rPr lang="en-US" sz="1400"/>
                        <a:t>96</a:t>
                      </a:r>
                      <a:endParaRPr lang="en-US" altLang="en-US" sz="1400"/>
                    </a:p>
                  </a:txBody>
                  <a:tcPr marL="12700" marR="12700" marT="12700" vert="horz" anchor="ctr" anchorCtr="0"/>
                </a:tc>
                <a:tc>
                  <a:txBody>
                    <a:bodyPr/>
                    <a:p>
                      <a:pPr indent="0" algn="ctr">
                        <a:buNone/>
                      </a:pPr>
                      <a:r>
                        <a:rPr lang="en-US" sz="1400"/>
                        <a:t>527</a:t>
                      </a:r>
                      <a:endParaRPr lang="en-US" altLang="en-US" sz="1400"/>
                    </a:p>
                  </a:txBody>
                  <a:tcPr marL="12700" marR="12700" marT="12700" vert="horz" anchor="ctr" anchorCtr="0"/>
                </a:tc>
                <a:tc>
                  <a:txBody>
                    <a:bodyPr/>
                    <a:p>
                      <a:pPr indent="0" algn="ctr">
                        <a:buNone/>
                      </a:pPr>
                      <a:r>
                        <a:rPr lang="en-US" sz="1400"/>
                        <a:t>18.2 </a:t>
                      </a:r>
                      <a:endParaRPr lang="en-US" altLang="en-US" sz="1400"/>
                    </a:p>
                  </a:txBody>
                  <a:tcPr marL="12700" marR="12700" marT="12700" vert="horz" anchor="ctr" anchorCtr="0"/>
                </a:tc>
                <a:tc>
                  <a:txBody>
                    <a:bodyPr/>
                    <a:p>
                      <a:pPr indent="0" algn="ctr">
                        <a:buNone/>
                      </a:pPr>
                      <a:r>
                        <a:rPr lang="en-US" sz="1400"/>
                        <a:t>388</a:t>
                      </a:r>
                      <a:endParaRPr lang="en-US" altLang="en-US" sz="1400"/>
                    </a:p>
                  </a:txBody>
                  <a:tcPr marL="12700" marR="12700" marT="12700" vert="horz" anchor="ctr" anchorCtr="0"/>
                </a:tc>
                <a:tc>
                  <a:txBody>
                    <a:bodyPr/>
                    <a:p>
                      <a:pPr indent="0" algn="ctr">
                        <a:buNone/>
                      </a:pPr>
                      <a:r>
                        <a:rPr lang="en-US" sz="1400">
                          <a:solidFill>
                            <a:srgbClr val="FF0000"/>
                          </a:solidFill>
                        </a:rPr>
                        <a:t>24.7 </a:t>
                      </a:r>
                      <a:endParaRPr lang="en-US" altLang="en-US" sz="1400">
                        <a:solidFill>
                          <a:srgbClr val="FF0000"/>
                        </a:solidFill>
                      </a:endParaRPr>
                    </a:p>
                  </a:txBody>
                  <a:tcPr marL="12700" marR="12700" marT="12700" vert="horz" anchor="ctr" anchorCtr="0"/>
                </a:tc>
              </a:tr>
              <a:tr h="271780">
                <a:tc>
                  <a:txBody>
                    <a:bodyPr/>
                    <a:p>
                      <a:pPr indent="0">
                        <a:buNone/>
                      </a:pPr>
                      <a:r>
                        <a:rPr lang="en-US" sz="1400"/>
                        <a:t>怀柔区</a:t>
                      </a:r>
                      <a:endParaRPr lang="en-US" altLang="en-US" sz="1400"/>
                    </a:p>
                  </a:txBody>
                  <a:tcPr marL="12700" marR="12700" marT="12700" vert="horz" anchor="ctr" anchorCtr="0"/>
                </a:tc>
                <a:tc>
                  <a:txBody>
                    <a:bodyPr/>
                    <a:p>
                      <a:pPr indent="0" algn="ctr">
                        <a:buNone/>
                      </a:pPr>
                      <a:r>
                        <a:rPr lang="en-US" sz="1400"/>
                        <a:t>52</a:t>
                      </a:r>
                      <a:endParaRPr lang="en-US" altLang="en-US" sz="1400"/>
                    </a:p>
                  </a:txBody>
                  <a:tcPr marL="12700" marR="12700" marT="12700" vert="horz" anchor="ctr" anchorCtr="0"/>
                </a:tc>
                <a:tc>
                  <a:txBody>
                    <a:bodyPr/>
                    <a:p>
                      <a:pPr indent="0" algn="ctr">
                        <a:buNone/>
                      </a:pPr>
                      <a:r>
                        <a:rPr lang="en-US" sz="1400"/>
                        <a:t>185</a:t>
                      </a:r>
                      <a:endParaRPr lang="en-US" altLang="en-US" sz="1400"/>
                    </a:p>
                  </a:txBody>
                  <a:tcPr marL="12700" marR="12700" marT="12700" vert="horz" anchor="ctr" anchorCtr="0"/>
                </a:tc>
                <a:tc>
                  <a:txBody>
                    <a:bodyPr/>
                    <a:p>
                      <a:pPr indent="0" algn="ctr">
                        <a:buNone/>
                      </a:pPr>
                      <a:r>
                        <a:rPr lang="en-US" sz="1400"/>
                        <a:t>28.1 </a:t>
                      </a:r>
                      <a:endParaRPr lang="en-US" altLang="en-US" sz="1400"/>
                    </a:p>
                  </a:txBody>
                  <a:tcPr marL="12700" marR="12700" marT="12700" vert="horz" anchor="ctr" anchorCtr="0"/>
                </a:tc>
                <a:tc>
                  <a:txBody>
                    <a:bodyPr/>
                    <a:p>
                      <a:pPr indent="0" algn="ctr">
                        <a:buNone/>
                      </a:pPr>
                      <a:r>
                        <a:rPr lang="en-US" sz="1400"/>
                        <a:t>167</a:t>
                      </a:r>
                      <a:endParaRPr lang="en-US" altLang="en-US" sz="1400"/>
                    </a:p>
                  </a:txBody>
                  <a:tcPr marL="12700" marR="12700" marT="12700" vert="horz" anchor="ctr" anchorCtr="0"/>
                </a:tc>
                <a:tc>
                  <a:txBody>
                    <a:bodyPr/>
                    <a:p>
                      <a:pPr indent="0" algn="ctr">
                        <a:buNone/>
                      </a:pPr>
                      <a:r>
                        <a:rPr lang="en-US" sz="1400">
                          <a:solidFill>
                            <a:srgbClr val="FF0000"/>
                          </a:solidFill>
                        </a:rPr>
                        <a:t>31.1 </a:t>
                      </a:r>
                      <a:endParaRPr lang="en-US" altLang="en-US" sz="1400">
                        <a:solidFill>
                          <a:srgbClr val="FF0000"/>
                        </a:solidFill>
                      </a:endParaRPr>
                    </a:p>
                  </a:txBody>
                  <a:tcPr marL="12700" marR="12700" marT="12700" vert="horz" anchor="ctr" anchorCtr="0"/>
                </a:tc>
              </a:tr>
              <a:tr h="271780">
                <a:tc>
                  <a:txBody>
                    <a:bodyPr/>
                    <a:p>
                      <a:pPr indent="0">
                        <a:buNone/>
                      </a:pPr>
                      <a:r>
                        <a:rPr lang="en-US" sz="1400"/>
                        <a:t>平谷区</a:t>
                      </a:r>
                      <a:endParaRPr lang="en-US" altLang="en-US" sz="1400"/>
                    </a:p>
                  </a:txBody>
                  <a:tcPr marL="12700" marR="12700" marT="12700" vert="horz" anchor="ctr" anchorCtr="0"/>
                </a:tc>
                <a:tc>
                  <a:txBody>
                    <a:bodyPr/>
                    <a:p>
                      <a:pPr indent="0" algn="ctr">
                        <a:buNone/>
                      </a:pPr>
                      <a:r>
                        <a:rPr lang="en-US" sz="1400"/>
                        <a:t>29</a:t>
                      </a:r>
                      <a:endParaRPr lang="en-US" altLang="en-US" sz="1400"/>
                    </a:p>
                  </a:txBody>
                  <a:tcPr marL="12700" marR="12700" marT="12700" vert="horz" anchor="ctr" anchorCtr="0"/>
                </a:tc>
                <a:tc>
                  <a:txBody>
                    <a:bodyPr/>
                    <a:p>
                      <a:pPr indent="0" algn="ctr">
                        <a:buNone/>
                      </a:pPr>
                      <a:r>
                        <a:rPr lang="en-US" sz="1400"/>
                        <a:t>237</a:t>
                      </a:r>
                      <a:endParaRPr lang="en-US" altLang="en-US" sz="1400"/>
                    </a:p>
                  </a:txBody>
                  <a:tcPr marL="12700" marR="12700" marT="12700" vert="horz" anchor="ctr" anchorCtr="0"/>
                </a:tc>
                <a:tc>
                  <a:txBody>
                    <a:bodyPr/>
                    <a:p>
                      <a:pPr indent="0" algn="ctr">
                        <a:buNone/>
                      </a:pPr>
                      <a:r>
                        <a:rPr lang="en-US" sz="1400"/>
                        <a:t>12.2 </a:t>
                      </a:r>
                      <a:endParaRPr lang="en-US" altLang="en-US" sz="1400"/>
                    </a:p>
                  </a:txBody>
                  <a:tcPr marL="12700" marR="12700" marT="12700" vert="horz" anchor="ctr" anchorCtr="0"/>
                </a:tc>
                <a:tc>
                  <a:txBody>
                    <a:bodyPr/>
                    <a:p>
                      <a:pPr indent="0" algn="ctr">
                        <a:buNone/>
                      </a:pPr>
                      <a:r>
                        <a:rPr lang="en-US" sz="1400"/>
                        <a:t>163</a:t>
                      </a:r>
                      <a:endParaRPr lang="en-US" altLang="en-US" sz="1400"/>
                    </a:p>
                  </a:txBody>
                  <a:tcPr marL="12700" marR="12700" marT="12700" vert="horz" anchor="ctr" anchorCtr="0"/>
                </a:tc>
                <a:tc>
                  <a:txBody>
                    <a:bodyPr/>
                    <a:p>
                      <a:pPr indent="0" algn="ctr">
                        <a:buNone/>
                      </a:pPr>
                      <a:r>
                        <a:rPr lang="en-US" sz="1400"/>
                        <a:t>17.8 </a:t>
                      </a:r>
                      <a:endParaRPr lang="en-US" altLang="en-US" sz="1400"/>
                    </a:p>
                  </a:txBody>
                  <a:tcPr marL="12700" marR="12700" marT="12700" vert="horz" anchor="ctr" anchorCtr="0"/>
                </a:tc>
              </a:tr>
              <a:tr h="271780">
                <a:tc>
                  <a:txBody>
                    <a:bodyPr/>
                    <a:p>
                      <a:pPr indent="0">
                        <a:buNone/>
                      </a:pPr>
                      <a:r>
                        <a:rPr lang="en-US" sz="1400"/>
                        <a:t>密云区</a:t>
                      </a:r>
                      <a:endParaRPr lang="en-US" altLang="en-US" sz="1400"/>
                    </a:p>
                  </a:txBody>
                  <a:tcPr marL="12700" marR="12700" marT="12700" vert="horz" anchor="ctr" anchorCtr="0"/>
                </a:tc>
                <a:tc>
                  <a:txBody>
                    <a:bodyPr/>
                    <a:p>
                      <a:pPr indent="0" algn="ctr">
                        <a:buNone/>
                      </a:pPr>
                      <a:r>
                        <a:rPr lang="en-US" sz="1400"/>
                        <a:t>43</a:t>
                      </a:r>
                      <a:endParaRPr lang="en-US" altLang="en-US" sz="1400"/>
                    </a:p>
                  </a:txBody>
                  <a:tcPr marL="12700" marR="12700" marT="12700" vert="horz" anchor="ctr" anchorCtr="0"/>
                </a:tc>
                <a:tc>
                  <a:txBody>
                    <a:bodyPr/>
                    <a:p>
                      <a:pPr indent="0" algn="ctr">
                        <a:buNone/>
                      </a:pPr>
                      <a:r>
                        <a:rPr lang="en-US" sz="1400"/>
                        <a:t>252</a:t>
                      </a:r>
                      <a:endParaRPr lang="en-US" altLang="en-US" sz="1400"/>
                    </a:p>
                  </a:txBody>
                  <a:tcPr marL="12700" marR="12700" marT="12700" vert="horz" anchor="ctr" anchorCtr="0"/>
                </a:tc>
                <a:tc>
                  <a:txBody>
                    <a:bodyPr/>
                    <a:p>
                      <a:pPr indent="0" algn="ctr">
                        <a:buNone/>
                      </a:pPr>
                      <a:r>
                        <a:rPr lang="en-US" sz="1400"/>
                        <a:t>17.1 </a:t>
                      </a:r>
                      <a:endParaRPr lang="en-US" altLang="en-US" sz="1400"/>
                    </a:p>
                  </a:txBody>
                  <a:tcPr marL="12700" marR="12700" marT="12700" vert="horz" anchor="ctr" anchorCtr="0"/>
                </a:tc>
                <a:tc>
                  <a:txBody>
                    <a:bodyPr/>
                    <a:p>
                      <a:pPr indent="0" algn="ctr">
                        <a:buNone/>
                      </a:pPr>
                      <a:r>
                        <a:rPr lang="en-US" sz="1400"/>
                        <a:t>186</a:t>
                      </a:r>
                      <a:endParaRPr lang="en-US" altLang="en-US" sz="1400"/>
                    </a:p>
                  </a:txBody>
                  <a:tcPr marL="12700" marR="12700" marT="12700" vert="horz" anchor="ctr" anchorCtr="0"/>
                </a:tc>
                <a:tc>
                  <a:txBody>
                    <a:bodyPr/>
                    <a:p>
                      <a:pPr indent="0" algn="ctr">
                        <a:buNone/>
                      </a:pPr>
                      <a:r>
                        <a:rPr lang="en-US" sz="1400"/>
                        <a:t>23.1 </a:t>
                      </a:r>
                      <a:endParaRPr lang="en-US" altLang="en-US" sz="1400"/>
                    </a:p>
                  </a:txBody>
                  <a:tcPr marL="12700" marR="12700" marT="12700" vert="horz" anchor="ctr" anchorCtr="0"/>
                </a:tc>
              </a:tr>
              <a:tr h="271780">
                <a:tc>
                  <a:txBody>
                    <a:bodyPr/>
                    <a:p>
                      <a:pPr indent="0">
                        <a:buNone/>
                      </a:pPr>
                      <a:r>
                        <a:rPr lang="en-US" sz="1400"/>
                        <a:t>延庆区</a:t>
                      </a:r>
                      <a:endParaRPr lang="en-US" altLang="en-US" sz="1400"/>
                    </a:p>
                  </a:txBody>
                  <a:tcPr marL="12700" marR="12700" marT="12700" vert="horz" anchor="ctr" anchorCtr="0"/>
                </a:tc>
                <a:tc>
                  <a:txBody>
                    <a:bodyPr/>
                    <a:p>
                      <a:pPr indent="0" algn="ctr">
                        <a:buNone/>
                      </a:pPr>
                      <a:r>
                        <a:rPr lang="en-US" sz="1400"/>
                        <a:t>33</a:t>
                      </a:r>
                      <a:endParaRPr lang="en-US" altLang="en-US" sz="1400"/>
                    </a:p>
                  </a:txBody>
                  <a:tcPr marL="12700" marR="12700" marT="12700" vert="horz" anchor="ctr" anchorCtr="0"/>
                </a:tc>
                <a:tc>
                  <a:txBody>
                    <a:bodyPr/>
                    <a:p>
                      <a:pPr indent="0" algn="ctr">
                        <a:buNone/>
                      </a:pPr>
                      <a:r>
                        <a:rPr lang="en-US" sz="1400"/>
                        <a:t>269</a:t>
                      </a:r>
                      <a:endParaRPr lang="en-US" altLang="en-US" sz="1400"/>
                    </a:p>
                  </a:txBody>
                  <a:tcPr marL="12700" marR="12700" marT="12700" vert="horz" anchor="ctr" anchorCtr="0"/>
                </a:tc>
                <a:tc>
                  <a:txBody>
                    <a:bodyPr/>
                    <a:p>
                      <a:pPr indent="0" algn="ctr">
                        <a:buNone/>
                      </a:pPr>
                      <a:r>
                        <a:rPr lang="en-US" sz="1400"/>
                        <a:t>12.3 </a:t>
                      </a:r>
                      <a:endParaRPr lang="en-US" altLang="en-US" sz="1400"/>
                    </a:p>
                  </a:txBody>
                  <a:tcPr marL="12700" marR="12700" marT="12700" vert="horz" anchor="ctr" anchorCtr="0"/>
                </a:tc>
                <a:tc>
                  <a:txBody>
                    <a:bodyPr/>
                    <a:p>
                      <a:pPr indent="0" algn="ctr">
                        <a:buNone/>
                      </a:pPr>
                      <a:r>
                        <a:rPr lang="en-US" sz="1400"/>
                        <a:t>217</a:t>
                      </a:r>
                      <a:endParaRPr lang="en-US" altLang="en-US" sz="1400"/>
                    </a:p>
                  </a:txBody>
                  <a:tcPr marL="12700" marR="12700" marT="12700" vert="horz" anchor="ctr" anchorCtr="0"/>
                </a:tc>
                <a:tc>
                  <a:txBody>
                    <a:bodyPr/>
                    <a:p>
                      <a:pPr indent="0" algn="ctr">
                        <a:buNone/>
                      </a:pPr>
                      <a:r>
                        <a:rPr lang="en-US" sz="1400"/>
                        <a:t>15.2 </a:t>
                      </a:r>
                      <a:endParaRPr lang="en-US" altLang="en-US" sz="1400"/>
                    </a:p>
                  </a:txBody>
                  <a:tcPr marL="12700" marR="12700" marT="12700" vert="horz" anchor="ctr" anchorCtr="0"/>
                </a:tc>
              </a:tr>
              <a:tr h="271780">
                <a:tc>
                  <a:txBody>
                    <a:bodyPr/>
                    <a:p>
                      <a:pPr indent="0">
                        <a:buNone/>
                      </a:pPr>
                      <a:r>
                        <a:rPr lang="en-US" sz="1400"/>
                        <a:t>开发区</a:t>
                      </a:r>
                      <a:endParaRPr lang="en-US" altLang="en-US" sz="1400"/>
                    </a:p>
                  </a:txBody>
                  <a:tcPr marL="12700" marR="12700" marT="12700" vert="horz" anchor="ctr" anchorCtr="0"/>
                </a:tc>
                <a:tc>
                  <a:txBody>
                    <a:bodyPr/>
                    <a:p>
                      <a:pPr indent="0" algn="ctr">
                        <a:buNone/>
                      </a:pPr>
                      <a:r>
                        <a:rPr lang="en-US" sz="1400"/>
                        <a:t>79</a:t>
                      </a:r>
                      <a:endParaRPr lang="en-US" altLang="en-US" sz="1400"/>
                    </a:p>
                  </a:txBody>
                  <a:tcPr marL="12700" marR="12700" marT="12700" vert="horz" anchor="ctr" anchorCtr="0"/>
                </a:tc>
                <a:tc>
                  <a:txBody>
                    <a:bodyPr/>
                    <a:p>
                      <a:pPr indent="0" algn="ctr">
                        <a:buNone/>
                      </a:pPr>
                      <a:r>
                        <a:rPr lang="en-US" sz="1400"/>
                        <a:t>464</a:t>
                      </a:r>
                      <a:endParaRPr lang="en-US" altLang="en-US" sz="1400"/>
                    </a:p>
                  </a:txBody>
                  <a:tcPr marL="12700" marR="12700" marT="12700" vert="horz" anchor="ctr" anchorCtr="0"/>
                </a:tc>
                <a:tc>
                  <a:txBody>
                    <a:bodyPr/>
                    <a:p>
                      <a:pPr indent="0" algn="ctr">
                        <a:buNone/>
                      </a:pPr>
                      <a:r>
                        <a:rPr lang="en-US" sz="1400"/>
                        <a:t>17.0 </a:t>
                      </a:r>
                      <a:endParaRPr lang="en-US" altLang="en-US" sz="1400"/>
                    </a:p>
                  </a:txBody>
                  <a:tcPr marL="12700" marR="12700" marT="12700" vert="horz" anchor="ctr" anchorCtr="0"/>
                </a:tc>
                <a:tc>
                  <a:txBody>
                    <a:bodyPr/>
                    <a:p>
                      <a:pPr indent="0" algn="ctr">
                        <a:buNone/>
                      </a:pPr>
                      <a:r>
                        <a:rPr lang="en-US" sz="1400"/>
                        <a:t>377</a:t>
                      </a:r>
                      <a:endParaRPr lang="en-US" altLang="en-US" sz="1400"/>
                    </a:p>
                  </a:txBody>
                  <a:tcPr marL="12700" marR="12700" marT="12700" vert="horz" anchor="ctr" anchorCtr="0"/>
                </a:tc>
                <a:tc>
                  <a:txBody>
                    <a:bodyPr/>
                    <a:p>
                      <a:pPr indent="0" algn="ctr">
                        <a:buNone/>
                      </a:pPr>
                      <a:r>
                        <a:rPr lang="en-US" sz="1400"/>
                        <a:t>21.0 </a:t>
                      </a:r>
                      <a:endParaRPr lang="en-US" altLang="en-US" sz="1400"/>
                    </a:p>
                  </a:txBody>
                  <a:tcPr marL="12700" marR="12700" marT="12700" vert="horz" anchor="ctr" anchorCtr="0"/>
                </a:tc>
              </a:tr>
            </a:tbl>
          </a:graphicData>
        </a:graphic>
      </p:graphicFrame>
      <p:sp>
        <p:nvSpPr>
          <p:cNvPr id="155797" name="文本框 2"/>
          <p:cNvSpPr txBox="1"/>
          <p:nvPr/>
        </p:nvSpPr>
        <p:spPr>
          <a:xfrm>
            <a:off x="1127125" y="117475"/>
            <a:ext cx="5402263" cy="520700"/>
          </a:xfrm>
          <a:prstGeom prst="rect">
            <a:avLst/>
          </a:prstGeom>
          <a:noFill/>
          <a:ln w="9525">
            <a:noFill/>
          </a:ln>
        </p:spPr>
        <p:txBody>
          <a:bodyPr wrap="square" anchor="t" anchorCtr="0">
            <a:spAutoFit/>
          </a:bodyPr>
          <a:p>
            <a:r>
              <a:rPr lang="zh-CN" altLang="en-US" sz="2800" b="1">
                <a:latin typeface="Arial" panose="020B0604020202020204" pitchFamily="34" charset="0"/>
                <a:ea typeface="宋体" panose="02010600030101010101" pitchFamily="2" charset="-122"/>
              </a:rPr>
              <a:t>查询项目情况（截止</a:t>
            </a:r>
            <a:r>
              <a:rPr lang="en-US" altLang="zh-CN" sz="2800" b="1">
                <a:latin typeface="Arial" panose="020B0604020202020204" pitchFamily="34" charset="0"/>
                <a:ea typeface="宋体" panose="02010600030101010101" pitchFamily="2" charset="-122"/>
              </a:rPr>
              <a:t>10</a:t>
            </a:r>
            <a:r>
              <a:rPr lang="zh-CN" altLang="en-US" sz="2800" b="1">
                <a:latin typeface="Arial" panose="020B0604020202020204" pitchFamily="34" charset="0"/>
                <a:ea typeface="宋体" panose="02010600030101010101" pitchFamily="2" charset="-122"/>
              </a:rPr>
              <a:t>月月报）</a:t>
            </a:r>
            <a:endParaRPr lang="zh-CN" altLang="en-US" sz="2800" b="1">
              <a:latin typeface="Arial" panose="020B0604020202020204" pitchFamily="34" charset="0"/>
              <a:ea typeface="宋体" panose="02010600030101010101" pitchFamily="2" charset="-122"/>
            </a:endParaRPr>
          </a:p>
        </p:txBody>
      </p:sp>
      <p:sp>
        <p:nvSpPr>
          <p:cNvPr id="155798" name="文本框 4"/>
          <p:cNvSpPr txBox="1"/>
          <p:nvPr/>
        </p:nvSpPr>
        <p:spPr>
          <a:xfrm>
            <a:off x="695325" y="1701800"/>
            <a:ext cx="4064000" cy="368300"/>
          </a:xfrm>
          <a:prstGeom prst="rect">
            <a:avLst/>
          </a:prstGeom>
          <a:noFill/>
          <a:ln w="9525">
            <a:noFill/>
          </a:ln>
        </p:spPr>
        <p:txBody>
          <a:bodyPr wrap="square" anchor="t" anchorCtr="0">
            <a:spAutoFit/>
          </a:bodyPr>
          <a:p>
            <a:r>
              <a:rPr lang="zh-CN" altLang="en-US">
                <a:solidFill>
                  <a:srgbClr val="FF0000"/>
                </a:solidFill>
                <a:latin typeface="Arial" panose="020B0604020202020204" pitchFamily="34" charset="0"/>
                <a:ea typeface="宋体" panose="02010600030101010101" pitchFamily="2" charset="-122"/>
              </a:rPr>
              <a:t>月报期间和月报后核查</a:t>
            </a:r>
            <a:endParaRPr lang="zh-CN" altLang="en-US">
              <a:solidFill>
                <a:srgbClr val="FF0000"/>
              </a:solidFill>
              <a:latin typeface="Arial" panose="020B0604020202020204" pitchFamily="34" charset="0"/>
              <a:ea typeface="宋体" panose="02010600030101010101" pitchFamily="2" charset="-122"/>
            </a:endParaRPr>
          </a:p>
        </p:txBody>
      </p:sp>
    </p:spTree>
  </p:cSld>
  <p:clrMapOvr>
    <a:masterClrMapping/>
  </p:clrMapOvr>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a:spLocks noChangeArrowheads="1"/>
          </p:cNvSpPr>
          <p:nvPr/>
        </p:nvSpPr>
        <p:spPr bwMode="auto">
          <a:xfrm>
            <a:off x="1023938" y="44450"/>
            <a:ext cx="3962400" cy="533400"/>
          </a:xfrm>
          <a:prstGeom prst="rect">
            <a:avLst/>
          </a:prstGeom>
          <a:noFill/>
          <a:ln w="9525">
            <a:noFill/>
            <a:miter lim="800000"/>
          </a:ln>
        </p:spPr>
        <p:txBody>
          <a:bodyPr>
            <a:spAutoFit/>
          </a:bodyPr>
          <a:lstStyle/>
          <a:p>
            <a:pPr marL="0" marR="0" lvl="0" indent="0" algn="ctr" defTabSz="914400" rtl="0" eaLnBrk="1" fontAlgn="base" latinLnBrk="0" hangingPunct="1">
              <a:lnSpc>
                <a:spcPct val="9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mn-ea"/>
                <a:ea typeface="+mn-ea"/>
                <a:cs typeface="+mj-cs"/>
                <a:sym typeface="+mn-ea"/>
              </a:rPr>
              <a:t>填报凭证要求</a:t>
            </a:r>
            <a:endParaRPr kumimoji="0" lang="en-US" altLang="zh-CN" sz="3200" b="1" i="0" u="none" strike="noStrike" kern="1200" cap="none" spc="0" normalizeH="0" baseline="0" noProof="0" dirty="0">
              <a:ln>
                <a:noFill/>
              </a:ln>
              <a:solidFill>
                <a:srgbClr val="FF0000"/>
              </a:solidFill>
              <a:effectLst/>
              <a:uLnTx/>
              <a:uFillTx/>
              <a:latin typeface="+mn-ea"/>
              <a:ea typeface="+mn-ea"/>
              <a:cs typeface="+mj-cs"/>
              <a:sym typeface="+mn-lt"/>
            </a:endParaRPr>
          </a:p>
        </p:txBody>
      </p:sp>
      <p:sp>
        <p:nvSpPr>
          <p:cNvPr id="157698" name="TextBox 7"/>
          <p:cNvSpPr txBox="1"/>
          <p:nvPr/>
        </p:nvSpPr>
        <p:spPr>
          <a:xfrm>
            <a:off x="911225" y="836613"/>
            <a:ext cx="10215563" cy="6184900"/>
          </a:xfrm>
          <a:prstGeom prst="rect">
            <a:avLst/>
          </a:prstGeom>
          <a:noFill/>
          <a:ln w="9525">
            <a:noFill/>
          </a:ln>
        </p:spPr>
        <p:txBody>
          <a:bodyPr anchor="t" anchorCtr="0">
            <a:spAutoFit/>
          </a:bodyPr>
          <a:p>
            <a:pPr>
              <a:lnSpc>
                <a:spcPct val="150000"/>
              </a:lnSpc>
            </a:pPr>
            <a:r>
              <a:rPr lang="en-US" altLang="zh-CN" sz="2400" dirty="0">
                <a:latin typeface="华文中宋" panose="02010600040101010101" pitchFamily="2" charset="-122"/>
                <a:ea typeface="华文中宋" panose="02010600040101010101" pitchFamily="2" charset="-122"/>
              </a:rPr>
              <a:t>1.</a:t>
            </a:r>
            <a:r>
              <a:rPr lang="zh-CN" altLang="en-US" sz="2400" dirty="0">
                <a:latin typeface="华文中宋" panose="02010600040101010101" pitchFamily="2" charset="-122"/>
                <a:ea typeface="华文中宋" panose="02010600040101010101" pitchFamily="2" charset="-122"/>
              </a:rPr>
              <a:t>投资项目凭证按照项目整理成</a:t>
            </a:r>
            <a:r>
              <a:rPr lang="en-US" altLang="zh-CN" sz="2400" dirty="0">
                <a:latin typeface="华文中宋" panose="02010600040101010101" pitchFamily="2" charset="-122"/>
                <a:ea typeface="华文中宋" panose="02010600040101010101" pitchFamily="2" charset="-122"/>
              </a:rPr>
              <a:t>word</a:t>
            </a:r>
            <a:r>
              <a:rPr lang="zh-CN" altLang="en-US" sz="2400" dirty="0">
                <a:latin typeface="华文中宋" panose="02010600040101010101" pitchFamily="2" charset="-122"/>
                <a:ea typeface="华文中宋" panose="02010600040101010101" pitchFamily="2" charset="-122"/>
              </a:rPr>
              <a:t>文档，文档包含两部分：一是填报依据汇总表，注明建筑工程、安装工程、设备工器具购置和其他费用</a:t>
            </a:r>
            <a:r>
              <a:rPr lang="zh-CN" altLang="en-US" sz="2400" dirty="0">
                <a:solidFill>
                  <a:srgbClr val="FF0000"/>
                </a:solidFill>
                <a:latin typeface="华文中宋" panose="02010600040101010101" pitchFamily="2" charset="-122"/>
                <a:ea typeface="华文中宋" panose="02010600040101010101" pitchFamily="2" charset="-122"/>
              </a:rPr>
              <a:t>按照哪种依据</a:t>
            </a:r>
            <a:r>
              <a:rPr lang="zh-CN" altLang="en-US" sz="2400" dirty="0">
                <a:latin typeface="华文中宋" panose="02010600040101010101" pitchFamily="2" charset="-122"/>
                <a:ea typeface="华文中宋" panose="02010600040101010101" pitchFamily="2" charset="-122"/>
              </a:rPr>
              <a:t>填报数据，并写明提供凭证的份数和总金额；二是按照建筑安装工程、设备工器具购置、其他费用分类整理各类凭证，并标</a:t>
            </a:r>
            <a:r>
              <a:rPr lang="zh-CN" altLang="en-US" sz="2400" dirty="0">
                <a:solidFill>
                  <a:srgbClr val="FF0000"/>
                </a:solidFill>
                <a:latin typeface="华文中宋" panose="02010600040101010101" pitchFamily="2" charset="-122"/>
                <a:ea typeface="华文中宋" panose="02010600040101010101" pitchFamily="2" charset="-122"/>
              </a:rPr>
              <a:t>注取数的位置及计算过程</a:t>
            </a:r>
            <a:r>
              <a:rPr lang="zh-CN" altLang="en-US" sz="2400" dirty="0">
                <a:latin typeface="华文中宋" panose="02010600040101010101" pitchFamily="2" charset="-122"/>
                <a:ea typeface="华文中宋" panose="02010600040101010101" pitchFamily="2" charset="-122"/>
              </a:rPr>
              <a:t>。</a:t>
            </a:r>
            <a:endParaRPr lang="zh-CN" altLang="en-US" sz="2400" dirty="0">
              <a:latin typeface="华文中宋" panose="02010600040101010101" pitchFamily="2" charset="-122"/>
              <a:ea typeface="华文中宋" panose="02010600040101010101" pitchFamily="2" charset="-122"/>
            </a:endParaRPr>
          </a:p>
          <a:p>
            <a:pPr>
              <a:lnSpc>
                <a:spcPct val="150000"/>
              </a:lnSpc>
            </a:pPr>
            <a:r>
              <a:rPr lang="en-US" altLang="zh-CN" sz="2400" dirty="0">
                <a:latin typeface="华文中宋" panose="02010600040101010101" pitchFamily="2" charset="-122"/>
                <a:ea typeface="华文中宋" panose="02010600040101010101" pitchFamily="2" charset="-122"/>
              </a:rPr>
              <a:t>2.上传材料命名规则，项目代码+项目名称+序号（多个材料的情况）。</a:t>
            </a:r>
            <a:endParaRPr lang="en-US" altLang="zh-CN" sz="2400" dirty="0">
              <a:latin typeface="华文中宋" panose="02010600040101010101" pitchFamily="2" charset="-122"/>
              <a:ea typeface="华文中宋" panose="02010600040101010101" pitchFamily="2" charset="-122"/>
            </a:endParaRPr>
          </a:p>
          <a:p>
            <a:pPr>
              <a:lnSpc>
                <a:spcPct val="150000"/>
              </a:lnSpc>
            </a:pPr>
            <a:r>
              <a:rPr lang="en-US" altLang="zh-CN" sz="2400" dirty="0">
                <a:latin typeface="华文中宋" panose="02010600040101010101" pitchFamily="2" charset="-122"/>
                <a:ea typeface="华文中宋" panose="02010600040101010101" pitchFamily="2" charset="-122"/>
              </a:rPr>
              <a:t>3</a:t>
            </a:r>
            <a:r>
              <a:rPr lang="zh-CN" altLang="en-US" sz="2400" dirty="0">
                <a:latin typeface="华文中宋" panose="02010600040101010101" pitchFamily="2" charset="-122"/>
                <a:ea typeface="华文中宋" panose="02010600040101010101" pitchFamily="2" charset="-122"/>
              </a:rPr>
              <a:t>.</a:t>
            </a:r>
            <a:r>
              <a:rPr lang="zh-CN" altLang="en-US" sz="2400" dirty="0">
                <a:latin typeface="华文中宋" panose="02010600040101010101" pitchFamily="2" charset="-122"/>
                <a:ea typeface="华文中宋" panose="02010600040101010101" pitchFamily="2" charset="-122"/>
                <a:sym typeface="仿宋_GB2312" panose="02010609030101010101" pitchFamily="49" charset="-122"/>
              </a:rPr>
              <a:t>建安工程提供凭证应与报表指标15建安工程填报依据所选类型一致。与所选类型不符的，不作为认定依据。</a:t>
            </a:r>
            <a:r>
              <a:rPr lang="zh-CN" altLang="en-US" sz="2400" dirty="0">
                <a:solidFill>
                  <a:srgbClr val="FF0000"/>
                </a:solidFill>
                <a:latin typeface="华文中宋" panose="02010600040101010101" pitchFamily="2" charset="-122"/>
                <a:ea typeface="华文中宋" panose="02010600040101010101" pitchFamily="2" charset="-122"/>
                <a:sym typeface="仿宋_GB2312" panose="02010609030101010101" pitchFamily="49" charset="-122"/>
              </a:rPr>
              <a:t>若确需变更填报依据，调查单位按照变更前后的依据分别计算项目的累计投资额和本年完成投资额，报省级投资处审核确定后，由投资司变更。</a:t>
            </a:r>
            <a:endParaRPr lang="zh-CN" altLang="en-US" sz="2400" dirty="0">
              <a:solidFill>
                <a:srgbClr val="FF0000"/>
              </a:solidFill>
              <a:latin typeface="华文中宋" panose="02010600040101010101" pitchFamily="2" charset="-122"/>
              <a:ea typeface="华文中宋" panose="02010600040101010101" pitchFamily="2" charset="-122"/>
              <a:sym typeface="仿宋_GB2312" panose="02010609030101010101" pitchFamily="49" charset="-122"/>
            </a:endParaRPr>
          </a:p>
          <a:p>
            <a:pPr>
              <a:lnSpc>
                <a:spcPct val="150000"/>
              </a:lnSpc>
            </a:pPr>
            <a:endParaRPr lang="zh-CN" altLang="en-US" sz="2400" dirty="0">
              <a:solidFill>
                <a:srgbClr val="FF0000"/>
              </a:solidFill>
              <a:latin typeface="华文中宋" panose="02010600040101010101" pitchFamily="2" charset="-122"/>
              <a:ea typeface="华文中宋" panose="02010600040101010101" pitchFamily="2" charset="-122"/>
              <a:sym typeface="仿宋_GB2312" panose="02010609030101010101" pitchFamily="49" charset="-122"/>
            </a:endParaRPr>
          </a:p>
        </p:txBody>
      </p:sp>
    </p:spTree>
  </p:cSld>
  <p:clrMapOvr>
    <a:masterClrMapping/>
  </p:clrMapOvr>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9745" name="TextBox 7"/>
          <p:cNvSpPr txBox="1"/>
          <p:nvPr/>
        </p:nvSpPr>
        <p:spPr>
          <a:xfrm>
            <a:off x="911225" y="836613"/>
            <a:ext cx="10215563" cy="5630862"/>
          </a:xfrm>
          <a:prstGeom prst="rect">
            <a:avLst/>
          </a:prstGeom>
          <a:noFill/>
          <a:ln w="9525">
            <a:noFill/>
          </a:ln>
        </p:spPr>
        <p:txBody>
          <a:bodyPr anchor="t" anchorCtr="0">
            <a:spAutoFit/>
          </a:bodyPr>
          <a:p>
            <a:pPr>
              <a:lnSpc>
                <a:spcPct val="150000"/>
              </a:lnSpc>
            </a:pPr>
            <a:r>
              <a:rPr lang="en-US" altLang="zh-CN" sz="2400" dirty="0">
                <a:latin typeface="华文中宋" panose="02010600040101010101" pitchFamily="2" charset="-122"/>
                <a:ea typeface="华文中宋" panose="02010600040101010101" pitchFamily="2" charset="-122"/>
              </a:rPr>
              <a:t>4.</a:t>
            </a:r>
            <a:r>
              <a:rPr lang="zh-CN" altLang="en-US" sz="2400" dirty="0">
                <a:latin typeface="华文中宋" panose="02010600040101010101" pitchFamily="2" charset="-122"/>
                <a:ea typeface="华文中宋" panose="02010600040101010101" pitchFamily="2" charset="-122"/>
              </a:rPr>
              <a:t>除有特殊要求除外，提供填报凭证应是截止当前累计数据的有关凭证。</a:t>
            </a:r>
            <a:endParaRPr lang="zh-CN" altLang="en-US" sz="2400" dirty="0">
              <a:latin typeface="华文中宋" panose="02010600040101010101" pitchFamily="2" charset="-122"/>
              <a:ea typeface="华文中宋" panose="02010600040101010101" pitchFamily="2" charset="-122"/>
            </a:endParaRPr>
          </a:p>
          <a:p>
            <a:pPr>
              <a:lnSpc>
                <a:spcPct val="150000"/>
              </a:lnSpc>
            </a:pPr>
            <a:r>
              <a:rPr lang="en-US" altLang="zh-CN" sz="2400" dirty="0">
                <a:latin typeface="华文中宋" panose="02010600040101010101" pitchFamily="2" charset="-122"/>
                <a:ea typeface="华文中宋" panose="02010600040101010101" pitchFamily="2" charset="-122"/>
              </a:rPr>
              <a:t>5.</a:t>
            </a:r>
            <a:r>
              <a:rPr lang="zh-CN" sz="2400" dirty="0">
                <a:latin typeface="华文中宋" panose="02010600040101010101" pitchFamily="2" charset="-122"/>
                <a:ea typeface="华文中宋" panose="02010600040101010101" pitchFamily="2" charset="-122"/>
              </a:rPr>
              <a:t>所有查询务必在平台上传凭证材料。文档经过处理仍然超过16M的，需先联系市局投资处，再通过邮箱发送。低于16M的项目凭证原则上通过平台上传。同时注意上传材料的清晰度。</a:t>
            </a:r>
            <a:r>
              <a:rPr lang="zh-CN" altLang="en-US" sz="2400" dirty="0">
                <a:latin typeface="华文中宋" panose="02010600040101010101" pitchFamily="2" charset="-122"/>
                <a:ea typeface="华文中宋" panose="02010600040101010101" pitchFamily="2" charset="-122"/>
              </a:rPr>
              <a:t>各区要认真培训和审核填报单位提交的凭证材料格式和内容。（命名是否规范，附件是否上传完整，合同发票是否提供，是否盖章，是否分类整理）</a:t>
            </a:r>
            <a:endParaRPr lang="zh-CN" altLang="en-US" sz="2400" dirty="0">
              <a:latin typeface="华文中宋" panose="02010600040101010101" pitchFamily="2" charset="-122"/>
              <a:ea typeface="华文中宋" panose="02010600040101010101" pitchFamily="2" charset="-122"/>
            </a:endParaRPr>
          </a:p>
          <a:p>
            <a:pPr>
              <a:lnSpc>
                <a:spcPct val="150000"/>
              </a:lnSpc>
            </a:pPr>
            <a:r>
              <a:rPr lang="zh-CN" sz="2400" dirty="0">
                <a:latin typeface="华文中宋" panose="02010600040101010101" pitchFamily="2" charset="-122"/>
                <a:ea typeface="华文中宋" panose="02010600040101010101" pitchFamily="2" charset="-122"/>
                <a:sym typeface="仿宋_GB2312" panose="02010609030101010101" pitchFamily="49" charset="-122"/>
              </a:rPr>
              <a:t>6.如无法上传填报依据，或上传填报依据不符合制度规定、数据无法验证，则该项目本年或者本月完成投资额当月不参与数据汇总。</a:t>
            </a:r>
            <a:endParaRPr lang="zh-CN" sz="2400" dirty="0">
              <a:latin typeface="华文中宋" panose="02010600040101010101" pitchFamily="2" charset="-122"/>
              <a:ea typeface="华文中宋" panose="02010600040101010101" pitchFamily="2" charset="-122"/>
              <a:sym typeface="仿宋_GB2312" panose="02010609030101010101" pitchFamily="49" charset="-122"/>
            </a:endParaRPr>
          </a:p>
          <a:p>
            <a:pPr>
              <a:lnSpc>
                <a:spcPct val="150000"/>
              </a:lnSpc>
            </a:pPr>
            <a:r>
              <a:rPr lang="en-US" altLang="zh-CN" sz="2400" dirty="0">
                <a:latin typeface="华文中宋" panose="02010600040101010101" pitchFamily="2" charset="-122"/>
                <a:ea typeface="华文中宋" panose="02010600040101010101" pitchFamily="2" charset="-122"/>
                <a:sym typeface="仿宋_GB2312" panose="02010609030101010101" pitchFamily="49" charset="-122"/>
              </a:rPr>
              <a:t>7.</a:t>
            </a:r>
            <a:r>
              <a:rPr lang="zh-CN" altLang="en-US" sz="2400" dirty="0">
                <a:latin typeface="华文中宋" panose="02010600040101010101" pitchFamily="2" charset="-122"/>
                <a:ea typeface="华文中宋" panose="02010600040101010101" pitchFamily="2" charset="-122"/>
                <a:sym typeface="仿宋_GB2312" panose="02010609030101010101" pitchFamily="49" charset="-122"/>
              </a:rPr>
              <a:t>存在特殊情况或者需要补充情况说明的，请在凭证内做补充。</a:t>
            </a:r>
            <a:endParaRPr lang="zh-CN" altLang="en-US" sz="2400" dirty="0">
              <a:latin typeface="华文中宋" panose="02010600040101010101" pitchFamily="2" charset="-122"/>
              <a:ea typeface="华文中宋" panose="02010600040101010101" pitchFamily="2" charset="-122"/>
            </a:endParaRPr>
          </a:p>
          <a:p>
            <a:pPr>
              <a:lnSpc>
                <a:spcPct val="150000"/>
              </a:lnSpc>
            </a:pPr>
            <a:endParaRPr lang="zh-CN" sz="2400" dirty="0">
              <a:solidFill>
                <a:srgbClr val="FF0000"/>
              </a:solidFill>
              <a:latin typeface="华文中宋" panose="02010600040101010101" pitchFamily="2" charset="-122"/>
              <a:ea typeface="华文中宋" panose="02010600040101010101" pitchFamily="2" charset="-122"/>
              <a:sym typeface="仿宋_GB2312" panose="02010609030101010101" pitchFamily="49" charset="-122"/>
            </a:endParaRPr>
          </a:p>
        </p:txBody>
      </p:sp>
      <p:sp>
        <p:nvSpPr>
          <p:cNvPr id="2" name="矩形 1"/>
          <p:cNvSpPr>
            <a:spLocks noChangeArrowheads="1"/>
          </p:cNvSpPr>
          <p:nvPr/>
        </p:nvSpPr>
        <p:spPr bwMode="auto">
          <a:xfrm>
            <a:off x="1023938" y="44450"/>
            <a:ext cx="3962400" cy="533400"/>
          </a:xfrm>
          <a:prstGeom prst="rect">
            <a:avLst/>
          </a:prstGeom>
          <a:noFill/>
          <a:ln w="9525">
            <a:noFill/>
            <a:miter lim="800000"/>
          </a:ln>
        </p:spPr>
        <p:txBody>
          <a:bodyPr>
            <a:spAutoFit/>
          </a:bodyPr>
          <a:p>
            <a:pPr marL="0" marR="0" lvl="0" indent="0" algn="ctr" defTabSz="914400" rtl="0" eaLnBrk="1" fontAlgn="base" latinLnBrk="0" hangingPunct="1">
              <a:lnSpc>
                <a:spcPct val="9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mn-ea"/>
                <a:ea typeface="+mn-ea"/>
                <a:cs typeface="+mj-cs"/>
                <a:sym typeface="+mn-ea"/>
              </a:rPr>
              <a:t>填报凭证要求</a:t>
            </a:r>
            <a:endParaRPr kumimoji="0" lang="en-US" altLang="zh-CN" sz="3200" b="1" i="0" u="none" strike="noStrike" kern="1200" cap="none" spc="0" normalizeH="0" baseline="0" noProof="0" dirty="0">
              <a:ln>
                <a:noFill/>
              </a:ln>
              <a:solidFill>
                <a:srgbClr val="FF0000"/>
              </a:solidFill>
              <a:effectLst/>
              <a:uLnTx/>
              <a:uFillTx/>
              <a:latin typeface="+mn-ea"/>
              <a:ea typeface="+mn-ea"/>
              <a:cs typeface="+mj-cs"/>
              <a:sym typeface="+mn-lt"/>
            </a:endParaRPr>
          </a:p>
        </p:txBody>
      </p:sp>
    </p:spTree>
  </p:cSld>
  <p:clrMapOvr>
    <a:masterClrMapping/>
  </p:clrMapOvr>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81" name="标题 1"/>
          <p:cNvSpPr>
            <a:spLocks noGrp="1"/>
          </p:cNvSpPr>
          <p:nvPr>
            <p:ph type="ctrTitle"/>
          </p:nvPr>
        </p:nvSpPr>
        <p:spPr>
          <a:xfrm>
            <a:off x="984250" y="908050"/>
            <a:ext cx="11798300" cy="1470025"/>
          </a:xfrm>
          <a:ln/>
        </p:spPr>
        <p:txBody>
          <a:bodyPr vert="horz" wrap="square" lIns="91440" tIns="45720" rIns="91440" bIns="45720" anchor="b" anchorCtr="0"/>
          <a:p>
            <a:pPr eaLnBrk="1" hangingPunct="1"/>
            <a:r>
              <a:rPr lang="en-US" altLang="zh-CN" sz="5400" b="1" dirty="0">
                <a:latin typeface="+mj-lt"/>
                <a:ea typeface="+mj-ea"/>
                <a:cs typeface="+mj-cs"/>
                <a:sym typeface="仿宋_GB2312" panose="02010609030101010101" pitchFamily="49" charset="-122"/>
              </a:rPr>
              <a:t>               </a:t>
            </a:r>
            <a:r>
              <a:rPr lang="zh-CN" altLang="en-US" sz="5400" b="1" dirty="0">
                <a:latin typeface="+mj-lt"/>
                <a:ea typeface="+mj-ea"/>
                <a:cs typeface="+mj-cs"/>
                <a:sym typeface="仿宋_GB2312" panose="02010609030101010101" pitchFamily="49" charset="-122"/>
              </a:rPr>
              <a:t>感谢！！！</a:t>
            </a:r>
            <a:endParaRPr lang="zh-CN" altLang="en-US" sz="5400" b="1" dirty="0">
              <a:solidFill>
                <a:srgbClr val="0033CC"/>
              </a:solidFill>
              <a:latin typeface="+mj-lt"/>
              <a:ea typeface="+mj-ea"/>
              <a:cs typeface="+mj-cs"/>
            </a:endParaRPr>
          </a:p>
        </p:txBody>
      </p:sp>
      <p:sp>
        <p:nvSpPr>
          <p:cNvPr id="103427" name="副标题 2"/>
          <p:cNvSpPr>
            <a:spLocks noGrp="1"/>
          </p:cNvSpPr>
          <p:nvPr>
            <p:ph type="subTitle" idx="1"/>
          </p:nvPr>
        </p:nvSpPr>
        <p:spPr>
          <a:xfrm>
            <a:off x="2881313" y="3786188"/>
            <a:ext cx="6400800" cy="1143000"/>
          </a:xfrm>
        </p:spPr>
        <p:txBody>
          <a:bodyPr vert="horz" wrap="square" lIns="91440" tIns="45720" rIns="91440" bIns="45720" anchor="t" anchorCtr="0"/>
          <a:p>
            <a:pPr marL="0" marR="0" indent="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r>
              <a:rPr kumimoji="0" lang="zh-CN" altLang="en-US" sz="2800" b="0" i="0" u="none" strike="noStrike" kern="0" cap="none" spc="0" normalizeH="0" baseline="0" noProof="1" dirty="0">
                <a:solidFill>
                  <a:schemeClr val="tx1"/>
                </a:solidFill>
                <a:latin typeface="+mn-lt"/>
                <a:ea typeface="+mn-ea"/>
                <a:cs typeface="+mn-cs"/>
              </a:rPr>
              <a:t>范昕欣</a:t>
            </a:r>
            <a:endParaRPr kumimoji="0" lang="en-US" altLang="zh-CN" sz="2800" b="0" i="0" u="none" strike="noStrike" kern="0" cap="none" spc="0" normalizeH="0" baseline="0" noProof="1" dirty="0">
              <a:solidFill>
                <a:schemeClr val="tx1"/>
              </a:solidFill>
              <a:latin typeface="+mn-lt"/>
              <a:ea typeface="+mn-ea"/>
              <a:cs typeface="+mn-cs"/>
            </a:endParaRPr>
          </a:p>
          <a:p>
            <a:pPr marL="0" marR="0" indent="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r>
              <a:rPr kumimoji="0" lang="en-US" altLang="zh-CN" sz="2800" b="0" i="0" u="none" strike="noStrike" kern="0" cap="none" spc="0" normalizeH="0" baseline="0" noProof="1" dirty="0">
                <a:solidFill>
                  <a:schemeClr val="tx1"/>
                </a:solidFill>
                <a:latin typeface="+mn-lt"/>
                <a:ea typeface="+mn-ea"/>
                <a:cs typeface="+mn-cs"/>
              </a:rPr>
              <a:t>85412147</a:t>
            </a:r>
            <a:endParaRPr kumimoji="0" lang="en-US" altLang="zh-CN" sz="2800" b="0" i="0" u="none" strike="noStrike" kern="0" cap="none" spc="0" normalizeH="0" baseline="0" noProof="1" dirty="0">
              <a:solidFill>
                <a:schemeClr val="tx1"/>
              </a:solidFill>
              <a:latin typeface="+mn-lt"/>
              <a:ea typeface="+mn-ea"/>
              <a:cs typeface="+mn-cs"/>
            </a:endParaRPr>
          </a:p>
          <a:p>
            <a:pPr marL="0" marR="0" indent="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None/>
            </a:pPr>
            <a:r>
              <a:rPr kumimoji="0" lang="en-US" altLang="en-US" sz="2800" b="0" i="0" u="none" strike="noStrike" kern="0" cap="none" spc="0" normalizeH="0" baseline="0" noProof="1" dirty="0">
                <a:solidFill>
                  <a:schemeClr val="tx1"/>
                </a:solidFill>
                <a:latin typeface="+mn-lt"/>
                <a:ea typeface="+mn-ea"/>
                <a:cs typeface="+mn-cs"/>
              </a:rPr>
              <a:t>tjjjjk@bjchy.gov.cn</a:t>
            </a:r>
            <a:endParaRPr kumimoji="0" lang="zh-CN" altLang="en-US" sz="2800" b="0" i="0" u="none" strike="noStrike" kern="0" cap="none" spc="0" normalizeH="0" baseline="0" noProof="1" dirty="0">
              <a:solidFill>
                <a:schemeClr val="tx1"/>
              </a:solidFill>
              <a:latin typeface="+mn-lt"/>
              <a:ea typeface="+mn-ea"/>
              <a:cs typeface="+mn-cs"/>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Rectangle 4"/>
          <p:cNvSpPr/>
          <p:nvPr/>
        </p:nvSpPr>
        <p:spPr>
          <a:xfrm>
            <a:off x="1524000" y="1588"/>
            <a:ext cx="309563" cy="368300"/>
          </a:xfrm>
          <a:prstGeom prst="rect">
            <a:avLst/>
          </a:prstGeom>
          <a:noFill/>
          <a:ln w="9525">
            <a:noFill/>
          </a:ln>
        </p:spPr>
        <p:txBody>
          <a:bodyPr wrap="none" anchor="ctr" anchorCtr="0">
            <a:spAutoFit/>
          </a:bodyPr>
          <a:p>
            <a:endParaRPr lang="zh-CN" altLang="en-US" dirty="0">
              <a:latin typeface="Arial" panose="020B0604020202020204" pitchFamily="34" charset="0"/>
              <a:ea typeface="宋体" panose="02010600030101010101" pitchFamily="2" charset="-122"/>
            </a:endParaRPr>
          </a:p>
        </p:txBody>
      </p:sp>
      <p:sp>
        <p:nvSpPr>
          <p:cNvPr id="26626" name="文本框 2"/>
          <p:cNvSpPr txBox="1"/>
          <p:nvPr/>
        </p:nvSpPr>
        <p:spPr>
          <a:xfrm>
            <a:off x="1524000" y="1773238"/>
            <a:ext cx="4610100" cy="977900"/>
          </a:xfrm>
          <a:prstGeom prst="rect">
            <a:avLst/>
          </a:prstGeom>
          <a:noFill/>
          <a:ln w="9525">
            <a:noFill/>
          </a:ln>
        </p:spPr>
        <p:txBody>
          <a:bodyPr wrap="square" anchor="t" anchorCtr="0"/>
          <a:p>
            <a:r>
              <a:rPr lang="en-US" altLang="zh-CN" sz="3200">
                <a:latin typeface="微软雅黑" panose="020B0503020204020204" charset="-122"/>
                <a:ea typeface="微软雅黑" panose="020B0503020204020204" charset="-122"/>
              </a:rPr>
              <a:t>1.</a:t>
            </a:r>
            <a:r>
              <a:rPr lang="zh-CN" altLang="en-US" sz="3200">
                <a:latin typeface="微软雅黑" panose="020B0503020204020204" charset="-122"/>
                <a:ea typeface="微软雅黑" panose="020B0503020204020204" charset="-122"/>
              </a:rPr>
              <a:t>主要指标解释</a:t>
            </a:r>
            <a:endParaRPr lang="zh-CN" altLang="en-US" sz="3200">
              <a:latin typeface="微软雅黑" panose="020B0503020204020204" charset="-122"/>
              <a:ea typeface="微软雅黑" panose="020B0503020204020204" charset="-122"/>
            </a:endParaRPr>
          </a:p>
          <a:p>
            <a:endParaRPr lang="zh-CN" altLang="en-US" sz="3200">
              <a:latin typeface="微软雅黑" panose="020B0503020204020204" charset="-122"/>
              <a:ea typeface="微软雅黑" panose="020B0503020204020204" charset="-122"/>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文本框 100"/>
          <p:cNvSpPr txBox="1"/>
          <p:nvPr/>
        </p:nvSpPr>
        <p:spPr>
          <a:xfrm>
            <a:off x="1654175" y="4565650"/>
            <a:ext cx="8201025" cy="368300"/>
          </a:xfrm>
          <a:prstGeom prst="rect">
            <a:avLst/>
          </a:prstGeom>
          <a:noFill/>
          <a:ln w="9525">
            <a:noFill/>
          </a:ln>
        </p:spPr>
        <p:txBody>
          <a:bodyPr wrap="square" anchor="t" anchorCtr="0">
            <a:spAutoFit/>
          </a:bodyPr>
          <a:p>
            <a:r>
              <a:rPr lang="zh-CN" altLang="en-US">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sp>
        <p:nvSpPr>
          <p:cNvPr id="28674" name="文本框 6"/>
          <p:cNvSpPr txBox="1"/>
          <p:nvPr/>
        </p:nvSpPr>
        <p:spPr>
          <a:xfrm>
            <a:off x="695325" y="5999163"/>
            <a:ext cx="8342313" cy="420687"/>
          </a:xfrm>
          <a:prstGeom prst="rect">
            <a:avLst/>
          </a:prstGeom>
          <a:noFill/>
          <a:ln w="9525">
            <a:noFill/>
          </a:ln>
        </p:spPr>
        <p:txBody>
          <a:bodyPr anchor="t" anchorCtr="0"/>
          <a:p>
            <a:r>
              <a:rPr lang="zh-CN" altLang="en-US">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pic>
        <p:nvPicPr>
          <p:cNvPr id="28675" name="图片 99"/>
          <p:cNvPicPr/>
          <p:nvPr/>
        </p:nvPicPr>
        <p:blipFill>
          <a:blip r:embed="rId1"/>
          <a:stretch>
            <a:fillRect/>
          </a:stretch>
        </p:blipFill>
        <p:spPr>
          <a:xfrm>
            <a:off x="669925" y="836613"/>
            <a:ext cx="10526713" cy="5303837"/>
          </a:xfrm>
          <a:prstGeom prst="rect">
            <a:avLst/>
          </a:prstGeom>
          <a:noFill/>
          <a:ln w="9525">
            <a:noFill/>
          </a:ln>
        </p:spPr>
      </p:pic>
      <p:sp>
        <p:nvSpPr>
          <p:cNvPr id="28676" name="TextBox 3"/>
          <p:cNvSpPr txBox="1"/>
          <p:nvPr/>
        </p:nvSpPr>
        <p:spPr>
          <a:xfrm>
            <a:off x="10055225" y="3213100"/>
            <a:ext cx="2082800" cy="808038"/>
          </a:xfrm>
          <a:prstGeom prst="rect">
            <a:avLst/>
          </a:prstGeom>
          <a:solidFill>
            <a:srgbClr val="FCFCC0"/>
          </a:solidFill>
          <a:ln w="22225" cap="flat" cmpd="sng">
            <a:solidFill>
              <a:srgbClr val="0712E7"/>
            </a:solidFill>
            <a:prstDash val="solid"/>
            <a:miter/>
            <a:headEnd type="none" w="med" len="med"/>
            <a:tailEnd type="none" w="med" len="med"/>
          </a:ln>
        </p:spPr>
        <p:txBody>
          <a:bodyPr wrap="square" anchor="t" anchorCtr="0">
            <a:spAutoFit/>
          </a:bodyPr>
          <a:p>
            <a:pPr>
              <a:lnSpc>
                <a:spcPts val="2800"/>
              </a:lnSpc>
            </a:pPr>
            <a:r>
              <a:rPr lang="zh-CN" altLang="en-US" sz="2000" b="1" dirty="0">
                <a:latin typeface="仿宋_GB2312" panose="02010609030101010101" pitchFamily="49" charset="-122"/>
                <a:ea typeface="宋体" panose="02010600030101010101" pitchFamily="2" charset="-122"/>
              </a:rPr>
              <a:t>标灰项平台预制，不必填写。</a:t>
            </a:r>
            <a:endParaRPr lang="zh-CN" altLang="en-US" sz="2000" b="1" dirty="0">
              <a:solidFill>
                <a:srgbClr val="FF0000"/>
              </a:solidFill>
              <a:latin typeface="仿宋_GB2312" panose="02010609030101010101" pitchFamily="49" charset="-122"/>
              <a:ea typeface="宋体" panose="02010600030101010101" pitchFamily="2" charset="-122"/>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文本框 101"/>
          <p:cNvSpPr txBox="1"/>
          <p:nvPr/>
        </p:nvSpPr>
        <p:spPr>
          <a:xfrm>
            <a:off x="1006475" y="5392738"/>
            <a:ext cx="8540750" cy="368300"/>
          </a:xfrm>
          <a:prstGeom prst="rect">
            <a:avLst/>
          </a:prstGeom>
          <a:noFill/>
          <a:ln w="9525">
            <a:noFill/>
          </a:ln>
        </p:spPr>
        <p:txBody>
          <a:bodyPr wrap="square" anchor="t" anchorCtr="0">
            <a:spAutoFit/>
          </a:bodyPr>
          <a:p>
            <a:r>
              <a:rPr lang="zh-CN" altLang="en-US">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sp>
        <p:nvSpPr>
          <p:cNvPr id="29698" name="文本框 102"/>
          <p:cNvSpPr txBox="1"/>
          <p:nvPr/>
        </p:nvSpPr>
        <p:spPr>
          <a:xfrm>
            <a:off x="2938463" y="5387975"/>
            <a:ext cx="5080000" cy="368300"/>
          </a:xfrm>
          <a:prstGeom prst="rect">
            <a:avLst/>
          </a:prstGeom>
          <a:noFill/>
          <a:ln w="9525">
            <a:noFill/>
          </a:ln>
        </p:spPr>
        <p:txBody>
          <a:bodyPr anchor="t" anchorCtr="0">
            <a:spAutoFit/>
          </a:bodyPr>
          <a:p>
            <a:r>
              <a:rPr lang="zh-CN" altLang="en-US">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sp>
        <p:nvSpPr>
          <p:cNvPr id="29699" name="文本框 103"/>
          <p:cNvSpPr txBox="1"/>
          <p:nvPr/>
        </p:nvSpPr>
        <p:spPr>
          <a:xfrm>
            <a:off x="2909888" y="5411788"/>
            <a:ext cx="5080000" cy="368300"/>
          </a:xfrm>
          <a:prstGeom prst="rect">
            <a:avLst/>
          </a:prstGeom>
          <a:noFill/>
          <a:ln w="9525">
            <a:noFill/>
          </a:ln>
        </p:spPr>
        <p:txBody>
          <a:bodyPr anchor="t" anchorCtr="0">
            <a:spAutoFit/>
          </a:bodyPr>
          <a:p>
            <a:r>
              <a:rPr lang="zh-CN" altLang="en-US">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sp>
        <p:nvSpPr>
          <p:cNvPr id="29700" name="文本框 4"/>
          <p:cNvSpPr txBox="1"/>
          <p:nvPr/>
        </p:nvSpPr>
        <p:spPr>
          <a:xfrm>
            <a:off x="1990725" y="6697663"/>
            <a:ext cx="5080000" cy="368300"/>
          </a:xfrm>
          <a:prstGeom prst="rect">
            <a:avLst/>
          </a:prstGeom>
          <a:noFill/>
          <a:ln w="9525">
            <a:noFill/>
          </a:ln>
        </p:spPr>
        <p:txBody>
          <a:bodyPr anchor="t" anchorCtr="0">
            <a:spAutoFit/>
          </a:bodyPr>
          <a:p>
            <a:r>
              <a:rPr lang="zh-CN" altLang="en-US">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pic>
        <p:nvPicPr>
          <p:cNvPr id="29701" name="图片 1"/>
          <p:cNvPicPr/>
          <p:nvPr/>
        </p:nvPicPr>
        <p:blipFill>
          <a:blip r:embed="rId1"/>
          <a:stretch>
            <a:fillRect/>
          </a:stretch>
        </p:blipFill>
        <p:spPr>
          <a:xfrm>
            <a:off x="406400" y="908050"/>
            <a:ext cx="10471150" cy="5716588"/>
          </a:xfrm>
          <a:prstGeom prst="rect">
            <a:avLst/>
          </a:prstGeom>
          <a:noFill/>
          <a:ln w="9525">
            <a:noFill/>
          </a:ln>
        </p:spPr>
      </p:pic>
      <p:sp>
        <p:nvSpPr>
          <p:cNvPr id="12" name="TextBox 3"/>
          <p:cNvSpPr txBox="1"/>
          <p:nvPr/>
        </p:nvSpPr>
        <p:spPr>
          <a:xfrm>
            <a:off x="10280650" y="2060575"/>
            <a:ext cx="1911350" cy="3322638"/>
          </a:xfrm>
          <a:prstGeom prst="rect">
            <a:avLst/>
          </a:prstGeom>
          <a:solidFill>
            <a:srgbClr val="FCFCC0"/>
          </a:solidFill>
          <a:ln w="22225" cap="flat" cmpd="sng">
            <a:solidFill>
              <a:srgbClr val="0712E7"/>
            </a:solidFill>
            <a:prstDash val="solid"/>
            <a:miter/>
            <a:headEnd type="none" w="med" len="med"/>
            <a:tailEnd type="none" w="med" len="med"/>
          </a:ln>
        </p:spPr>
        <p:txBody>
          <a:bodyPr anchor="t" anchorCtr="0">
            <a:spAutoFit/>
          </a:bodyPr>
          <a:p>
            <a:pPr>
              <a:lnSpc>
                <a:spcPts val="2800"/>
              </a:lnSpc>
            </a:pPr>
            <a:r>
              <a:rPr lang="zh-CN" altLang="en-US" sz="2000" dirty="0">
                <a:latin typeface="仿宋_GB2312" panose="02010609030101010101" pitchFamily="49" charset="-122"/>
                <a:ea typeface="宋体" panose="02010600030101010101" pitchFamily="2" charset="-122"/>
              </a:rPr>
              <a:t>根据实际情况填写，登记注册类型、行业代码、控股情况、隶属关系、填报依据等，如需修改，需要在月底前提交修改材料。</a:t>
            </a:r>
            <a:endParaRPr lang="en-US" altLang="zh-CN" sz="2000" dirty="0">
              <a:latin typeface="仿宋_GB2312" panose="02010609030101010101" pitchFamily="49" charset="-122"/>
              <a:ea typeface="宋体" panose="02010600030101010101" pitchFamily="2" charset="-122"/>
            </a:endParaRPr>
          </a:p>
        </p:txBody>
      </p:sp>
      <p:sp>
        <p:nvSpPr>
          <p:cNvPr id="29703" name="文本框 2"/>
          <p:cNvSpPr txBox="1"/>
          <p:nvPr/>
        </p:nvSpPr>
        <p:spPr>
          <a:xfrm>
            <a:off x="2962275" y="5411788"/>
            <a:ext cx="5080000" cy="368300"/>
          </a:xfrm>
          <a:prstGeom prst="rect">
            <a:avLst/>
          </a:prstGeom>
          <a:noFill/>
          <a:ln w="9525">
            <a:noFill/>
          </a:ln>
        </p:spPr>
        <p:txBody>
          <a:bodyPr anchor="t" anchorCtr="0">
            <a:spAutoFit/>
          </a:bodyPr>
          <a:p>
            <a:r>
              <a:rPr lang="zh-CN" altLang="en-US">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6" name="圆角矩形 15"/>
          <p:cNvSpPr/>
          <p:nvPr/>
        </p:nvSpPr>
        <p:spPr>
          <a:xfrm>
            <a:off x="725488" y="1289050"/>
            <a:ext cx="5459413" cy="692150"/>
          </a:xfrm>
          <a:prstGeom prst="round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0723" name="文本框 16"/>
          <p:cNvSpPr txBox="1"/>
          <p:nvPr/>
        </p:nvSpPr>
        <p:spPr>
          <a:xfrm>
            <a:off x="754063" y="1412875"/>
            <a:ext cx="5386387" cy="460375"/>
          </a:xfrm>
          <a:prstGeom prst="rect">
            <a:avLst/>
          </a:prstGeom>
          <a:noFill/>
          <a:ln w="9525">
            <a:noFill/>
          </a:ln>
        </p:spPr>
        <p:txBody>
          <a:bodyPr wrap="none" anchor="t" anchorCtr="0">
            <a:spAutoFit/>
          </a:bodyPr>
          <a:p>
            <a:pPr algn="ctr"/>
            <a:r>
              <a:rPr lang="zh-CN" altLang="en-US" sz="2400" b="1" dirty="0">
                <a:solidFill>
                  <a:schemeClr val="bg1"/>
                </a:solidFill>
                <a:latin typeface="Arial" panose="020B0604020202020204" pitchFamily="34" charset="0"/>
                <a:ea typeface="微软雅黑" panose="020B0503020204020204" charset="-122"/>
              </a:rPr>
              <a:t>《关于市场主体统计分类的划分规定》</a:t>
            </a:r>
            <a:endParaRPr lang="zh-CN" altLang="en-US" sz="2400" b="1" dirty="0">
              <a:solidFill>
                <a:schemeClr val="bg1"/>
              </a:solidFill>
              <a:latin typeface="Arial" panose="020B0604020202020204" pitchFamily="34" charset="0"/>
              <a:ea typeface="微软雅黑" panose="020B0503020204020204" charset="-122"/>
            </a:endParaRPr>
          </a:p>
        </p:txBody>
      </p:sp>
      <p:sp>
        <p:nvSpPr>
          <p:cNvPr id="14342" name="文本框 12"/>
          <p:cNvSpPr txBox="1"/>
          <p:nvPr/>
        </p:nvSpPr>
        <p:spPr>
          <a:xfrm>
            <a:off x="1493838" y="3346450"/>
            <a:ext cx="9545638" cy="2503488"/>
          </a:xfrm>
          <a:prstGeom prst="rect">
            <a:avLst/>
          </a:prstGeom>
          <a:noFill/>
          <a:ln w="9525">
            <a:noFill/>
          </a:ln>
        </p:spPr>
        <p:txBody>
          <a:bodyPr wrap="square" anchor="t" anchorCtr="0">
            <a:spAutoFit/>
          </a:bodyPr>
          <a:p>
            <a:pPr marL="494030" indent="-457200">
              <a:spcBef>
                <a:spcPct val="20000"/>
              </a:spcBef>
              <a:buClrTx/>
              <a:buSzPct val="85000"/>
              <a:buFont typeface="Wingdings" panose="05000000000000000000" charset="0"/>
              <a:buChar char="Ø"/>
            </a:pPr>
            <a:r>
              <a:rPr lang="zh-CN" altLang="en-US" sz="2800" noProof="1" dirty="0">
                <a:solidFill>
                  <a:srgbClr val="336699"/>
                </a:solidFill>
                <a:latin typeface="微软雅黑" panose="020B0503020204020204" charset="-122"/>
                <a:ea typeface="微软雅黑" panose="020B0503020204020204" charset="-122"/>
                <a:cs typeface="+mn-cs"/>
                <a:sym typeface="微软雅黑" panose="020B0503020204020204" charset="-122"/>
              </a:rPr>
              <a:t>登记注册类型划分为</a:t>
            </a:r>
            <a:r>
              <a:rPr lang="en-US" altLang="zh-CN" sz="2800" noProof="1" dirty="0">
                <a:solidFill>
                  <a:srgbClr val="336699"/>
                </a:solidFill>
                <a:latin typeface="微软雅黑" panose="020B0503020204020204" charset="-122"/>
                <a:ea typeface="微软雅黑" panose="020B0503020204020204" charset="-122"/>
                <a:cs typeface="+mn-cs"/>
                <a:sym typeface="微软雅黑" panose="020B0503020204020204" charset="-122"/>
              </a:rPr>
              <a:t>9</a:t>
            </a:r>
            <a:r>
              <a:rPr lang="zh-CN" altLang="en-US" sz="2800" noProof="1" dirty="0">
                <a:solidFill>
                  <a:srgbClr val="336699"/>
                </a:solidFill>
                <a:latin typeface="微软雅黑" panose="020B0503020204020204" charset="-122"/>
                <a:ea typeface="微软雅黑" panose="020B0503020204020204" charset="-122"/>
                <a:cs typeface="+mn-cs"/>
                <a:sym typeface="微软雅黑" panose="020B0503020204020204" charset="-122"/>
              </a:rPr>
              <a:t>个大类，具体类型</a:t>
            </a:r>
            <a:r>
              <a:rPr lang="en-US" altLang="zh-CN" sz="2800" noProof="1" dirty="0">
                <a:solidFill>
                  <a:srgbClr val="336699"/>
                </a:solidFill>
                <a:latin typeface="微软雅黑" panose="020B0503020204020204" charset="-122"/>
                <a:ea typeface="微软雅黑" panose="020B0503020204020204" charset="-122"/>
                <a:cs typeface="+mn-cs"/>
                <a:sym typeface="微软雅黑" panose="020B0503020204020204" charset="-122"/>
              </a:rPr>
              <a:t>132</a:t>
            </a:r>
            <a:r>
              <a:rPr lang="zh-CN" altLang="en-US" sz="2800" noProof="1" dirty="0">
                <a:solidFill>
                  <a:srgbClr val="336699"/>
                </a:solidFill>
                <a:latin typeface="微软雅黑" panose="020B0503020204020204" charset="-122"/>
                <a:ea typeface="微软雅黑" panose="020B0503020204020204" charset="-122"/>
                <a:cs typeface="+mn-cs"/>
                <a:sym typeface="微软雅黑" panose="020B0503020204020204" charset="-122"/>
              </a:rPr>
              <a:t>个，登记注册类型代码为</a:t>
            </a:r>
            <a:r>
              <a:rPr lang="zh-CN" altLang="en-US" sz="2800" noProof="1" dirty="0">
                <a:solidFill>
                  <a:srgbClr val="FF0000"/>
                </a:solidFill>
                <a:latin typeface="微软雅黑" panose="020B0503020204020204" charset="-122"/>
                <a:ea typeface="微软雅黑" panose="020B0503020204020204" charset="-122"/>
                <a:cs typeface="+mn-cs"/>
                <a:sym typeface="微软雅黑" panose="020B0503020204020204" charset="-122"/>
              </a:rPr>
              <a:t>4</a:t>
            </a:r>
            <a:r>
              <a:rPr lang="zh-CN" altLang="en-US" sz="2800" noProof="1" dirty="0">
                <a:solidFill>
                  <a:srgbClr val="336699"/>
                </a:solidFill>
                <a:latin typeface="微软雅黑" panose="020B0503020204020204" charset="-122"/>
                <a:ea typeface="微软雅黑" panose="020B0503020204020204" charset="-122"/>
                <a:cs typeface="+mn-cs"/>
                <a:sym typeface="微软雅黑" panose="020B0503020204020204" charset="-122"/>
              </a:rPr>
              <a:t>位码。</a:t>
            </a:r>
            <a:endParaRPr lang="zh-CN" altLang="en-US" sz="2800" noProof="1" dirty="0">
              <a:solidFill>
                <a:srgbClr val="336699"/>
              </a:solidFill>
              <a:latin typeface="微软雅黑" panose="020B0503020204020204" charset="-122"/>
              <a:ea typeface="微软雅黑" panose="020B0503020204020204" charset="-122"/>
              <a:cs typeface="+mn-cs"/>
              <a:sym typeface="微软雅黑" panose="020B0503020204020204" charset="-122"/>
            </a:endParaRPr>
          </a:p>
          <a:p>
            <a:pPr marL="36830">
              <a:spcBef>
                <a:spcPct val="20000"/>
              </a:spcBef>
              <a:buClrTx/>
              <a:buSzPct val="85000"/>
              <a:buFont typeface="Wingdings" panose="05000000000000000000" charset="0"/>
            </a:pPr>
            <a:endParaRPr lang="zh-CN" altLang="en-US" sz="2800" noProof="1" dirty="0">
              <a:solidFill>
                <a:srgbClr val="336699"/>
              </a:solidFill>
              <a:latin typeface="微软雅黑" panose="020B0503020204020204" charset="-122"/>
              <a:ea typeface="微软雅黑" panose="020B0503020204020204" charset="-122"/>
              <a:sym typeface="微软雅黑" panose="020B0503020204020204" charset="-122"/>
            </a:endParaRPr>
          </a:p>
          <a:p>
            <a:pPr marL="494030" indent="-457200">
              <a:spcBef>
                <a:spcPct val="20000"/>
              </a:spcBef>
              <a:buClrTx/>
              <a:buSzPct val="85000"/>
              <a:buFont typeface="Wingdings" panose="05000000000000000000" charset="0"/>
              <a:buChar char="Ø"/>
            </a:pPr>
            <a:r>
              <a:rPr lang="zh-CN" altLang="en-US" sz="2800" noProof="1" dirty="0">
                <a:solidFill>
                  <a:srgbClr val="336699"/>
                </a:solidFill>
                <a:latin typeface="微软雅黑" panose="020B0503020204020204" charset="-122"/>
                <a:ea typeface="微软雅黑" panose="020B0503020204020204" charset="-122"/>
                <a:cs typeface="+mn-cs"/>
                <a:sym typeface="微软雅黑" panose="020B0503020204020204" charset="-122"/>
              </a:rPr>
              <a:t>将登记注册统计类别分为6个大类、17个中类、23个小类。</a:t>
            </a:r>
            <a:endParaRPr lang="zh-CN" altLang="en-US" sz="2800" noProof="1" dirty="0">
              <a:solidFill>
                <a:srgbClr val="336699"/>
              </a:solidFill>
              <a:latin typeface="微软雅黑" panose="020B0503020204020204" charset="-122"/>
              <a:ea typeface="微软雅黑" panose="020B0503020204020204" charset="-122"/>
              <a:sym typeface="微软雅黑" panose="020B0503020204020204" charset="-122"/>
            </a:endParaRPr>
          </a:p>
          <a:p>
            <a:pPr marL="36830">
              <a:spcBef>
                <a:spcPct val="20000"/>
              </a:spcBef>
              <a:buClrTx/>
              <a:buSzPct val="85000"/>
              <a:buFont typeface="Wingdings" panose="05000000000000000000" charset="0"/>
            </a:pPr>
            <a:r>
              <a:rPr lang="en-US" altLang="zh-CN" sz="2800" noProof="1" dirty="0">
                <a:solidFill>
                  <a:srgbClr val="336699"/>
                </a:solidFill>
                <a:latin typeface="微软雅黑" panose="020B0503020204020204" charset="-122"/>
                <a:ea typeface="微软雅黑" panose="020B0503020204020204" charset="-122"/>
                <a:cs typeface="+mn-cs"/>
                <a:sym typeface="微软雅黑" panose="020B0503020204020204" charset="-122"/>
              </a:rPr>
              <a:t>   </a:t>
            </a:r>
            <a:r>
              <a:rPr lang="zh-CN" sz="2800" noProof="1" dirty="0">
                <a:solidFill>
                  <a:srgbClr val="336699"/>
                </a:solidFill>
                <a:latin typeface="微软雅黑" panose="020B0503020204020204" charset="-122"/>
                <a:ea typeface="微软雅黑" panose="020B0503020204020204" charset="-122"/>
                <a:cs typeface="+mn-cs"/>
                <a:sym typeface="微软雅黑" panose="020B0503020204020204" charset="-122"/>
              </a:rPr>
              <a:t>经营</a:t>
            </a:r>
            <a:r>
              <a:rPr lang="zh-CN" altLang="en-US" sz="2800" noProof="1" dirty="0">
                <a:solidFill>
                  <a:srgbClr val="336699"/>
                </a:solidFill>
                <a:latin typeface="微软雅黑" panose="020B0503020204020204" charset="-122"/>
                <a:ea typeface="微软雅黑" panose="020B0503020204020204" charset="-122"/>
                <a:cs typeface="+mn-cs"/>
                <a:sym typeface="微软雅黑" panose="020B0503020204020204" charset="-122"/>
              </a:rPr>
              <a:t>主体统计类别为</a:t>
            </a:r>
            <a:r>
              <a:rPr lang="zh-CN" altLang="en-US" sz="2800" noProof="1" dirty="0">
                <a:solidFill>
                  <a:srgbClr val="FF0000"/>
                </a:solidFill>
                <a:latin typeface="微软雅黑" panose="020B0503020204020204" charset="-122"/>
                <a:ea typeface="微软雅黑" panose="020B0503020204020204" charset="-122"/>
                <a:cs typeface="+mn-cs"/>
                <a:sym typeface="微软雅黑" panose="020B0503020204020204" charset="-122"/>
              </a:rPr>
              <a:t>3</a:t>
            </a:r>
            <a:r>
              <a:rPr lang="zh-CN" altLang="en-US" sz="2800" noProof="1" dirty="0">
                <a:solidFill>
                  <a:srgbClr val="336699"/>
                </a:solidFill>
                <a:latin typeface="微软雅黑" panose="020B0503020204020204" charset="-122"/>
                <a:ea typeface="微软雅黑" panose="020B0503020204020204" charset="-122"/>
                <a:cs typeface="+mn-cs"/>
                <a:sym typeface="微软雅黑" panose="020B0503020204020204" charset="-122"/>
              </a:rPr>
              <a:t>位码。</a:t>
            </a:r>
            <a:endParaRPr lang="zh-CN" altLang="en-US" sz="2800" noProof="1" dirty="0">
              <a:solidFill>
                <a:srgbClr val="336699"/>
              </a:solidFill>
              <a:latin typeface="微软雅黑" panose="020B0503020204020204" charset="-122"/>
              <a:ea typeface="微软雅黑" panose="020B0503020204020204" charset="-122"/>
              <a:sym typeface="微软雅黑" panose="020B0503020204020204" charset="-122"/>
            </a:endParaRPr>
          </a:p>
        </p:txBody>
      </p:sp>
      <p:sp>
        <p:nvSpPr>
          <p:cNvPr id="4" name="圆角矩形 3"/>
          <p:cNvSpPr/>
          <p:nvPr/>
        </p:nvSpPr>
        <p:spPr>
          <a:xfrm>
            <a:off x="992188" y="2363788"/>
            <a:ext cx="7023100" cy="490538"/>
          </a:xfrm>
          <a:prstGeom prst="roundRect">
            <a:avLst/>
          </a:prstGeom>
          <a:noFill/>
          <a:ln>
            <a:solidFill>
              <a:schemeClr val="accent1"/>
            </a:solidFill>
            <a:prstDash val="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r>
              <a:rPr lang="zh-CN" altLang="en-US" sz="2000" strike="noStrike" noProof="1" dirty="0">
                <a:solidFill>
                  <a:schemeClr val="tx1"/>
                </a:solidFill>
                <a:latin typeface="Arial" panose="020B0604020202020204" pitchFamily="34" charset="0"/>
                <a:ea typeface="微软雅黑" panose="020B0503020204020204" charset="-122"/>
              </a:rPr>
              <a:t>基于</a:t>
            </a:r>
            <a:r>
              <a:rPr lang="zh-CN" altLang="en-US" sz="2000" strike="noStrike" noProof="1" dirty="0">
                <a:solidFill>
                  <a:srgbClr val="4B649F"/>
                </a:solidFill>
                <a:latin typeface="Arial" panose="020B0604020202020204" pitchFamily="34" charset="0"/>
                <a:ea typeface="微软雅黑" panose="020B0503020204020204" charset="-122"/>
                <a:sym typeface="+mn-ea"/>
              </a:rPr>
              <a:t>经营主体的登记注册类型</a:t>
            </a:r>
            <a:r>
              <a:rPr lang="zh-CN" altLang="en-US" sz="2000" strike="noStrike" noProof="1" dirty="0">
                <a:solidFill>
                  <a:schemeClr val="tx1"/>
                </a:solidFill>
                <a:latin typeface="Arial" panose="020B0604020202020204" pitchFamily="34" charset="0"/>
                <a:ea typeface="微软雅黑" panose="020B0503020204020204" charset="-122"/>
              </a:rPr>
              <a:t>对各类经营主体进行了再分类</a:t>
            </a:r>
            <a:endParaRPr lang="zh-CN" altLang="en-US" sz="2000" strike="noStrike" noProof="1" dirty="0">
              <a:solidFill>
                <a:schemeClr val="tx1"/>
              </a:solidFill>
              <a:latin typeface="Arial" panose="020B0604020202020204" pitchFamily="34" charset="0"/>
              <a:ea typeface="微软雅黑" panose="020B0503020204020204" charset="-122"/>
            </a:endParaRPr>
          </a:p>
        </p:txBody>
      </p:sp>
      <p:sp>
        <p:nvSpPr>
          <p:cNvPr id="30726" name="标题 1"/>
          <p:cNvSpPr txBox="1"/>
          <p:nvPr/>
        </p:nvSpPr>
        <p:spPr>
          <a:xfrm>
            <a:off x="1198563" y="44450"/>
            <a:ext cx="6357937" cy="552450"/>
          </a:xfrm>
          <a:prstGeom prst="rect">
            <a:avLst/>
          </a:prstGeom>
          <a:noFill/>
          <a:ln w="9525">
            <a:noFill/>
          </a:ln>
        </p:spPr>
        <p:txBody>
          <a:bodyPr anchor="t" anchorCtr="0"/>
          <a:p>
            <a:pPr>
              <a:buFontTx/>
            </a:pPr>
            <a:r>
              <a:rPr lang="zh-CN" altLang="en-US" sz="3200" b="1" dirty="0">
                <a:latin typeface="仿宋_GB2312" panose="02010609030101010101" pitchFamily="49" charset="-122"/>
                <a:ea typeface="仿宋_GB2312" panose="02010609030101010101" pitchFamily="49" charset="-122"/>
                <a:sym typeface="Times New Roman" panose="02020603050405020304" pitchFamily="18" charset="0"/>
              </a:rPr>
              <a:t>登记注册统计类别</a:t>
            </a:r>
            <a:endParaRPr lang="zh-CN" altLang="en-US" sz="3200" b="1" dirty="0">
              <a:latin typeface="仿宋_GB2312" panose="02010609030101010101" pitchFamily="49" charset="-122"/>
              <a:ea typeface="仿宋_GB2312" panose="02010609030101010101" pitchFamily="49" charset="-122"/>
              <a:sym typeface="Times New Roman" panose="02020603050405020304" pitchFamily="18" charset="0"/>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1746" name="文本框 16"/>
          <p:cNvSpPr txBox="1"/>
          <p:nvPr/>
        </p:nvSpPr>
        <p:spPr>
          <a:xfrm>
            <a:off x="754063" y="1412875"/>
            <a:ext cx="5386387" cy="460375"/>
          </a:xfrm>
          <a:prstGeom prst="rect">
            <a:avLst/>
          </a:prstGeom>
          <a:noFill/>
          <a:ln w="9525">
            <a:noFill/>
          </a:ln>
        </p:spPr>
        <p:txBody>
          <a:bodyPr wrap="none" anchor="t" anchorCtr="0">
            <a:spAutoFit/>
          </a:bodyPr>
          <a:p>
            <a:pPr algn="ctr"/>
            <a:r>
              <a:rPr lang="zh-CN" altLang="en-US" sz="2400" b="1" dirty="0">
                <a:solidFill>
                  <a:schemeClr val="bg1"/>
                </a:solidFill>
                <a:latin typeface="Arial" panose="020B0604020202020204" pitchFamily="34" charset="0"/>
                <a:ea typeface="微软雅黑" panose="020B0503020204020204" charset="-122"/>
              </a:rPr>
              <a:t>《关于市场主体统计分类的划分规定》</a:t>
            </a:r>
            <a:endParaRPr lang="zh-CN" altLang="en-US" sz="2400" b="1" dirty="0">
              <a:solidFill>
                <a:schemeClr val="bg1"/>
              </a:solidFill>
              <a:latin typeface="Arial" panose="020B0604020202020204" pitchFamily="34" charset="0"/>
              <a:ea typeface="微软雅黑" panose="020B0503020204020204" charset="-122"/>
            </a:endParaRPr>
          </a:p>
        </p:txBody>
      </p:sp>
      <p:sp>
        <p:nvSpPr>
          <p:cNvPr id="31747" name="标题 1"/>
          <p:cNvSpPr txBox="1"/>
          <p:nvPr/>
        </p:nvSpPr>
        <p:spPr>
          <a:xfrm>
            <a:off x="1198563" y="44450"/>
            <a:ext cx="6357937" cy="552450"/>
          </a:xfrm>
          <a:prstGeom prst="rect">
            <a:avLst/>
          </a:prstGeom>
          <a:noFill/>
          <a:ln w="9525">
            <a:noFill/>
          </a:ln>
        </p:spPr>
        <p:txBody>
          <a:bodyPr anchor="t" anchorCtr="0"/>
          <a:p>
            <a:pPr>
              <a:buFontTx/>
            </a:pPr>
            <a:r>
              <a:rPr lang="zh-CN" altLang="en-US" sz="3200" b="1" dirty="0">
                <a:latin typeface="仿宋_GB2312" panose="02010609030101010101" pitchFamily="49" charset="-122"/>
                <a:ea typeface="仿宋_GB2312" panose="02010609030101010101" pitchFamily="49" charset="-122"/>
                <a:sym typeface="Times New Roman" panose="02020603050405020304" pitchFamily="18" charset="0"/>
              </a:rPr>
              <a:t>登记注册统计类别</a:t>
            </a:r>
            <a:endParaRPr lang="zh-CN" altLang="en-US" sz="3200" b="1" dirty="0">
              <a:latin typeface="仿宋_GB2312" panose="02010609030101010101" pitchFamily="49" charset="-122"/>
              <a:ea typeface="仿宋_GB2312" panose="02010609030101010101" pitchFamily="49" charset="-122"/>
              <a:sym typeface="Times New Roman" panose="02020603050405020304" pitchFamily="18" charset="0"/>
            </a:endParaRPr>
          </a:p>
        </p:txBody>
      </p:sp>
      <p:graphicFrame>
        <p:nvGraphicFramePr>
          <p:cNvPr id="3" name="表格 2"/>
          <p:cNvGraphicFramePr/>
          <p:nvPr/>
        </p:nvGraphicFramePr>
        <p:xfrm>
          <a:off x="1774825" y="955675"/>
          <a:ext cx="7807325" cy="5097463"/>
        </p:xfrm>
        <a:graphic>
          <a:graphicData uri="http://schemas.openxmlformats.org/drawingml/2006/table">
            <a:tbl>
              <a:tblPr firstRow="1" bandRow="1">
                <a:tableStyleId>{5940675A-B579-460E-94D1-54222C63F5DA}</a:tableStyleId>
              </a:tblPr>
              <a:tblGrid>
                <a:gridCol w="779780"/>
                <a:gridCol w="3124200"/>
                <a:gridCol w="779780"/>
                <a:gridCol w="3122930"/>
              </a:tblGrid>
              <a:tr h="354965">
                <a:tc>
                  <a:txBody>
                    <a:bodyPr/>
                    <a:p>
                      <a:pPr indent="0" algn="ctr">
                        <a:buNone/>
                      </a:pPr>
                      <a:r>
                        <a:rPr lang="en-US" sz="1200" b="1">
                          <a:latin typeface="宋体" panose="02010600030101010101" pitchFamily="2" charset="-122"/>
                          <a:ea typeface="宋体" panose="02010600030101010101" pitchFamily="2" charset="-122"/>
                          <a:cs typeface="宋体" panose="02010600030101010101" pitchFamily="2" charset="-122"/>
                        </a:rPr>
                        <a:t>代码</a:t>
                      </a:r>
                      <a:endParaRPr lang="en-US" altLang="en-US" sz="12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1">
                          <a:latin typeface="宋体" panose="02010600030101010101" pitchFamily="2" charset="-122"/>
                          <a:ea typeface="宋体" panose="02010600030101010101" pitchFamily="2" charset="-122"/>
                          <a:cs typeface="宋体" panose="02010600030101010101" pitchFamily="2" charset="-122"/>
                        </a:rPr>
                        <a:t>市场主体统计类别</a:t>
                      </a:r>
                      <a:endParaRPr lang="en-US" altLang="en-US" sz="12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1">
                          <a:latin typeface="宋体" panose="02010600030101010101" pitchFamily="2" charset="-122"/>
                          <a:ea typeface="宋体" panose="02010600030101010101" pitchFamily="2" charset="-122"/>
                          <a:cs typeface="宋体" panose="02010600030101010101" pitchFamily="2" charset="-122"/>
                        </a:rPr>
                        <a:t>代码</a:t>
                      </a:r>
                      <a:endParaRPr lang="en-US" altLang="en-US" sz="12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1">
                          <a:latin typeface="宋体" panose="02010600030101010101" pitchFamily="2" charset="-122"/>
                          <a:ea typeface="宋体" panose="02010600030101010101" pitchFamily="2" charset="-122"/>
                          <a:cs typeface="宋体" panose="02010600030101010101" pitchFamily="2" charset="-122"/>
                        </a:rPr>
                        <a:t>市场主体统计类别</a:t>
                      </a:r>
                      <a:endParaRPr lang="en-US" altLang="en-US" sz="12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96545">
                <a:tc>
                  <a:txBody>
                    <a:bodyPr/>
                    <a:p>
                      <a:pPr indent="0" algn="ctr">
                        <a:buNone/>
                      </a:pPr>
                      <a:r>
                        <a:rPr lang="en-US" sz="1400" b="1">
                          <a:latin typeface="仿宋_GB2312" panose="02010609030101010101" pitchFamily="49" charset="-122"/>
                          <a:ea typeface="仿宋_GB2312" panose="02010609030101010101" pitchFamily="49" charset="-122"/>
                          <a:cs typeface="宋体" panose="02010600030101010101" pitchFamily="2" charset="-122"/>
                        </a:rPr>
                        <a:t>100</a:t>
                      </a:r>
                      <a:endParaRPr lang="en-US" altLang="en-US" sz="1400" b="1">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p>
                      <a:pPr indent="0">
                        <a:buNone/>
                      </a:pPr>
                      <a:r>
                        <a:rPr lang="en-US" sz="1400" b="1">
                          <a:latin typeface="仿宋_GB2312" panose="02010609030101010101" pitchFamily="49" charset="-122"/>
                          <a:ea typeface="仿宋_GB2312" panose="02010609030101010101" pitchFamily="49" charset="-122"/>
                          <a:cs typeface="宋体" panose="02010600030101010101" pitchFamily="2" charset="-122"/>
                        </a:rPr>
                        <a:t>内资企业</a:t>
                      </a:r>
                      <a:endParaRPr lang="en-US" altLang="en-US" sz="1400" b="1">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p>
                      <a:pPr indent="0" algn="ctr">
                        <a:buNone/>
                      </a:pPr>
                      <a:r>
                        <a:rPr lang="en-US" sz="1400" b="1">
                          <a:latin typeface="仿宋_GB2312" panose="02010609030101010101" pitchFamily="49" charset="-122"/>
                          <a:ea typeface="仿宋_GB2312" panose="02010609030101010101" pitchFamily="49" charset="-122"/>
                          <a:cs typeface="宋体" panose="02010600030101010101" pitchFamily="2" charset="-122"/>
                        </a:rPr>
                        <a:t>200</a:t>
                      </a:r>
                      <a:endParaRPr lang="en-US" altLang="en-US" sz="1400" b="1">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a:txBody>
                    <a:bodyPr/>
                    <a:p>
                      <a:pPr indent="0">
                        <a:buNone/>
                      </a:pPr>
                      <a:r>
                        <a:rPr lang="en-US" sz="1400" b="1">
                          <a:latin typeface="仿宋_GB2312" panose="02010609030101010101" pitchFamily="49" charset="-122"/>
                          <a:ea typeface="仿宋_GB2312" panose="02010609030101010101" pitchFamily="49" charset="-122"/>
                          <a:cs typeface="宋体" panose="02010600030101010101" pitchFamily="2" charset="-122"/>
                        </a:rPr>
                        <a:t>港澳台投资企业</a:t>
                      </a:r>
                      <a:endParaRPr lang="en-US" altLang="en-US" sz="1400" b="1">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cap="flat">
                      <a:noFill/>
                    </a:lnB>
                    <a:lnTlToBr>
                      <a:noFill/>
                    </a:lnTlToBr>
                    <a:lnBlToTr>
                      <a:noFill/>
                    </a:lnBlToTr>
                    <a:noFill/>
                  </a:tcPr>
                </a:tc>
              </a:tr>
              <a:tr h="297180">
                <a:tc>
                  <a:txBody>
                    <a:bodyPr/>
                    <a:p>
                      <a:pPr indent="0" algn="ctr">
                        <a:buNone/>
                      </a:pPr>
                      <a:r>
                        <a:rPr lang="en-US" sz="1400" b="0">
                          <a:latin typeface="仿宋_GB2312" panose="02010609030101010101" pitchFamily="49" charset="-122"/>
                          <a:ea typeface="仿宋_GB2312" panose="02010609030101010101" pitchFamily="49" charset="-122"/>
                          <a:cs typeface="宋体" panose="02010600030101010101" pitchFamily="2" charset="-122"/>
                        </a:rPr>
                        <a:t>110</a:t>
                      </a: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rPr>
                        <a:t>  </a:t>
                      </a:r>
                      <a:r>
                        <a:rPr lang="en-US" sz="1400" b="0">
                          <a:solidFill>
                            <a:schemeClr val="tx1"/>
                          </a:solidFill>
                          <a:latin typeface="仿宋_GB2312" panose="02010609030101010101" pitchFamily="49" charset="-122"/>
                          <a:ea typeface="仿宋_GB2312" panose="02010609030101010101" pitchFamily="49" charset="-122"/>
                          <a:cs typeface="宋体" panose="02010600030101010101" pitchFamily="2" charset="-122"/>
                        </a:rPr>
                        <a:t>有限责任公司</a:t>
                      </a:r>
                      <a:endParaRPr lang="en-US" altLang="en-US" sz="1400" b="0">
                        <a:solidFill>
                          <a:schemeClr val="tx1"/>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latin typeface="仿宋_GB2312" panose="02010609030101010101" pitchFamily="49" charset="-122"/>
                          <a:ea typeface="仿宋_GB2312" panose="02010609030101010101" pitchFamily="49" charset="-122"/>
                          <a:cs typeface="宋体" panose="02010600030101010101" pitchFamily="2" charset="-122"/>
                        </a:rPr>
                        <a:t>210</a:t>
                      </a: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rPr>
                        <a:t>  港澳台投资有限责任公司</a:t>
                      </a:r>
                      <a:endParaRPr lang="en-US" alt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95910">
                <a:tc>
                  <a:txBody>
                    <a:bodyPr/>
                    <a:p>
                      <a:pPr indent="0" algn="ctr">
                        <a:buNone/>
                      </a:pPr>
                      <a:r>
                        <a:rPr lang="en-US" sz="1400" b="0">
                          <a:latin typeface="仿宋_GB2312" panose="02010609030101010101" pitchFamily="49" charset="-122"/>
                          <a:ea typeface="仿宋_GB2312" panose="02010609030101010101" pitchFamily="49" charset="-122"/>
                          <a:cs typeface="宋体" panose="02010600030101010101" pitchFamily="2" charset="-122"/>
                        </a:rPr>
                        <a:t>111</a:t>
                      </a: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rPr>
                        <a:t>    国有独资公司</a:t>
                      </a:r>
                      <a:endParaRPr lang="en-US" alt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latin typeface="仿宋_GB2312" panose="02010609030101010101" pitchFamily="49" charset="-122"/>
                          <a:ea typeface="仿宋_GB2312" panose="02010609030101010101" pitchFamily="49" charset="-122"/>
                          <a:cs typeface="宋体" panose="02010600030101010101" pitchFamily="2" charset="-122"/>
                        </a:rPr>
                        <a:t>220</a:t>
                      </a: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rPr>
                        <a:t>  港澳台投资股份有限公司</a:t>
                      </a:r>
                      <a:endParaRPr lang="en-US" alt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96545">
                <a:tc>
                  <a:txBody>
                    <a:bodyPr/>
                    <a:p>
                      <a:pPr indent="0" algn="ctr">
                        <a:buNone/>
                      </a:pPr>
                      <a:r>
                        <a:rPr lang="en-US" sz="1400" b="0">
                          <a:latin typeface="仿宋_GB2312" panose="02010609030101010101" pitchFamily="49" charset="-122"/>
                          <a:ea typeface="仿宋_GB2312" panose="02010609030101010101" pitchFamily="49" charset="-122"/>
                          <a:cs typeface="宋体" panose="02010600030101010101" pitchFamily="2" charset="-122"/>
                        </a:rPr>
                        <a:t>112</a:t>
                      </a: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rPr>
                        <a:t>    私营有限责任公司</a:t>
                      </a:r>
                      <a:endParaRPr lang="en-US" alt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latin typeface="仿宋_GB2312" panose="02010609030101010101" pitchFamily="49" charset="-122"/>
                          <a:ea typeface="仿宋_GB2312" panose="02010609030101010101" pitchFamily="49" charset="-122"/>
                          <a:cs typeface="宋体" panose="02010600030101010101" pitchFamily="2" charset="-122"/>
                        </a:rPr>
                        <a:t>230</a:t>
                      </a: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rPr>
                        <a:t>  港澳台投资合伙企业</a:t>
                      </a:r>
                      <a:endParaRPr lang="en-US" alt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96545">
                <a:tc>
                  <a:txBody>
                    <a:bodyPr/>
                    <a:p>
                      <a:pPr indent="0" algn="ctr">
                        <a:buNone/>
                      </a:pPr>
                      <a:r>
                        <a:rPr lang="en-US" sz="1400" b="0">
                          <a:latin typeface="仿宋_GB2312" panose="02010609030101010101" pitchFamily="49" charset="-122"/>
                          <a:ea typeface="仿宋_GB2312" panose="02010609030101010101" pitchFamily="49" charset="-122"/>
                          <a:cs typeface="宋体" panose="02010600030101010101" pitchFamily="2" charset="-122"/>
                        </a:rPr>
                        <a:t>119</a:t>
                      </a: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rPr>
                        <a:t>    其他有限责任公司</a:t>
                      </a:r>
                      <a:endParaRPr lang="en-US" alt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latin typeface="仿宋_GB2312" panose="02010609030101010101" pitchFamily="49" charset="-122"/>
                          <a:ea typeface="仿宋_GB2312" panose="02010609030101010101" pitchFamily="49" charset="-122"/>
                          <a:cs typeface="宋体" panose="02010600030101010101" pitchFamily="2" charset="-122"/>
                        </a:rPr>
                        <a:t>290</a:t>
                      </a: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rPr>
                        <a:t>  其他港澳台投资企业</a:t>
                      </a:r>
                      <a:endParaRPr lang="en-US" alt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95910">
                <a:tc>
                  <a:txBody>
                    <a:bodyPr/>
                    <a:p>
                      <a:pPr indent="0" algn="ctr">
                        <a:buNone/>
                      </a:pPr>
                      <a:r>
                        <a:rPr lang="en-US" sz="1400" b="0">
                          <a:latin typeface="仿宋_GB2312" panose="02010609030101010101" pitchFamily="49" charset="-122"/>
                          <a:ea typeface="仿宋_GB2312" panose="02010609030101010101" pitchFamily="49" charset="-122"/>
                          <a:cs typeface="宋体" panose="02010600030101010101" pitchFamily="2" charset="-122"/>
                        </a:rPr>
                        <a:t>120</a:t>
                      </a: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rPr>
                        <a:t> </a:t>
                      </a:r>
                      <a:r>
                        <a:rPr lang="en-US" sz="1400" b="0">
                          <a:solidFill>
                            <a:schemeClr val="tx1"/>
                          </a:solidFill>
                          <a:latin typeface="仿宋_GB2312" panose="02010609030101010101" pitchFamily="49" charset="-122"/>
                          <a:ea typeface="仿宋_GB2312" panose="02010609030101010101" pitchFamily="49" charset="-122"/>
                          <a:cs typeface="宋体" panose="02010600030101010101" pitchFamily="2" charset="-122"/>
                        </a:rPr>
                        <a:t> 股份有限公司</a:t>
                      </a:r>
                      <a:endParaRPr lang="en-US" altLang="en-US" sz="1400" b="0">
                        <a:solidFill>
                          <a:schemeClr val="tx1"/>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1">
                          <a:latin typeface="仿宋_GB2312" panose="02010609030101010101" pitchFamily="49" charset="-122"/>
                          <a:ea typeface="仿宋_GB2312" panose="02010609030101010101" pitchFamily="49" charset="-122"/>
                          <a:cs typeface="宋体" panose="02010600030101010101" pitchFamily="2" charset="-122"/>
                        </a:rPr>
                        <a:t>300</a:t>
                      </a:r>
                      <a:endParaRPr lang="en-US" altLang="en-US" sz="1400" b="1">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1">
                          <a:latin typeface="仿宋_GB2312" panose="02010609030101010101" pitchFamily="49" charset="-122"/>
                          <a:ea typeface="仿宋_GB2312" panose="02010609030101010101" pitchFamily="49" charset="-122"/>
                          <a:cs typeface="宋体" panose="02010600030101010101" pitchFamily="2" charset="-122"/>
                        </a:rPr>
                        <a:t>外商投资企业</a:t>
                      </a:r>
                      <a:endParaRPr lang="en-US" altLang="en-US" sz="1400" b="1">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97180">
                <a:tc>
                  <a:txBody>
                    <a:bodyPr/>
                    <a:p>
                      <a:pPr indent="0" algn="ctr">
                        <a:buNone/>
                      </a:pPr>
                      <a:r>
                        <a:rPr lang="en-US" sz="1400" b="0">
                          <a:latin typeface="仿宋_GB2312" panose="02010609030101010101" pitchFamily="49" charset="-122"/>
                          <a:ea typeface="仿宋_GB2312" panose="02010609030101010101" pitchFamily="49" charset="-122"/>
                          <a:cs typeface="宋体" panose="02010600030101010101" pitchFamily="2" charset="-122"/>
                        </a:rPr>
                        <a:t>121</a:t>
                      </a: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rPr>
                        <a:t>    私营股份有限公司</a:t>
                      </a:r>
                      <a:endParaRPr lang="en-US" alt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latin typeface="仿宋_GB2312" panose="02010609030101010101" pitchFamily="49" charset="-122"/>
                          <a:ea typeface="仿宋_GB2312" panose="02010609030101010101" pitchFamily="49" charset="-122"/>
                          <a:cs typeface="宋体" panose="02010600030101010101" pitchFamily="2" charset="-122"/>
                        </a:rPr>
                        <a:t>310</a:t>
                      </a: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rPr>
                        <a:t>  外商投资有限责任公司</a:t>
                      </a:r>
                      <a:endParaRPr lang="en-US" alt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95910">
                <a:tc>
                  <a:txBody>
                    <a:bodyPr/>
                    <a:p>
                      <a:pPr indent="0" algn="ctr">
                        <a:buNone/>
                      </a:pPr>
                      <a:r>
                        <a:rPr lang="en-US" sz="1400" b="0">
                          <a:latin typeface="仿宋_GB2312" panose="02010609030101010101" pitchFamily="49" charset="-122"/>
                          <a:ea typeface="仿宋_GB2312" panose="02010609030101010101" pitchFamily="49" charset="-122"/>
                          <a:cs typeface="宋体" panose="02010600030101010101" pitchFamily="2" charset="-122"/>
                        </a:rPr>
                        <a:t>129</a:t>
                      </a: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rPr>
                        <a:t>    其他股份有限公司</a:t>
                      </a:r>
                      <a:endParaRPr lang="en-US" alt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latin typeface="仿宋_GB2312" panose="02010609030101010101" pitchFamily="49" charset="-122"/>
                          <a:ea typeface="仿宋_GB2312" panose="02010609030101010101" pitchFamily="49" charset="-122"/>
                          <a:cs typeface="宋体" panose="02010600030101010101" pitchFamily="2" charset="-122"/>
                        </a:rPr>
                        <a:t>320</a:t>
                      </a: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rPr>
                        <a:t>  外商投资股份有限公司</a:t>
                      </a:r>
                      <a:endParaRPr lang="en-US" alt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95910">
                <a:tc>
                  <a:txBody>
                    <a:bodyPr/>
                    <a:p>
                      <a:pPr indent="0" algn="ctr">
                        <a:buNone/>
                      </a:pPr>
                      <a:r>
                        <a:rPr lang="en-US" sz="1400" b="0">
                          <a:latin typeface="仿宋_GB2312" panose="02010609030101010101" pitchFamily="49" charset="-122"/>
                          <a:ea typeface="仿宋_GB2312" panose="02010609030101010101" pitchFamily="49" charset="-122"/>
                          <a:cs typeface="宋体" panose="02010600030101010101" pitchFamily="2" charset="-122"/>
                        </a:rPr>
                        <a:t>130</a:t>
                      </a: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rPr>
                        <a:t>  </a:t>
                      </a:r>
                      <a:r>
                        <a:rPr lang="en-US" sz="1400" b="0">
                          <a:solidFill>
                            <a:schemeClr val="tx1"/>
                          </a:solidFill>
                          <a:latin typeface="仿宋_GB2312" panose="02010609030101010101" pitchFamily="49" charset="-122"/>
                          <a:ea typeface="仿宋_GB2312" panose="02010609030101010101" pitchFamily="49" charset="-122"/>
                          <a:cs typeface="宋体" panose="02010600030101010101" pitchFamily="2" charset="-122"/>
                        </a:rPr>
                        <a:t>非公司企业法人</a:t>
                      </a:r>
                      <a:endParaRPr lang="en-US" altLang="en-US" sz="1400" b="0">
                        <a:solidFill>
                          <a:schemeClr val="tx1"/>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latin typeface="仿宋_GB2312" panose="02010609030101010101" pitchFamily="49" charset="-122"/>
                          <a:ea typeface="仿宋_GB2312" panose="02010609030101010101" pitchFamily="49" charset="-122"/>
                          <a:cs typeface="宋体" panose="02010600030101010101" pitchFamily="2" charset="-122"/>
                        </a:rPr>
                        <a:t>330</a:t>
                      </a: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rPr>
                        <a:t>  外商投资合伙企业</a:t>
                      </a:r>
                      <a:endParaRPr lang="en-US" alt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97180">
                <a:tc>
                  <a:txBody>
                    <a:bodyPr/>
                    <a:p>
                      <a:pPr indent="0" algn="ctr">
                        <a:buNone/>
                      </a:pPr>
                      <a:r>
                        <a:rPr lang="en-US" sz="1400" b="0">
                          <a:latin typeface="仿宋_GB2312" panose="02010609030101010101" pitchFamily="49" charset="-122"/>
                          <a:ea typeface="仿宋_GB2312" panose="02010609030101010101" pitchFamily="49" charset="-122"/>
                          <a:cs typeface="宋体" panose="02010600030101010101" pitchFamily="2" charset="-122"/>
                        </a:rPr>
                        <a:t>131</a:t>
                      </a: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rPr>
                        <a:t>    全民所有制企业（国有企业）</a:t>
                      </a:r>
                      <a:endParaRPr lang="en-US" alt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latin typeface="仿宋_GB2312" panose="02010609030101010101" pitchFamily="49" charset="-122"/>
                          <a:ea typeface="仿宋_GB2312" panose="02010609030101010101" pitchFamily="49" charset="-122"/>
                          <a:cs typeface="宋体" panose="02010600030101010101" pitchFamily="2" charset="-122"/>
                        </a:rPr>
                        <a:t>390</a:t>
                      </a: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rPr>
                        <a:t>  其他外商投资企业</a:t>
                      </a:r>
                      <a:endParaRPr lang="en-US" alt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95910">
                <a:tc>
                  <a:txBody>
                    <a:bodyPr/>
                    <a:p>
                      <a:pPr indent="0" algn="ctr">
                        <a:buNone/>
                      </a:pPr>
                      <a:r>
                        <a:rPr lang="en-US" sz="1400" b="0">
                          <a:latin typeface="仿宋_GB2312" panose="02010609030101010101" pitchFamily="49" charset="-122"/>
                          <a:ea typeface="仿宋_GB2312" panose="02010609030101010101" pitchFamily="49" charset="-122"/>
                          <a:cs typeface="宋体" panose="02010600030101010101" pitchFamily="2" charset="-122"/>
                        </a:rPr>
                        <a:t>132</a:t>
                      </a: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rPr>
                        <a:t>    集体所有制企业（集体企业）</a:t>
                      </a:r>
                      <a:endParaRPr lang="en-US" alt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1">
                          <a:solidFill>
                            <a:srgbClr val="FF0000"/>
                          </a:solidFill>
                          <a:latin typeface="仿宋_GB2312" panose="02010609030101010101" pitchFamily="49" charset="-122"/>
                          <a:ea typeface="仿宋_GB2312" panose="02010609030101010101" pitchFamily="49" charset="-122"/>
                          <a:cs typeface="宋体" panose="02010600030101010101" pitchFamily="2" charset="-122"/>
                        </a:rPr>
                        <a:t>400</a:t>
                      </a:r>
                      <a:endParaRPr lang="en-US" altLang="en-US" sz="1400" b="1">
                        <a:solidFill>
                          <a:srgbClr val="FF0000"/>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1">
                          <a:solidFill>
                            <a:srgbClr val="FF0000"/>
                          </a:solidFill>
                          <a:latin typeface="仿宋_GB2312" panose="02010609030101010101" pitchFamily="49" charset="-122"/>
                          <a:ea typeface="仿宋_GB2312" panose="02010609030101010101" pitchFamily="49" charset="-122"/>
                          <a:cs typeface="宋体" panose="02010600030101010101" pitchFamily="2" charset="-122"/>
                        </a:rPr>
                        <a:t>农民专业合作社（联合社）</a:t>
                      </a:r>
                      <a:endParaRPr lang="en-US" altLang="en-US" sz="1400" b="1">
                        <a:solidFill>
                          <a:srgbClr val="FF0000"/>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95910">
                <a:tc>
                  <a:txBody>
                    <a:bodyPr/>
                    <a:p>
                      <a:pPr indent="0" algn="ctr">
                        <a:buNone/>
                      </a:pPr>
                      <a:r>
                        <a:rPr lang="en-US" sz="1400" b="0">
                          <a:latin typeface="仿宋_GB2312" panose="02010609030101010101" pitchFamily="49" charset="-122"/>
                          <a:ea typeface="仿宋_GB2312" panose="02010609030101010101" pitchFamily="49" charset="-122"/>
                          <a:cs typeface="宋体" panose="02010600030101010101" pitchFamily="2" charset="-122"/>
                        </a:rPr>
                        <a:t>133</a:t>
                      </a: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rPr>
                        <a:t>    股份合作企业</a:t>
                      </a:r>
                      <a:endParaRPr lang="en-US" alt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1">
                          <a:solidFill>
                            <a:srgbClr val="FF0000"/>
                          </a:solidFill>
                          <a:latin typeface="仿宋_GB2312" panose="02010609030101010101" pitchFamily="49" charset="-122"/>
                          <a:ea typeface="仿宋_GB2312" panose="02010609030101010101" pitchFamily="49" charset="-122"/>
                          <a:cs typeface="宋体" panose="02010600030101010101" pitchFamily="2" charset="-122"/>
                        </a:rPr>
                        <a:t>500</a:t>
                      </a:r>
                      <a:endParaRPr lang="en-US" altLang="en-US" sz="1400" b="1">
                        <a:solidFill>
                          <a:srgbClr val="FF0000"/>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1">
                          <a:solidFill>
                            <a:srgbClr val="FF0000"/>
                          </a:solidFill>
                          <a:latin typeface="仿宋_GB2312" panose="02010609030101010101" pitchFamily="49" charset="-122"/>
                          <a:ea typeface="仿宋_GB2312" panose="02010609030101010101" pitchFamily="49" charset="-122"/>
                          <a:cs typeface="宋体" panose="02010600030101010101" pitchFamily="2" charset="-122"/>
                        </a:rPr>
                        <a:t>个体工商户</a:t>
                      </a:r>
                      <a:endParaRPr lang="en-US" altLang="en-US" sz="1400" b="1">
                        <a:solidFill>
                          <a:srgbClr val="FF0000"/>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97180">
                <a:tc>
                  <a:txBody>
                    <a:bodyPr/>
                    <a:p>
                      <a:pPr indent="0" algn="ctr">
                        <a:buNone/>
                      </a:pPr>
                      <a:r>
                        <a:rPr lang="en-US" sz="1400" b="0">
                          <a:latin typeface="仿宋_GB2312" panose="02010609030101010101" pitchFamily="49" charset="-122"/>
                          <a:ea typeface="仿宋_GB2312" panose="02010609030101010101" pitchFamily="49" charset="-122"/>
                          <a:cs typeface="宋体" panose="02010600030101010101" pitchFamily="2" charset="-122"/>
                        </a:rPr>
                        <a:t>134</a:t>
                      </a: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rPr>
                        <a:t>    联营企业</a:t>
                      </a:r>
                      <a:endParaRPr lang="en-US" alt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1">
                          <a:solidFill>
                            <a:srgbClr val="FF0000"/>
                          </a:solidFill>
                          <a:latin typeface="仿宋_GB2312" panose="02010609030101010101" pitchFamily="49" charset="-122"/>
                          <a:ea typeface="仿宋_GB2312" panose="02010609030101010101" pitchFamily="49" charset="-122"/>
                          <a:cs typeface="宋体" panose="02010600030101010101" pitchFamily="2" charset="-122"/>
                        </a:rPr>
                        <a:t>900</a:t>
                      </a:r>
                      <a:endParaRPr lang="en-US" altLang="en-US" sz="1400" b="1">
                        <a:solidFill>
                          <a:srgbClr val="FF0000"/>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1">
                          <a:solidFill>
                            <a:srgbClr val="FF0000"/>
                          </a:solidFill>
                          <a:latin typeface="仿宋_GB2312" panose="02010609030101010101" pitchFamily="49" charset="-122"/>
                          <a:ea typeface="仿宋_GB2312" panose="02010609030101010101" pitchFamily="49" charset="-122"/>
                          <a:cs typeface="宋体" panose="02010600030101010101" pitchFamily="2" charset="-122"/>
                        </a:rPr>
                        <a:t>其他市场主体</a:t>
                      </a:r>
                      <a:endParaRPr lang="en-US" altLang="en-US" sz="1400" b="1">
                        <a:solidFill>
                          <a:srgbClr val="FF0000"/>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96545">
                <a:tc>
                  <a:txBody>
                    <a:bodyPr/>
                    <a:p>
                      <a:pPr indent="0" algn="ctr">
                        <a:buNone/>
                      </a:pPr>
                      <a:r>
                        <a:rPr lang="en-US" sz="1400" b="0">
                          <a:latin typeface="仿宋_GB2312" panose="02010609030101010101" pitchFamily="49" charset="-122"/>
                          <a:ea typeface="仿宋_GB2312" panose="02010609030101010101" pitchFamily="49" charset="-122"/>
                          <a:cs typeface="宋体" panose="02010600030101010101" pitchFamily="2" charset="-122"/>
                        </a:rPr>
                        <a:t>140</a:t>
                      </a: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rPr>
                        <a:t>  个人独资企业</a:t>
                      </a:r>
                      <a:endParaRPr lang="en-US" alt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latin typeface="仿宋_GB2312" panose="02010609030101010101" pitchFamily="49" charset="-122"/>
                          <a:ea typeface="仿宋_GB2312" panose="02010609030101010101" pitchFamily="49" charset="-122"/>
                          <a:cs typeface="宋体" panose="02010600030101010101" pitchFamily="2" charset="-122"/>
                        </a:rPr>
                        <a:t> </a:t>
                      </a: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latin typeface="仿宋_GB2312" panose="02010609030101010101" pitchFamily="49" charset="-122"/>
                          <a:ea typeface="仿宋_GB2312" panose="02010609030101010101" pitchFamily="49" charset="-122"/>
                          <a:cs typeface="宋体" panose="02010600030101010101" pitchFamily="2" charset="-122"/>
                        </a:rPr>
                        <a:t> </a:t>
                      </a: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95910">
                <a:tc>
                  <a:txBody>
                    <a:bodyPr/>
                    <a:p>
                      <a:pPr indent="0" algn="ctr">
                        <a:buNone/>
                      </a:pPr>
                      <a:r>
                        <a:rPr lang="en-US" sz="1400" b="0">
                          <a:latin typeface="仿宋_GB2312" panose="02010609030101010101" pitchFamily="49" charset="-122"/>
                          <a:ea typeface="仿宋_GB2312" panose="02010609030101010101" pitchFamily="49" charset="-122"/>
                          <a:cs typeface="宋体" panose="02010600030101010101" pitchFamily="2" charset="-122"/>
                        </a:rPr>
                        <a:t>150</a:t>
                      </a: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a:noFill/>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rPr>
                        <a:t>  合伙企业</a:t>
                      </a:r>
                      <a:endParaRPr lang="en-US" alt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latin typeface="仿宋_GB2312" panose="02010609030101010101" pitchFamily="49" charset="-122"/>
                          <a:ea typeface="仿宋_GB2312" panose="02010609030101010101" pitchFamily="49" charset="-122"/>
                          <a:cs typeface="宋体" panose="02010600030101010101" pitchFamily="2" charset="-122"/>
                        </a:rPr>
                        <a:t> </a:t>
                      </a: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cap="flat">
                      <a:noFill/>
                    </a:lnB>
                    <a:lnTlToBr>
                      <a:noFill/>
                    </a:lnTlToBr>
                    <a:lnBlToTr>
                      <a:noFill/>
                    </a:lnBlToTr>
                    <a:noFill/>
                  </a:tcPr>
                </a:tc>
                <a:tc>
                  <a:txBody>
                    <a:bodyPr/>
                    <a:p>
                      <a:pPr indent="0">
                        <a:buNone/>
                      </a:pPr>
                      <a:r>
                        <a:rPr lang="en-US" sz="1400" b="0">
                          <a:latin typeface="仿宋_GB2312" panose="02010609030101010101" pitchFamily="49" charset="-122"/>
                          <a:ea typeface="仿宋_GB2312" panose="02010609030101010101" pitchFamily="49" charset="-122"/>
                          <a:cs typeface="宋体" panose="02010600030101010101" pitchFamily="2" charset="-122"/>
                        </a:rPr>
                        <a:t> </a:t>
                      </a: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cap="flat">
                      <a:noFill/>
                    </a:lnR>
                    <a:lnT cap="flat">
                      <a:noFill/>
                    </a:lnT>
                    <a:lnB cap="flat">
                      <a:noFill/>
                    </a:lnB>
                    <a:lnTlToBr>
                      <a:noFill/>
                    </a:lnTlToBr>
                    <a:lnBlToTr>
                      <a:noFill/>
                    </a:lnBlToTr>
                    <a:noFill/>
                  </a:tcPr>
                </a:tc>
              </a:tr>
              <a:tr h="296545">
                <a:tc>
                  <a:txBody>
                    <a:bodyPr/>
                    <a:p>
                      <a:pPr indent="0" algn="ctr">
                        <a:buNone/>
                      </a:pPr>
                      <a:r>
                        <a:rPr lang="en-US" sz="1400" b="0">
                          <a:latin typeface="仿宋_GB2312" panose="02010609030101010101" pitchFamily="49" charset="-122"/>
                          <a:ea typeface="仿宋_GB2312" panose="02010609030101010101" pitchFamily="49" charset="-122"/>
                          <a:cs typeface="宋体" panose="02010600030101010101" pitchFamily="2" charset="-122"/>
                        </a:rPr>
                        <a:t>190</a:t>
                      </a: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a:noFill/>
                    </a:lnL>
                    <a:lnR w="12700" cap="flat" cmpd="sng">
                      <a:solidFill>
                        <a:srgbClr val="080000"/>
                      </a:solidFill>
                      <a:prstDash val="solid"/>
                      <a:headEnd type="none" w="med" len="med"/>
                      <a:tailEnd type="none" w="med" len="med"/>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rPr>
                        <a:t>  其他内资企业</a:t>
                      </a:r>
                      <a:endParaRPr lang="en-US" altLang="en-US" sz="1400" b="0">
                        <a:solidFill>
                          <a:srgbClr val="FF0000"/>
                        </a:solidFill>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仿宋_GB2312" panose="02010609030101010101" pitchFamily="49" charset="-122"/>
                          <a:ea typeface="仿宋_GB2312" panose="02010609030101010101" pitchFamily="49" charset="-122"/>
                          <a:cs typeface="宋体" panose="02010600030101010101" pitchFamily="2" charset="-122"/>
                        </a:rPr>
                        <a:t> </a:t>
                      </a: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400" b="0">
                        <a:latin typeface="仿宋_GB2312" panose="02010609030101010101" pitchFamily="49" charset="-122"/>
                        <a:ea typeface="仿宋_GB2312" panose="02010609030101010101" pitchFamily="49"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cap="flat">
                      <a:noFill/>
                    </a:lnR>
                    <a:lnT cap="flat">
                      <a:noFill/>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2770" name="文本框 16"/>
          <p:cNvSpPr txBox="1"/>
          <p:nvPr/>
        </p:nvSpPr>
        <p:spPr>
          <a:xfrm>
            <a:off x="846138" y="1404938"/>
            <a:ext cx="3719512" cy="460375"/>
          </a:xfrm>
          <a:prstGeom prst="rect">
            <a:avLst/>
          </a:prstGeom>
          <a:noFill/>
          <a:ln w="9525">
            <a:noFill/>
          </a:ln>
        </p:spPr>
        <p:txBody>
          <a:bodyPr wrap="square" anchor="t" anchorCtr="0">
            <a:spAutoFit/>
          </a:bodyPr>
          <a:p>
            <a:pPr algn="ctr"/>
            <a:r>
              <a:rPr lang="zh-CN" altLang="en-US" sz="2400" b="1" dirty="0">
                <a:solidFill>
                  <a:schemeClr val="bg1"/>
                </a:solidFill>
                <a:latin typeface="Arial" panose="020B0604020202020204" pitchFamily="34" charset="0"/>
                <a:ea typeface="微软雅黑" panose="020B0503020204020204" charset="-122"/>
              </a:rPr>
              <a:t>农民专业合作社（联合社）</a:t>
            </a:r>
            <a:endParaRPr lang="zh-CN" altLang="en-US" sz="2400" b="1" dirty="0">
              <a:solidFill>
                <a:schemeClr val="bg1"/>
              </a:solidFill>
              <a:latin typeface="Arial" panose="020B0604020202020204" pitchFamily="34" charset="0"/>
              <a:ea typeface="微软雅黑" panose="020B0503020204020204" charset="-122"/>
            </a:endParaRPr>
          </a:p>
        </p:txBody>
      </p:sp>
      <p:sp>
        <p:nvSpPr>
          <p:cNvPr id="32771" name="文本框 16"/>
          <p:cNvSpPr txBox="1"/>
          <p:nvPr/>
        </p:nvSpPr>
        <p:spPr>
          <a:xfrm>
            <a:off x="1616075" y="3001963"/>
            <a:ext cx="2019300" cy="460375"/>
          </a:xfrm>
          <a:prstGeom prst="rect">
            <a:avLst/>
          </a:prstGeom>
          <a:noFill/>
          <a:ln w="9525">
            <a:noFill/>
          </a:ln>
        </p:spPr>
        <p:txBody>
          <a:bodyPr wrap="none" anchor="t" anchorCtr="0">
            <a:spAutoFit/>
          </a:bodyPr>
          <a:p>
            <a:pPr algn="ctr"/>
            <a:r>
              <a:rPr lang="zh-CN" altLang="en-US" sz="2400" b="1" dirty="0">
                <a:solidFill>
                  <a:schemeClr val="bg1"/>
                </a:solidFill>
                <a:latin typeface="Arial" panose="020B0604020202020204" pitchFamily="34" charset="0"/>
                <a:ea typeface="微软雅黑" panose="020B0503020204020204" charset="-122"/>
              </a:rPr>
              <a:t>其他市场主体</a:t>
            </a:r>
            <a:endParaRPr lang="zh-CN" altLang="en-US" sz="2400" b="1" dirty="0">
              <a:solidFill>
                <a:schemeClr val="bg1"/>
              </a:solidFill>
              <a:latin typeface="Arial" panose="020B0604020202020204" pitchFamily="34" charset="0"/>
              <a:ea typeface="微软雅黑" panose="020B0503020204020204" charset="-122"/>
            </a:endParaRPr>
          </a:p>
        </p:txBody>
      </p:sp>
      <p:sp>
        <p:nvSpPr>
          <p:cNvPr id="32772" name="文本框 3"/>
          <p:cNvSpPr txBox="1"/>
          <p:nvPr/>
        </p:nvSpPr>
        <p:spPr>
          <a:xfrm>
            <a:off x="1376363" y="930275"/>
            <a:ext cx="8928100" cy="522288"/>
          </a:xfrm>
          <a:prstGeom prst="rect">
            <a:avLst/>
          </a:prstGeom>
          <a:noFill/>
          <a:ln w="9525">
            <a:noFill/>
          </a:ln>
        </p:spPr>
        <p:txBody>
          <a:bodyPr wrap="square" anchor="t" anchorCtr="0">
            <a:spAutoFit/>
          </a:bodyPr>
          <a:p>
            <a:r>
              <a:rPr lang="zh-CN" altLang="en-US" sz="2800">
                <a:latin typeface="Arial" panose="020B0604020202020204" pitchFamily="34" charset="0"/>
                <a:ea typeface="宋体" panose="02010600030101010101" pitchFamily="2" charset="-122"/>
              </a:rPr>
              <a:t>经营主体登记注册类型与统计类别对照表（示例）</a:t>
            </a:r>
            <a:endParaRPr lang="zh-CN" altLang="en-US" sz="2800">
              <a:latin typeface="Arial" panose="020B0604020202020204" pitchFamily="34" charset="0"/>
              <a:ea typeface="宋体" panose="02010600030101010101" pitchFamily="2" charset="-122"/>
            </a:endParaRPr>
          </a:p>
        </p:txBody>
      </p:sp>
      <p:sp>
        <p:nvSpPr>
          <p:cNvPr id="32773" name="标题 1"/>
          <p:cNvSpPr txBox="1"/>
          <p:nvPr/>
        </p:nvSpPr>
        <p:spPr>
          <a:xfrm>
            <a:off x="1198563" y="44450"/>
            <a:ext cx="6357937" cy="552450"/>
          </a:xfrm>
          <a:prstGeom prst="rect">
            <a:avLst/>
          </a:prstGeom>
          <a:noFill/>
          <a:ln w="9525">
            <a:noFill/>
          </a:ln>
        </p:spPr>
        <p:txBody>
          <a:bodyPr anchor="t" anchorCtr="0"/>
          <a:p>
            <a:pPr>
              <a:buFontTx/>
            </a:pPr>
            <a:r>
              <a:rPr lang="zh-CN" altLang="en-US" sz="3200" b="1" dirty="0">
                <a:latin typeface="仿宋_GB2312" panose="02010609030101010101" pitchFamily="49" charset="-122"/>
                <a:ea typeface="仿宋_GB2312" panose="02010609030101010101" pitchFamily="49" charset="-122"/>
                <a:sym typeface="Times New Roman" panose="02020603050405020304" pitchFamily="18" charset="0"/>
              </a:rPr>
              <a:t>登记注册统计类别</a:t>
            </a:r>
            <a:endParaRPr lang="zh-CN" altLang="en-US" sz="3200" b="1" dirty="0">
              <a:latin typeface="仿宋_GB2312" panose="02010609030101010101" pitchFamily="49" charset="-122"/>
              <a:ea typeface="仿宋_GB2312" panose="02010609030101010101" pitchFamily="49" charset="-122"/>
              <a:sym typeface="Times New Roman" panose="02020603050405020304" pitchFamily="18" charset="0"/>
            </a:endParaRPr>
          </a:p>
        </p:txBody>
      </p:sp>
      <p:graphicFrame>
        <p:nvGraphicFramePr>
          <p:cNvPr id="5" name="表格 4"/>
          <p:cNvGraphicFramePr/>
          <p:nvPr/>
        </p:nvGraphicFramePr>
        <p:xfrm>
          <a:off x="1343025" y="1557338"/>
          <a:ext cx="7735888" cy="5024438"/>
        </p:xfrm>
        <a:graphic>
          <a:graphicData uri="http://schemas.openxmlformats.org/drawingml/2006/table">
            <a:tbl>
              <a:tblPr firstRow="1" bandRow="1">
                <a:tableStyleId>{5C22544A-7EE6-4342-B048-85BDC9FD1C3A}</a:tableStyleId>
              </a:tblPr>
              <a:tblGrid>
                <a:gridCol w="588010"/>
                <a:gridCol w="4495165"/>
                <a:gridCol w="548640"/>
                <a:gridCol w="2103755"/>
              </a:tblGrid>
              <a:tr h="368935">
                <a:tc gridSpan="2">
                  <a:txBody>
                    <a:bodyPr/>
                    <a:p>
                      <a:pPr indent="0" algn="ctr">
                        <a:buNone/>
                      </a:pPr>
                      <a:r>
                        <a:rPr lang="en-US" sz="1400">
                          <a:latin typeface="宋体" panose="02010600030101010101" pitchFamily="2" charset="-122"/>
                          <a:ea typeface="宋体" panose="02010600030101010101" pitchFamily="2" charset="-122"/>
                        </a:rPr>
                        <a:t>登记注册类型及代码</a:t>
                      </a:r>
                      <a:endParaRPr lang="en-US" altLang="en-US" sz="1400">
                        <a:latin typeface="宋体" panose="02010600030101010101" pitchFamily="2" charset="-122"/>
                        <a:ea typeface="宋体" panose="02010600030101010101" pitchFamily="2" charset="-122"/>
                      </a:endParaRPr>
                    </a:p>
                  </a:txBody>
                  <a:tcPr marL="68580" marR="68580" marT="0" marB="0" vert="horz" anchor="ctr" anchorCtr="0"/>
                </a:tc>
                <a:tc hMerge="1">
                  <a:tcPr/>
                </a:tc>
                <a:tc gridSpan="2">
                  <a:txBody>
                    <a:bodyPr/>
                    <a:p>
                      <a:pPr indent="0" algn="ctr">
                        <a:buNone/>
                      </a:pPr>
                      <a:r>
                        <a:rPr lang="en-US" sz="1400">
                          <a:latin typeface="宋体" panose="02010600030101010101" pitchFamily="2" charset="-122"/>
                          <a:ea typeface="宋体" panose="02010600030101010101" pitchFamily="2" charset="-122"/>
                        </a:rPr>
                        <a:t>统计类别及代码</a:t>
                      </a:r>
                      <a:endParaRPr lang="en-US" altLang="en-US" sz="1400">
                        <a:latin typeface="宋体" panose="02010600030101010101" pitchFamily="2" charset="-122"/>
                        <a:ea typeface="宋体" panose="02010600030101010101" pitchFamily="2" charset="-122"/>
                      </a:endParaRPr>
                    </a:p>
                  </a:txBody>
                  <a:tcPr marL="68580" marR="68580" marT="0" marB="0" vert="horz" anchor="ctr" anchorCtr="0"/>
                </a:tc>
                <a:tc hMerge="1">
                  <a:tcPr/>
                </a:tc>
              </a:tr>
              <a:tr h="213360">
                <a:tc>
                  <a:txBody>
                    <a:bodyPr/>
                    <a:p>
                      <a:pPr indent="0">
                        <a:buNone/>
                      </a:pPr>
                      <a:r>
                        <a:rPr lang="en-US" sz="1400">
                          <a:latin typeface="宋体" panose="02010600030101010101" pitchFamily="2" charset="-122"/>
                          <a:ea typeface="宋体" panose="02010600030101010101" pitchFamily="2" charset="-122"/>
                        </a:rPr>
                        <a:t>1000</a:t>
                      </a:r>
                      <a:endParaRPr lang="en-US" altLang="en-US" sz="1400">
                        <a:latin typeface="宋体" panose="02010600030101010101" pitchFamily="2" charset="-122"/>
                        <a:ea typeface="宋体" panose="02010600030101010101" pitchFamily="2" charset="-122"/>
                      </a:endParaRPr>
                    </a:p>
                  </a:txBody>
                  <a:tcPr marL="68580" marR="68580" marT="0" marB="0" vert="horz" anchor="t" anchorCtr="0"/>
                </a:tc>
                <a:tc>
                  <a:txBody>
                    <a:bodyPr/>
                    <a:p>
                      <a:pPr indent="0">
                        <a:buNone/>
                      </a:pPr>
                      <a:r>
                        <a:rPr lang="en-US" sz="1400">
                          <a:latin typeface="宋体" panose="02010600030101010101" pitchFamily="2" charset="-122"/>
                          <a:ea typeface="宋体" panose="02010600030101010101" pitchFamily="2" charset="-122"/>
                        </a:rPr>
                        <a:t>内资公司</a:t>
                      </a:r>
                      <a:endParaRPr lang="en-US" altLang="en-US" sz="1400">
                        <a:latin typeface="宋体" panose="02010600030101010101" pitchFamily="2" charset="-122"/>
                        <a:ea typeface="宋体" panose="02010600030101010101" pitchFamily="2" charset="-122"/>
                      </a:endParaRPr>
                    </a:p>
                  </a:txBody>
                  <a:tcPr marL="68580" marR="68580" marT="0" marB="0" vert="horz" anchor="t" anchorCtr="0"/>
                </a:tc>
                <a:tc>
                  <a:txBody>
                    <a:bodyPr/>
                    <a:p>
                      <a:pPr indent="0" algn="ctr">
                        <a:buNone/>
                      </a:pPr>
                      <a:r>
                        <a:rPr lang="en-US" sz="1400">
                          <a:latin typeface="宋体" panose="02010600030101010101" pitchFamily="2" charset="-122"/>
                          <a:ea typeface="宋体" panose="02010600030101010101" pitchFamily="2" charset="-122"/>
                        </a:rPr>
                        <a:t> </a:t>
                      </a:r>
                      <a:endParaRPr lang="en-US" altLang="en-US" sz="1400">
                        <a:latin typeface="宋体" panose="02010600030101010101" pitchFamily="2" charset="-122"/>
                        <a:ea typeface="宋体" panose="02010600030101010101" pitchFamily="2" charset="-122"/>
                      </a:endParaRPr>
                    </a:p>
                  </a:txBody>
                  <a:tcPr marL="68580" marR="68580" marT="0" marB="0" vert="horz" anchor="ctr" anchorCtr="0"/>
                </a:tc>
                <a:tc>
                  <a:txBody>
                    <a:bodyPr/>
                    <a:p>
                      <a:pPr indent="0">
                        <a:buNone/>
                      </a:pPr>
                      <a:r>
                        <a:rPr lang="en-US" sz="1400">
                          <a:latin typeface="宋体" panose="02010600030101010101" pitchFamily="2" charset="-122"/>
                          <a:ea typeface="宋体" panose="02010600030101010101" pitchFamily="2" charset="-122"/>
                        </a:rPr>
                        <a:t> </a:t>
                      </a:r>
                      <a:endParaRPr lang="en-US" altLang="en-US" sz="1400">
                        <a:latin typeface="宋体" panose="02010600030101010101" pitchFamily="2" charset="-122"/>
                        <a:ea typeface="宋体" panose="02010600030101010101" pitchFamily="2" charset="-122"/>
                      </a:endParaRPr>
                    </a:p>
                  </a:txBody>
                  <a:tcPr marL="68580" marR="68580" marT="0" marB="0" vert="horz" anchor="ctr" anchorCtr="0"/>
                </a:tc>
              </a:tr>
              <a:tr h="235585">
                <a:tc>
                  <a:txBody>
                    <a:bodyPr/>
                    <a:p>
                      <a:pPr indent="0">
                        <a:buNone/>
                      </a:pPr>
                      <a:r>
                        <a:rPr lang="en-US" sz="1400">
                          <a:latin typeface="宋体" panose="02010600030101010101" pitchFamily="2" charset="-122"/>
                          <a:ea typeface="宋体" panose="02010600030101010101" pitchFamily="2" charset="-122"/>
                        </a:rPr>
                        <a:t>1100</a:t>
                      </a:r>
                      <a:endParaRPr lang="en-US" altLang="en-US" sz="1400">
                        <a:latin typeface="宋体" panose="02010600030101010101" pitchFamily="2" charset="-122"/>
                        <a:ea typeface="宋体" panose="02010600030101010101" pitchFamily="2" charset="-122"/>
                      </a:endParaRPr>
                    </a:p>
                  </a:txBody>
                  <a:tcPr marL="68580" marR="68580" marT="0" marB="0" vert="horz" anchor="t" anchorCtr="0"/>
                </a:tc>
                <a:tc>
                  <a:txBody>
                    <a:bodyPr/>
                    <a:p>
                      <a:pPr indent="0">
                        <a:buNone/>
                      </a:pPr>
                      <a:r>
                        <a:rPr lang="en-US" sz="1400">
                          <a:latin typeface="宋体" panose="02010600030101010101" pitchFamily="2" charset="-122"/>
                          <a:ea typeface="宋体" panose="02010600030101010101" pitchFamily="2" charset="-122"/>
                        </a:rPr>
                        <a:t>有限责任公司</a:t>
                      </a:r>
                      <a:endParaRPr lang="en-US" altLang="en-US" sz="1400">
                        <a:latin typeface="宋体" panose="02010600030101010101" pitchFamily="2" charset="-122"/>
                        <a:ea typeface="宋体" panose="02010600030101010101" pitchFamily="2" charset="-122"/>
                      </a:endParaRPr>
                    </a:p>
                  </a:txBody>
                  <a:tcPr marL="68580" marR="68580" marT="0" marB="0" vert="horz" anchor="t" anchorCtr="0"/>
                </a:tc>
                <a:tc>
                  <a:txBody>
                    <a:bodyPr/>
                    <a:p>
                      <a:pPr indent="0" algn="ctr">
                        <a:buNone/>
                      </a:pPr>
                      <a:r>
                        <a:rPr lang="en-US" sz="1400">
                          <a:latin typeface="宋体" panose="02010600030101010101" pitchFamily="2" charset="-122"/>
                          <a:ea typeface="宋体" panose="02010600030101010101" pitchFamily="2" charset="-122"/>
                        </a:rPr>
                        <a:t> </a:t>
                      </a:r>
                      <a:endParaRPr lang="en-US" altLang="en-US" sz="1400">
                        <a:latin typeface="宋体" panose="02010600030101010101" pitchFamily="2" charset="-122"/>
                        <a:ea typeface="宋体" panose="02010600030101010101" pitchFamily="2" charset="-122"/>
                      </a:endParaRPr>
                    </a:p>
                  </a:txBody>
                  <a:tcPr marL="68580" marR="68580" marT="0" marB="0" vert="horz" anchor="ctr" anchorCtr="0"/>
                </a:tc>
                <a:tc>
                  <a:txBody>
                    <a:bodyPr/>
                    <a:p>
                      <a:pPr indent="0">
                        <a:buNone/>
                      </a:pPr>
                      <a:r>
                        <a:rPr lang="en-US" sz="1400">
                          <a:latin typeface="宋体" panose="02010600030101010101" pitchFamily="2" charset="-122"/>
                          <a:ea typeface="宋体" panose="02010600030101010101" pitchFamily="2" charset="-122"/>
                        </a:rPr>
                        <a:t> </a:t>
                      </a:r>
                      <a:endParaRPr lang="en-US" altLang="en-US" sz="1400">
                        <a:latin typeface="宋体" panose="02010600030101010101" pitchFamily="2" charset="-122"/>
                        <a:ea typeface="宋体" panose="02010600030101010101" pitchFamily="2" charset="-122"/>
                      </a:endParaRPr>
                    </a:p>
                  </a:txBody>
                  <a:tcPr marL="68580" marR="68580" marT="0" marB="0" vert="horz" anchor="ctr" anchorCtr="0"/>
                </a:tc>
              </a:tr>
              <a:tr h="234315">
                <a:tc>
                  <a:txBody>
                    <a:bodyPr/>
                    <a:p>
                      <a:pPr indent="0">
                        <a:buNone/>
                      </a:pPr>
                      <a:r>
                        <a:rPr lang="en-US" sz="1400">
                          <a:latin typeface="宋体" panose="02010600030101010101" pitchFamily="2" charset="-122"/>
                          <a:ea typeface="宋体" panose="02010600030101010101" pitchFamily="2" charset="-122"/>
                        </a:rPr>
                        <a:t>1110</a:t>
                      </a:r>
                      <a:endParaRPr lang="en-US" altLang="en-US" sz="1400">
                        <a:latin typeface="宋体" panose="02010600030101010101" pitchFamily="2" charset="-122"/>
                        <a:ea typeface="宋体" panose="02010600030101010101" pitchFamily="2" charset="-122"/>
                      </a:endParaRPr>
                    </a:p>
                  </a:txBody>
                  <a:tcPr marL="68580" marR="68580" marT="0" marB="0" vert="horz" anchor="t" anchorCtr="0"/>
                </a:tc>
                <a:tc>
                  <a:txBody>
                    <a:bodyPr/>
                    <a:p>
                      <a:pPr indent="0">
                        <a:buNone/>
                      </a:pPr>
                      <a:r>
                        <a:rPr lang="en-US" sz="1400">
                          <a:latin typeface="宋体" panose="02010600030101010101" pitchFamily="2" charset="-122"/>
                          <a:ea typeface="宋体" panose="02010600030101010101" pitchFamily="2" charset="-122"/>
                          <a:cs typeface="宋体" panose="02010600030101010101" pitchFamily="2" charset="-122"/>
                        </a:rPr>
                        <a:t>有限责任公司(国有独资)</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tc>
                <a:tc>
                  <a:txBody>
                    <a:bodyPr/>
                    <a:p>
                      <a:pPr indent="0" algn="ctr">
                        <a:buNone/>
                      </a:pPr>
                      <a:r>
                        <a:rPr lang="en-US" sz="1400">
                          <a:latin typeface="宋体" panose="02010600030101010101" pitchFamily="2" charset="-122"/>
                          <a:ea typeface="宋体" panose="02010600030101010101" pitchFamily="2" charset="-122"/>
                        </a:rPr>
                        <a:t>111</a:t>
                      </a:r>
                      <a:endParaRPr lang="en-US" altLang="en-US" sz="1400">
                        <a:latin typeface="宋体" panose="02010600030101010101" pitchFamily="2" charset="-122"/>
                        <a:ea typeface="宋体" panose="02010600030101010101" pitchFamily="2" charset="-122"/>
                      </a:endParaRPr>
                    </a:p>
                  </a:txBody>
                  <a:tcPr marL="68580" marR="68580" marT="0" marB="0" vert="horz" anchor="ctr" anchorCtr="0"/>
                </a:tc>
                <a:tc>
                  <a:txBody>
                    <a:bodyPr/>
                    <a:p>
                      <a:pPr indent="0">
                        <a:buNone/>
                      </a:pPr>
                      <a:r>
                        <a:rPr lang="en-US" sz="1400">
                          <a:latin typeface="宋体" panose="02010600030101010101" pitchFamily="2" charset="-122"/>
                          <a:ea typeface="宋体" panose="02010600030101010101" pitchFamily="2" charset="-122"/>
                        </a:rPr>
                        <a:t>国有独资公司</a:t>
                      </a:r>
                      <a:endParaRPr lang="en-US" altLang="en-US" sz="1400">
                        <a:latin typeface="宋体" panose="02010600030101010101" pitchFamily="2" charset="-122"/>
                        <a:ea typeface="宋体" panose="02010600030101010101" pitchFamily="2" charset="-122"/>
                      </a:endParaRPr>
                    </a:p>
                  </a:txBody>
                  <a:tcPr marL="68580" marR="68580" marT="0" marB="0" vert="horz" anchor="ctr" anchorCtr="0"/>
                </a:tc>
              </a:tr>
              <a:tr h="235585">
                <a:tc>
                  <a:txBody>
                    <a:bodyPr/>
                    <a:p>
                      <a:pPr indent="0">
                        <a:buNone/>
                      </a:pPr>
                      <a:r>
                        <a:rPr lang="en-US" sz="1400">
                          <a:latin typeface="宋体" panose="02010600030101010101" pitchFamily="2" charset="-122"/>
                          <a:ea typeface="宋体" panose="02010600030101010101" pitchFamily="2" charset="-122"/>
                        </a:rPr>
                        <a:t>1120</a:t>
                      </a:r>
                      <a:endParaRPr lang="en-US" altLang="en-US" sz="1400">
                        <a:latin typeface="宋体" panose="02010600030101010101" pitchFamily="2" charset="-122"/>
                        <a:ea typeface="宋体" panose="02010600030101010101" pitchFamily="2" charset="-122"/>
                      </a:endParaRPr>
                    </a:p>
                  </a:txBody>
                  <a:tcPr marL="68580" marR="68580" marT="0" marB="0" vert="horz" anchor="t" anchorCtr="0"/>
                </a:tc>
                <a:tc>
                  <a:txBody>
                    <a:bodyPr/>
                    <a:p>
                      <a:pPr indent="0">
                        <a:buNone/>
                      </a:pPr>
                      <a:r>
                        <a:rPr lang="en-US" sz="1400">
                          <a:latin typeface="宋体" panose="02010600030101010101" pitchFamily="2" charset="-122"/>
                          <a:ea typeface="宋体" panose="02010600030101010101" pitchFamily="2" charset="-122"/>
                          <a:cs typeface="宋体" panose="02010600030101010101" pitchFamily="2" charset="-122"/>
                        </a:rPr>
                        <a:t>有限责任公司(外商投资企业投资)</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tc>
                <a:tc>
                  <a:txBody>
                    <a:bodyPr/>
                    <a:p>
                      <a:pPr indent="0" algn="ctr">
                        <a:buNone/>
                      </a:pPr>
                      <a:r>
                        <a:rPr lang="en-US" sz="1400">
                          <a:latin typeface="宋体" panose="02010600030101010101" pitchFamily="2" charset="-122"/>
                          <a:ea typeface="宋体" panose="02010600030101010101" pitchFamily="2" charset="-122"/>
                        </a:rPr>
                        <a:t> </a:t>
                      </a:r>
                      <a:endParaRPr lang="en-US" altLang="en-US" sz="1400">
                        <a:latin typeface="宋体" panose="02010600030101010101" pitchFamily="2" charset="-122"/>
                        <a:ea typeface="宋体" panose="02010600030101010101" pitchFamily="2" charset="-122"/>
                      </a:endParaRPr>
                    </a:p>
                  </a:txBody>
                  <a:tcPr marL="68580" marR="68580" marT="0" marB="0" vert="horz" anchor="ctr" anchorCtr="0"/>
                </a:tc>
                <a:tc>
                  <a:txBody>
                    <a:bodyPr/>
                    <a:p>
                      <a:pPr indent="0">
                        <a:buNone/>
                      </a:pPr>
                      <a:r>
                        <a:rPr lang="en-US" sz="1400">
                          <a:latin typeface="宋体" panose="02010600030101010101" pitchFamily="2" charset="-122"/>
                          <a:ea typeface="宋体" panose="02010600030101010101" pitchFamily="2" charset="-122"/>
                        </a:rPr>
                        <a:t> </a:t>
                      </a:r>
                      <a:endParaRPr lang="en-US" altLang="en-US" sz="1400">
                        <a:latin typeface="宋体" panose="02010600030101010101" pitchFamily="2" charset="-122"/>
                        <a:ea typeface="宋体" panose="02010600030101010101" pitchFamily="2" charset="-122"/>
                      </a:endParaRPr>
                    </a:p>
                  </a:txBody>
                  <a:tcPr marL="68580" marR="68580" marT="0" marB="0" vert="horz" anchor="ctr" anchorCtr="0"/>
                </a:tc>
              </a:tr>
              <a:tr h="234315">
                <a:tc>
                  <a:txBody>
                    <a:bodyPr/>
                    <a:p>
                      <a:pPr indent="0">
                        <a:buNone/>
                      </a:pPr>
                      <a:r>
                        <a:rPr lang="en-US" sz="1400">
                          <a:latin typeface="宋体" panose="02010600030101010101" pitchFamily="2" charset="-122"/>
                          <a:ea typeface="宋体" panose="02010600030101010101" pitchFamily="2" charset="-122"/>
                        </a:rPr>
                        <a:t>1121</a:t>
                      </a:r>
                      <a:endParaRPr lang="en-US" altLang="en-US" sz="1400">
                        <a:latin typeface="宋体" panose="02010600030101010101" pitchFamily="2" charset="-122"/>
                        <a:ea typeface="宋体" panose="02010600030101010101" pitchFamily="2" charset="-122"/>
                      </a:endParaRPr>
                    </a:p>
                  </a:txBody>
                  <a:tcPr marL="68580" marR="68580" marT="0" marB="0" vert="horz" anchor="t" anchorCtr="0"/>
                </a:tc>
                <a:tc>
                  <a:txBody>
                    <a:bodyPr/>
                    <a:p>
                      <a:pPr indent="0">
                        <a:buNone/>
                      </a:pPr>
                      <a:r>
                        <a:rPr lang="en-US" sz="1400">
                          <a:latin typeface="宋体" panose="02010600030101010101" pitchFamily="2" charset="-122"/>
                          <a:ea typeface="宋体" panose="02010600030101010101" pitchFamily="2" charset="-122"/>
                          <a:cs typeface="宋体" panose="02010600030101010101" pitchFamily="2" charset="-122"/>
                        </a:rPr>
                        <a:t>有限责任公司(外商投资企业合资)</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tc>
                <a:tc>
                  <a:txBody>
                    <a:bodyPr/>
                    <a:p>
                      <a:pPr indent="0" algn="ctr">
                        <a:buNone/>
                      </a:pPr>
                      <a:r>
                        <a:rPr lang="en-US" sz="1400">
                          <a:latin typeface="宋体" panose="02010600030101010101" pitchFamily="2" charset="-122"/>
                          <a:ea typeface="宋体" panose="02010600030101010101" pitchFamily="2" charset="-122"/>
                        </a:rPr>
                        <a:t>119</a:t>
                      </a:r>
                      <a:endParaRPr lang="en-US" altLang="en-US" sz="1400">
                        <a:latin typeface="宋体" panose="02010600030101010101" pitchFamily="2" charset="-122"/>
                        <a:ea typeface="宋体" panose="02010600030101010101" pitchFamily="2" charset="-122"/>
                      </a:endParaRPr>
                    </a:p>
                  </a:txBody>
                  <a:tcPr marL="68580" marR="68580" marT="0" marB="0" vert="horz" anchor="ctr" anchorCtr="0"/>
                </a:tc>
                <a:tc>
                  <a:txBody>
                    <a:bodyPr/>
                    <a:p>
                      <a:pPr indent="0">
                        <a:buNone/>
                      </a:pPr>
                      <a:r>
                        <a:rPr lang="en-US" sz="1400">
                          <a:latin typeface="宋体" panose="02010600030101010101" pitchFamily="2" charset="-122"/>
                          <a:ea typeface="宋体" panose="02010600030101010101" pitchFamily="2" charset="-122"/>
                        </a:rPr>
                        <a:t>其他有限责任公司</a:t>
                      </a:r>
                      <a:endParaRPr lang="en-US" altLang="en-US" sz="1400">
                        <a:latin typeface="宋体" panose="02010600030101010101" pitchFamily="2" charset="-122"/>
                        <a:ea typeface="宋体" panose="02010600030101010101" pitchFamily="2" charset="-122"/>
                      </a:endParaRPr>
                    </a:p>
                  </a:txBody>
                  <a:tcPr marL="68580" marR="68580" marT="0" marB="0" vert="horz" anchor="ctr" anchorCtr="0"/>
                </a:tc>
              </a:tr>
              <a:tr h="234950">
                <a:tc>
                  <a:txBody>
                    <a:bodyPr/>
                    <a:p>
                      <a:pPr indent="0">
                        <a:buNone/>
                      </a:pPr>
                      <a:r>
                        <a:rPr lang="en-US" sz="1400">
                          <a:latin typeface="宋体" panose="02010600030101010101" pitchFamily="2" charset="-122"/>
                          <a:ea typeface="宋体" panose="02010600030101010101" pitchFamily="2" charset="-122"/>
                        </a:rPr>
                        <a:t>1122</a:t>
                      </a:r>
                      <a:endParaRPr lang="en-US" altLang="en-US" sz="1400">
                        <a:latin typeface="宋体" panose="02010600030101010101" pitchFamily="2" charset="-122"/>
                        <a:ea typeface="宋体" panose="02010600030101010101" pitchFamily="2" charset="-122"/>
                      </a:endParaRPr>
                    </a:p>
                  </a:txBody>
                  <a:tcPr marL="68580" marR="68580" marT="0" marB="0" vert="horz" anchor="t" anchorCtr="0"/>
                </a:tc>
                <a:tc>
                  <a:txBody>
                    <a:bodyPr/>
                    <a:p>
                      <a:pPr indent="0">
                        <a:buNone/>
                      </a:pPr>
                      <a:r>
                        <a:rPr lang="en-US" sz="1400">
                          <a:latin typeface="宋体" panose="02010600030101010101" pitchFamily="2" charset="-122"/>
                          <a:ea typeface="宋体" panose="02010600030101010101" pitchFamily="2" charset="-122"/>
                          <a:cs typeface="宋体" panose="02010600030101010101" pitchFamily="2" charset="-122"/>
                        </a:rPr>
                        <a:t>有限责任公司(外商投资企业与内资合资)</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tc>
                <a:tc>
                  <a:txBody>
                    <a:bodyPr/>
                    <a:p>
                      <a:pPr indent="0" algn="ctr">
                        <a:buNone/>
                      </a:pPr>
                      <a:r>
                        <a:rPr lang="en-US" sz="1400">
                          <a:latin typeface="宋体" panose="02010600030101010101" pitchFamily="2" charset="-122"/>
                          <a:ea typeface="宋体" panose="02010600030101010101" pitchFamily="2" charset="-122"/>
                        </a:rPr>
                        <a:t>119</a:t>
                      </a:r>
                      <a:endParaRPr lang="en-US" altLang="en-US" sz="1400">
                        <a:latin typeface="宋体" panose="02010600030101010101" pitchFamily="2" charset="-122"/>
                        <a:ea typeface="宋体" panose="02010600030101010101" pitchFamily="2" charset="-122"/>
                      </a:endParaRPr>
                    </a:p>
                  </a:txBody>
                  <a:tcPr marL="68580" marR="68580" marT="0" marB="0" vert="horz" anchor="ctr" anchorCtr="0"/>
                </a:tc>
                <a:tc>
                  <a:txBody>
                    <a:bodyPr/>
                    <a:p>
                      <a:pPr indent="0">
                        <a:buNone/>
                      </a:pPr>
                      <a:r>
                        <a:rPr lang="en-US" sz="1400">
                          <a:latin typeface="宋体" panose="02010600030101010101" pitchFamily="2" charset="-122"/>
                          <a:ea typeface="宋体" panose="02010600030101010101" pitchFamily="2" charset="-122"/>
                        </a:rPr>
                        <a:t>其他有限责任公司</a:t>
                      </a:r>
                      <a:endParaRPr lang="en-US" altLang="en-US" sz="1400">
                        <a:latin typeface="宋体" panose="02010600030101010101" pitchFamily="2" charset="-122"/>
                        <a:ea typeface="宋体" panose="02010600030101010101" pitchFamily="2" charset="-122"/>
                      </a:endParaRPr>
                    </a:p>
                  </a:txBody>
                  <a:tcPr marL="68580" marR="68580" marT="0" marB="0" vert="horz" anchor="ctr" anchorCtr="0"/>
                </a:tc>
              </a:tr>
              <a:tr h="234950">
                <a:tc>
                  <a:txBody>
                    <a:bodyPr/>
                    <a:p>
                      <a:pPr indent="0">
                        <a:buNone/>
                      </a:pPr>
                      <a:r>
                        <a:rPr lang="en-US" sz="1400">
                          <a:latin typeface="宋体" panose="02010600030101010101" pitchFamily="2" charset="-122"/>
                          <a:ea typeface="宋体" panose="02010600030101010101" pitchFamily="2" charset="-122"/>
                        </a:rPr>
                        <a:t>1123</a:t>
                      </a:r>
                      <a:endParaRPr lang="en-US" altLang="en-US" sz="1400">
                        <a:latin typeface="宋体" panose="02010600030101010101" pitchFamily="2" charset="-122"/>
                        <a:ea typeface="宋体" panose="02010600030101010101" pitchFamily="2" charset="-122"/>
                      </a:endParaRPr>
                    </a:p>
                  </a:txBody>
                  <a:tcPr marL="68580" marR="68580" marT="0" marB="0" vert="horz" anchor="t" anchorCtr="0"/>
                </a:tc>
                <a:tc>
                  <a:txBody>
                    <a:bodyPr/>
                    <a:p>
                      <a:pPr indent="0">
                        <a:buNone/>
                      </a:pPr>
                      <a:r>
                        <a:rPr lang="en-US" sz="1400">
                          <a:latin typeface="宋体" panose="02010600030101010101" pitchFamily="2" charset="-122"/>
                          <a:ea typeface="宋体" panose="02010600030101010101" pitchFamily="2" charset="-122"/>
                          <a:cs typeface="宋体" panose="02010600030101010101" pitchFamily="2" charset="-122"/>
                        </a:rPr>
                        <a:t>有限责任公司(外商投资企业法人独资) </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tc>
                <a:tc>
                  <a:txBody>
                    <a:bodyPr/>
                    <a:p>
                      <a:pPr indent="0" algn="ctr">
                        <a:buNone/>
                      </a:pPr>
                      <a:r>
                        <a:rPr lang="en-US" sz="1400">
                          <a:latin typeface="宋体" panose="02010600030101010101" pitchFamily="2" charset="-122"/>
                          <a:ea typeface="宋体" panose="02010600030101010101" pitchFamily="2" charset="-122"/>
                        </a:rPr>
                        <a:t>119</a:t>
                      </a:r>
                      <a:endParaRPr lang="en-US" altLang="en-US" sz="1400">
                        <a:latin typeface="宋体" panose="02010600030101010101" pitchFamily="2" charset="-122"/>
                        <a:ea typeface="宋体" panose="02010600030101010101" pitchFamily="2" charset="-122"/>
                      </a:endParaRPr>
                    </a:p>
                  </a:txBody>
                  <a:tcPr marL="68580" marR="68580" marT="0" marB="0" vert="horz" anchor="ctr" anchorCtr="0"/>
                </a:tc>
                <a:tc>
                  <a:txBody>
                    <a:bodyPr/>
                    <a:p>
                      <a:pPr indent="0">
                        <a:buNone/>
                      </a:pPr>
                      <a:r>
                        <a:rPr lang="en-US" sz="1400">
                          <a:latin typeface="宋体" panose="02010600030101010101" pitchFamily="2" charset="-122"/>
                          <a:ea typeface="宋体" panose="02010600030101010101" pitchFamily="2" charset="-122"/>
                        </a:rPr>
                        <a:t>其他有限责任公司</a:t>
                      </a:r>
                      <a:endParaRPr lang="en-US" altLang="en-US" sz="1400">
                        <a:latin typeface="宋体" panose="02010600030101010101" pitchFamily="2" charset="-122"/>
                        <a:ea typeface="宋体" panose="02010600030101010101" pitchFamily="2" charset="-122"/>
                      </a:endParaRPr>
                    </a:p>
                  </a:txBody>
                  <a:tcPr marL="68580" marR="68580" marT="0" marB="0" vert="horz" anchor="ctr" anchorCtr="0"/>
                </a:tc>
              </a:tr>
              <a:tr h="234950">
                <a:tc>
                  <a:txBody>
                    <a:bodyPr/>
                    <a:p>
                      <a:pPr indent="0">
                        <a:buNone/>
                      </a:pPr>
                      <a:r>
                        <a:rPr lang="en-US" sz="1400">
                          <a:latin typeface="宋体" panose="02010600030101010101" pitchFamily="2" charset="-122"/>
                          <a:ea typeface="宋体" panose="02010600030101010101" pitchFamily="2" charset="-122"/>
                        </a:rPr>
                        <a:t>1130</a:t>
                      </a:r>
                      <a:endParaRPr lang="en-US" altLang="en-US" sz="1400">
                        <a:latin typeface="宋体" panose="02010600030101010101" pitchFamily="2" charset="-122"/>
                        <a:ea typeface="宋体" panose="02010600030101010101" pitchFamily="2" charset="-122"/>
                      </a:endParaRPr>
                    </a:p>
                  </a:txBody>
                  <a:tcPr marL="68580" marR="68580" marT="0" marB="0" vert="horz" anchor="t" anchorCtr="0"/>
                </a:tc>
                <a:tc>
                  <a:txBody>
                    <a:bodyPr/>
                    <a:p>
                      <a:pPr indent="0">
                        <a:buNone/>
                      </a:pPr>
                      <a:r>
                        <a:rPr lang="en-US" sz="1400">
                          <a:latin typeface="宋体" panose="02010600030101010101" pitchFamily="2" charset="-122"/>
                          <a:ea typeface="宋体" panose="02010600030101010101" pitchFamily="2" charset="-122"/>
                          <a:cs typeface="宋体" panose="02010600030101010101" pitchFamily="2" charset="-122"/>
                        </a:rPr>
                        <a:t>有限责任公司(自然人投资或控股)</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tc>
                <a:tc>
                  <a:txBody>
                    <a:bodyPr/>
                    <a:p>
                      <a:pPr indent="0" algn="ctr">
                        <a:buNone/>
                      </a:pPr>
                      <a:r>
                        <a:rPr lang="en-US" sz="1400">
                          <a:latin typeface="宋体" panose="02010600030101010101" pitchFamily="2" charset="-122"/>
                          <a:ea typeface="宋体" panose="02010600030101010101" pitchFamily="2" charset="-122"/>
                        </a:rPr>
                        <a:t>112</a:t>
                      </a:r>
                      <a:endParaRPr lang="en-US" altLang="en-US" sz="1400">
                        <a:latin typeface="宋体" panose="02010600030101010101" pitchFamily="2" charset="-122"/>
                        <a:ea typeface="宋体" panose="02010600030101010101" pitchFamily="2" charset="-122"/>
                      </a:endParaRPr>
                    </a:p>
                  </a:txBody>
                  <a:tcPr marL="68580" marR="68580" marT="0" marB="0" vert="horz" anchor="ctr" anchorCtr="0"/>
                </a:tc>
                <a:tc>
                  <a:txBody>
                    <a:bodyPr/>
                    <a:p>
                      <a:pPr indent="0">
                        <a:buNone/>
                      </a:pPr>
                      <a:r>
                        <a:rPr lang="en-US" sz="1400">
                          <a:latin typeface="宋体" panose="02010600030101010101" pitchFamily="2" charset="-122"/>
                          <a:ea typeface="宋体" panose="02010600030101010101" pitchFamily="2" charset="-122"/>
                        </a:rPr>
                        <a:t>私营有限责任公司</a:t>
                      </a:r>
                      <a:endParaRPr lang="en-US" altLang="en-US" sz="1400">
                        <a:latin typeface="宋体" panose="02010600030101010101" pitchFamily="2" charset="-122"/>
                        <a:ea typeface="宋体" panose="02010600030101010101" pitchFamily="2" charset="-122"/>
                      </a:endParaRPr>
                    </a:p>
                  </a:txBody>
                  <a:tcPr marL="68580" marR="68580" marT="0" marB="0" vert="horz" anchor="ctr" anchorCtr="0"/>
                </a:tc>
              </a:tr>
              <a:tr h="234950">
                <a:tc>
                  <a:txBody>
                    <a:bodyPr/>
                    <a:p>
                      <a:pPr indent="0">
                        <a:buNone/>
                      </a:pPr>
                      <a:r>
                        <a:rPr lang="en-US" sz="1400">
                          <a:latin typeface="宋体" panose="02010600030101010101" pitchFamily="2" charset="-122"/>
                          <a:ea typeface="宋体" panose="02010600030101010101" pitchFamily="2" charset="-122"/>
                        </a:rPr>
                        <a:t>1140</a:t>
                      </a:r>
                      <a:endParaRPr lang="en-US" altLang="en-US" sz="1400">
                        <a:latin typeface="宋体" panose="02010600030101010101" pitchFamily="2" charset="-122"/>
                        <a:ea typeface="宋体" panose="02010600030101010101" pitchFamily="2" charset="-122"/>
                      </a:endParaRPr>
                    </a:p>
                  </a:txBody>
                  <a:tcPr marL="68580" marR="68580" marT="0" marB="0" vert="horz" anchor="t" anchorCtr="0"/>
                </a:tc>
                <a:tc>
                  <a:txBody>
                    <a:bodyPr/>
                    <a:p>
                      <a:pPr indent="0">
                        <a:buNone/>
                      </a:pPr>
                      <a:r>
                        <a:rPr lang="en-US" sz="1400">
                          <a:latin typeface="宋体" panose="02010600030101010101" pitchFamily="2" charset="-122"/>
                          <a:ea typeface="宋体" panose="02010600030101010101" pitchFamily="2" charset="-122"/>
                          <a:cs typeface="宋体" panose="02010600030101010101" pitchFamily="2" charset="-122"/>
                        </a:rPr>
                        <a:t>有限责任公司(国有控股)</a:t>
                      </a:r>
                      <a:endParaRPr lang="en-US" altLang="en-US" sz="140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tc>
                <a:tc>
                  <a:txBody>
                    <a:bodyPr/>
                    <a:p>
                      <a:pPr indent="0" algn="ctr">
                        <a:buNone/>
                      </a:pPr>
                      <a:r>
                        <a:rPr lang="en-US" sz="1400">
                          <a:latin typeface="宋体" panose="02010600030101010101" pitchFamily="2" charset="-122"/>
                          <a:ea typeface="宋体" panose="02010600030101010101" pitchFamily="2" charset="-122"/>
                        </a:rPr>
                        <a:t>119</a:t>
                      </a:r>
                      <a:endParaRPr lang="en-US" altLang="en-US" sz="1400">
                        <a:latin typeface="宋体" panose="02010600030101010101" pitchFamily="2" charset="-122"/>
                        <a:ea typeface="宋体" panose="02010600030101010101" pitchFamily="2" charset="-122"/>
                      </a:endParaRPr>
                    </a:p>
                  </a:txBody>
                  <a:tcPr marL="68580" marR="68580" marT="0" marB="0" vert="horz" anchor="ctr" anchorCtr="0"/>
                </a:tc>
                <a:tc>
                  <a:txBody>
                    <a:bodyPr/>
                    <a:p>
                      <a:pPr indent="0">
                        <a:buNone/>
                      </a:pPr>
                      <a:r>
                        <a:rPr lang="en-US" sz="1400">
                          <a:latin typeface="宋体" panose="02010600030101010101" pitchFamily="2" charset="-122"/>
                          <a:ea typeface="宋体" panose="02010600030101010101" pitchFamily="2" charset="-122"/>
                        </a:rPr>
                        <a:t>其他有限责任公司</a:t>
                      </a:r>
                      <a:endParaRPr lang="en-US" altLang="en-US" sz="1400">
                        <a:latin typeface="宋体" panose="02010600030101010101" pitchFamily="2" charset="-122"/>
                        <a:ea typeface="宋体" panose="02010600030101010101" pitchFamily="2" charset="-122"/>
                      </a:endParaRPr>
                    </a:p>
                  </a:txBody>
                  <a:tcPr marL="68580" marR="68580" marT="0" marB="0" vert="horz" anchor="ctr" anchorCtr="0"/>
                </a:tc>
              </a:tr>
              <a:tr h="234950">
                <a:tc>
                  <a:txBody>
                    <a:bodyPr/>
                    <a:p>
                      <a:pPr indent="0">
                        <a:buNone/>
                      </a:pPr>
                      <a:r>
                        <a:rPr lang="en-US" sz="1400" b="0">
                          <a:latin typeface="宋体" panose="02010600030101010101" pitchFamily="2" charset="-122"/>
                          <a:ea typeface="宋体" panose="02010600030101010101" pitchFamily="2" charset="-122"/>
                        </a:rPr>
                        <a:t>1150</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tc>
                <a:tc>
                  <a:txBody>
                    <a:bodyPr/>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一人有限责任公司</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tc>
                <a:tc>
                  <a:txBody>
                    <a:bodyPr/>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tc>
                <a:tc>
                  <a:txBody>
                    <a:bodyPr/>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tc>
              </a:tr>
              <a:tr h="234950">
                <a:tc>
                  <a:txBody>
                    <a:bodyPr/>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1151</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tc>
                <a:tc>
                  <a:txBody>
                    <a:bodyPr/>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有限责任公司(自然人独资)</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tc>
                <a:tc>
                  <a:txBody>
                    <a:bodyPr/>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112</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tc>
                <a:tc>
                  <a:txBody>
                    <a:bodyPr/>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私营有限责任公司</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tc>
              </a:tr>
              <a:tr h="234950">
                <a:tc>
                  <a:txBody>
                    <a:bodyPr/>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1152</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tc>
                <a:tc>
                  <a:txBody>
                    <a:bodyPr/>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有限责任公司(自然人投资或控股的法人独资)</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tc>
                <a:tc>
                  <a:txBody>
                    <a:bodyPr/>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112</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tc>
                <a:tc>
                  <a:txBody>
                    <a:bodyPr/>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私营有限责任公司</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tc>
              </a:tr>
              <a:tr h="234950">
                <a:tc>
                  <a:txBody>
                    <a:bodyPr/>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1153</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tc>
                <a:tc>
                  <a:txBody>
                    <a:bodyPr/>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有限责任公司(非自然人投资或控股的法人独资）</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tc>
                <a:tc>
                  <a:txBody>
                    <a:bodyPr/>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119</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tc>
                <a:tc>
                  <a:txBody>
                    <a:bodyPr/>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其他有限责任公司</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tc>
              </a:tr>
              <a:tr h="234950">
                <a:tc>
                  <a:txBody>
                    <a:bodyPr/>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1190</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tc>
                <a:tc>
                  <a:txBody>
                    <a:bodyPr/>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其他有限责任公司</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tc>
                <a:tc>
                  <a:txBody>
                    <a:bodyPr/>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119</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tc>
                <a:tc>
                  <a:txBody>
                    <a:bodyPr/>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其他有限责任公司</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tc>
              </a:tr>
              <a:tr h="0">
                <a:tc>
                  <a:txBody>
                    <a:bodyPr/>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1200</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tc>
                <a:tc>
                  <a:txBody>
                    <a:bodyPr/>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股份有限公司</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tc>
                <a:tc>
                  <a:txBody>
                    <a:bodyPr/>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tc>
                <a:tc>
                  <a:txBody>
                    <a:bodyPr/>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tc>
              </a:tr>
              <a:tr h="234950">
                <a:tc>
                  <a:txBody>
                    <a:bodyPr/>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1210</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tc>
                <a:tc>
                  <a:txBody>
                    <a:bodyPr/>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股份有限公司(上市)</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tc>
                <a:tc>
                  <a:txBody>
                    <a:bodyPr/>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tc>
                <a:tc>
                  <a:txBody>
                    <a:bodyPr/>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tc>
              </a:tr>
              <a:tr h="234950">
                <a:tc>
                  <a:txBody>
                    <a:bodyPr/>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1211</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tc>
                <a:tc>
                  <a:txBody>
                    <a:bodyPr/>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股份有限公司(上市、外商投资企业投资)</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tc>
                <a:tc>
                  <a:txBody>
                    <a:bodyPr/>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129</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tc>
                <a:tc>
                  <a:txBody>
                    <a:bodyPr/>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其他股份有限公司</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tc>
              </a:tr>
              <a:tr h="234950">
                <a:tc>
                  <a:txBody>
                    <a:bodyPr/>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1212</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tc>
                <a:tc>
                  <a:txBody>
                    <a:bodyPr/>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股份有限公司(上市、自然人投资或控股)</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tc>
                <a:tc>
                  <a:txBody>
                    <a:bodyPr/>
                    <a:p>
                      <a:pPr indent="0" algn="ctr">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121</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tc>
                <a:tc>
                  <a:txBody>
                    <a:bodyPr/>
                    <a:p>
                      <a:pPr indent="0">
                        <a:buNone/>
                      </a:pPr>
                      <a:r>
                        <a:rPr lang="en-US" sz="1400" b="0">
                          <a:solidFill>
                            <a:srgbClr val="000000"/>
                          </a:solidFill>
                          <a:latin typeface="宋体" panose="02010600030101010101" pitchFamily="2" charset="-122"/>
                          <a:ea typeface="宋体" panose="02010600030101010101" pitchFamily="2" charset="-122"/>
                          <a:cs typeface="宋体" panose="02010600030101010101" pitchFamily="2" charset="-122"/>
                        </a:rPr>
                        <a:t>私营股份有限公司</a:t>
                      </a:r>
                      <a:endParaRPr lang="en-US" altLang="en-US"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tc>
              </a:tr>
              <a:tr h="234950">
                <a:tc>
                  <a:txBody>
                    <a:bodyPr/>
                    <a:p>
                      <a:pPr indent="0" algn="ctr">
                        <a:buNone/>
                      </a:pPr>
                      <a:r>
                        <a:rPr lang="en-US" altLang="zh-CN" sz="1400">
                          <a:latin typeface="宋体" panose="02010600030101010101" pitchFamily="2" charset="-122"/>
                          <a:ea typeface="宋体" panose="02010600030101010101" pitchFamily="2" charset="-122"/>
                        </a:rPr>
                        <a:t>……</a:t>
                      </a:r>
                      <a:endParaRPr lang="en-US" altLang="zh-CN" sz="1400">
                        <a:latin typeface="宋体" panose="02010600030101010101" pitchFamily="2" charset="-122"/>
                        <a:ea typeface="宋体" panose="02010600030101010101" pitchFamily="2" charset="-122"/>
                      </a:endParaRPr>
                    </a:p>
                  </a:txBody>
                  <a:tcPr marL="68580" marR="68580" marT="0" marB="0" vert="horz" anchor="t" anchorCtr="0"/>
                </a:tc>
                <a:tc>
                  <a:txBody>
                    <a:bodyPr/>
                    <a:p>
                      <a:pPr indent="0" algn="ctr">
                        <a:buNone/>
                      </a:pPr>
                      <a:r>
                        <a:rPr lang="en-US" altLang="en-US" sz="1400">
                          <a:latin typeface="宋体" panose="02010600030101010101" pitchFamily="2" charset="-122"/>
                          <a:ea typeface="宋体" panose="02010600030101010101" pitchFamily="2" charset="-122"/>
                        </a:rPr>
                        <a:t>……</a:t>
                      </a:r>
                      <a:endParaRPr lang="en-US" altLang="en-US" sz="1400">
                        <a:latin typeface="宋体" panose="02010600030101010101" pitchFamily="2" charset="-122"/>
                        <a:ea typeface="宋体" panose="02010600030101010101" pitchFamily="2" charset="-122"/>
                      </a:endParaRPr>
                    </a:p>
                  </a:txBody>
                  <a:tcPr marL="68580" marR="68580" marT="0" marB="0" vert="horz" anchor="t" anchorCtr="0"/>
                </a:tc>
                <a:tc>
                  <a:txBody>
                    <a:bodyPr/>
                    <a:p>
                      <a:pPr indent="0" algn="ctr">
                        <a:buNone/>
                      </a:pPr>
                      <a:r>
                        <a:rPr lang="en-US" altLang="en-US" sz="1400">
                          <a:latin typeface="宋体" panose="02010600030101010101" pitchFamily="2" charset="-122"/>
                          <a:ea typeface="宋体" panose="02010600030101010101" pitchFamily="2" charset="-122"/>
                        </a:rPr>
                        <a:t>……</a:t>
                      </a:r>
                      <a:endParaRPr lang="en-US" altLang="en-US" sz="1400">
                        <a:latin typeface="宋体" panose="02010600030101010101" pitchFamily="2" charset="-122"/>
                        <a:ea typeface="宋体" panose="02010600030101010101" pitchFamily="2" charset="-122"/>
                      </a:endParaRPr>
                    </a:p>
                  </a:txBody>
                  <a:tcPr marL="68580" marR="68580" marT="0" marB="0" vert="horz" anchor="ctr" anchorCtr="0"/>
                </a:tc>
                <a:tc>
                  <a:txBody>
                    <a:bodyPr/>
                    <a:p>
                      <a:pPr indent="0" algn="ctr">
                        <a:buNone/>
                      </a:pPr>
                      <a:r>
                        <a:rPr lang="en-US" altLang="en-US" sz="1400">
                          <a:latin typeface="宋体" panose="02010600030101010101" pitchFamily="2" charset="-122"/>
                          <a:ea typeface="宋体" panose="02010600030101010101" pitchFamily="2" charset="-122"/>
                        </a:rPr>
                        <a:t>……</a:t>
                      </a:r>
                      <a:endParaRPr lang="en-US" altLang="en-US" sz="1400">
                        <a:latin typeface="宋体" panose="02010600030101010101" pitchFamily="2" charset="-122"/>
                        <a:ea typeface="宋体" panose="02010600030101010101" pitchFamily="2" charset="-122"/>
                      </a:endParaRPr>
                    </a:p>
                  </a:txBody>
                  <a:tcPr marL="68580" marR="68580" marT="0" marB="0" vert="horz" anchor="ctr" anchorCtr="0"/>
                </a:tc>
              </a:tr>
              <a:tr h="234950">
                <a:tc>
                  <a:txBody>
                    <a:bodyPr/>
                    <a:p>
                      <a:pPr indent="0" algn="ctr">
                        <a:buNone/>
                      </a:pPr>
                      <a:r>
                        <a:rPr lang="en-US" altLang="zh-CN" sz="1400">
                          <a:latin typeface="宋体" panose="02010600030101010101" pitchFamily="2" charset="-122"/>
                          <a:ea typeface="宋体" panose="02010600030101010101" pitchFamily="2" charset="-122"/>
                        </a:rPr>
                        <a:t>……</a:t>
                      </a:r>
                      <a:endParaRPr lang="en-US" altLang="zh-CN" sz="1400">
                        <a:latin typeface="宋体" panose="02010600030101010101" pitchFamily="2" charset="-122"/>
                        <a:ea typeface="宋体" panose="02010600030101010101" pitchFamily="2" charset="-122"/>
                      </a:endParaRPr>
                    </a:p>
                  </a:txBody>
                  <a:tcPr marL="68580" marR="68580" marT="0" marB="0" vert="horz" anchor="t" anchorCtr="0"/>
                </a:tc>
                <a:tc>
                  <a:txBody>
                    <a:bodyPr/>
                    <a:p>
                      <a:pPr indent="0" algn="ctr">
                        <a:buNone/>
                      </a:pPr>
                      <a:r>
                        <a:rPr lang="en-US" altLang="en-US" sz="1400">
                          <a:latin typeface="宋体" panose="02010600030101010101" pitchFamily="2" charset="-122"/>
                          <a:ea typeface="宋体" panose="02010600030101010101" pitchFamily="2" charset="-122"/>
                        </a:rPr>
                        <a:t>……</a:t>
                      </a:r>
                      <a:endParaRPr lang="en-US" altLang="en-US" sz="1400">
                        <a:latin typeface="宋体" panose="02010600030101010101" pitchFamily="2" charset="-122"/>
                        <a:ea typeface="宋体" panose="02010600030101010101" pitchFamily="2" charset="-122"/>
                      </a:endParaRPr>
                    </a:p>
                  </a:txBody>
                  <a:tcPr marL="68580" marR="68580" marT="0" marB="0" vert="horz" anchor="t" anchorCtr="0"/>
                </a:tc>
                <a:tc>
                  <a:txBody>
                    <a:bodyPr/>
                    <a:p>
                      <a:pPr indent="0" algn="ctr">
                        <a:buNone/>
                      </a:pPr>
                      <a:r>
                        <a:rPr lang="en-US" altLang="en-US" sz="1400">
                          <a:latin typeface="宋体" panose="02010600030101010101" pitchFamily="2" charset="-122"/>
                          <a:ea typeface="宋体" panose="02010600030101010101" pitchFamily="2" charset="-122"/>
                        </a:rPr>
                        <a:t>……</a:t>
                      </a:r>
                      <a:endParaRPr lang="en-US" altLang="en-US" sz="1400">
                        <a:latin typeface="宋体" panose="02010600030101010101" pitchFamily="2" charset="-122"/>
                        <a:ea typeface="宋体" panose="02010600030101010101" pitchFamily="2" charset="-122"/>
                      </a:endParaRPr>
                    </a:p>
                  </a:txBody>
                  <a:tcPr marL="68580" marR="68580" marT="0" marB="0" vert="horz" anchor="ctr" anchorCtr="0"/>
                </a:tc>
                <a:tc>
                  <a:txBody>
                    <a:bodyPr/>
                    <a:p>
                      <a:pPr indent="0" algn="ctr">
                        <a:buNone/>
                      </a:pPr>
                      <a:r>
                        <a:rPr lang="en-US" altLang="en-US" sz="1400">
                          <a:latin typeface="宋体" panose="02010600030101010101" pitchFamily="2" charset="-122"/>
                          <a:ea typeface="宋体" panose="02010600030101010101" pitchFamily="2" charset="-122"/>
                        </a:rPr>
                        <a:t>……</a:t>
                      </a:r>
                      <a:endParaRPr lang="en-US" altLang="en-US" sz="1400">
                        <a:latin typeface="宋体" panose="02010600030101010101" pitchFamily="2" charset="-122"/>
                        <a:ea typeface="宋体" panose="02010600030101010101" pitchFamily="2" charset="-122"/>
                      </a:endParaRPr>
                    </a:p>
                  </a:txBody>
                  <a:tcPr marL="68580" marR="68580" marT="0" marB="0" vert="horz" anchor="ctr" anchorCtr="0"/>
                </a:tc>
              </a:tr>
            </a:tbl>
          </a:graphicData>
        </a:graphic>
      </p:graphicFrame>
      <p:sp>
        <p:nvSpPr>
          <p:cNvPr id="32884" name="文本框 99"/>
          <p:cNvSpPr txBox="1"/>
          <p:nvPr/>
        </p:nvSpPr>
        <p:spPr>
          <a:xfrm>
            <a:off x="9080500" y="2924175"/>
            <a:ext cx="2698750" cy="1866900"/>
          </a:xfrm>
          <a:prstGeom prst="rect">
            <a:avLst/>
          </a:prstGeom>
          <a:noFill/>
          <a:ln w="9525">
            <a:noFill/>
          </a:ln>
        </p:spPr>
        <p:txBody>
          <a:bodyPr anchor="t" anchorCtr="0"/>
          <a:p>
            <a:pPr algn="ctr"/>
            <a:r>
              <a:rPr lang="zh-CN" altLang="en-US" b="1">
                <a:solidFill>
                  <a:srgbClr val="FF0000"/>
                </a:solidFill>
                <a:latin typeface="宋体" panose="02010600030101010101" pitchFamily="2" charset="-122"/>
                <a:ea typeface="宋体" panose="02010600030101010101" pitchFamily="2" charset="-122"/>
              </a:rPr>
              <a:t>具体详见制度附件目录《</a:t>
            </a:r>
            <a:r>
              <a:rPr lang="en-US" altLang="zh-CN" b="1">
                <a:solidFill>
                  <a:srgbClr val="FF0000"/>
                </a:solidFill>
                <a:latin typeface="宋体" panose="02010600030101010101" pitchFamily="2" charset="-122"/>
                <a:ea typeface="宋体" panose="02010600030101010101" pitchFamily="2" charset="-122"/>
              </a:rPr>
              <a:t>4.</a:t>
            </a:r>
            <a:r>
              <a:rPr lang="zh-CN" altLang="zh-CN" b="1">
                <a:solidFill>
                  <a:srgbClr val="FF0000"/>
                </a:solidFill>
                <a:latin typeface="Arial" panose="020B0604020202020204" pitchFamily="34" charset="0"/>
                <a:ea typeface="宋体" panose="02010600030101010101" pitchFamily="2" charset="-122"/>
              </a:rPr>
              <a:t>市场主体登记注册类型与统计类别对照表》</a:t>
            </a:r>
            <a:endParaRPr lang="zh-CN" altLang="en-US" b="1">
              <a:solidFill>
                <a:srgbClr val="FF0000"/>
              </a:solidFill>
              <a:latin typeface="Arial" panose="020B0604020202020204" pitchFamily="34" charset="0"/>
              <a:ea typeface="宋体" panose="02010600030101010101" pitchFamily="2" charset="-122"/>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3794" name="文本框 12"/>
          <p:cNvSpPr txBox="1"/>
          <p:nvPr/>
        </p:nvSpPr>
        <p:spPr>
          <a:xfrm>
            <a:off x="642938" y="2032000"/>
            <a:ext cx="8086725" cy="522288"/>
          </a:xfrm>
          <a:prstGeom prst="rect">
            <a:avLst/>
          </a:prstGeom>
          <a:noFill/>
          <a:ln w="9525">
            <a:noFill/>
          </a:ln>
        </p:spPr>
        <p:txBody>
          <a:bodyPr wrap="square" anchor="t" anchorCtr="0">
            <a:spAutoFit/>
          </a:bodyPr>
          <a:p>
            <a:pPr marL="494030" indent="-457200">
              <a:spcBef>
                <a:spcPct val="20000"/>
              </a:spcBef>
              <a:buSzPct val="85000"/>
              <a:buFont typeface="Wingdings" panose="05000000000000000000" charset="0"/>
              <a:buChar char="Ø"/>
            </a:pPr>
            <a:r>
              <a:rPr lang="zh-CN" altLang="en-US" sz="2800" dirty="0">
                <a:solidFill>
                  <a:srgbClr val="336699"/>
                </a:solidFill>
                <a:latin typeface="微软雅黑" panose="020B0503020204020204" charset="-122"/>
                <a:ea typeface="微软雅黑" panose="020B0503020204020204" charset="-122"/>
                <a:sym typeface="微软雅黑" panose="020B0503020204020204" charset="-122"/>
              </a:rPr>
              <a:t>机关、事业单位、编办批准成立的社会团体</a:t>
            </a:r>
            <a:endParaRPr lang="en-US" altLang="zh-CN" sz="2800" dirty="0">
              <a:solidFill>
                <a:srgbClr val="336699"/>
              </a:solidFill>
              <a:latin typeface="微软雅黑" panose="020B0503020204020204" charset="-122"/>
              <a:ea typeface="微软雅黑" panose="020B0503020204020204" charset="-122"/>
              <a:sym typeface="微软雅黑" panose="020B0503020204020204" charset="-122"/>
            </a:endParaRPr>
          </a:p>
        </p:txBody>
      </p:sp>
      <p:cxnSp>
        <p:nvCxnSpPr>
          <p:cNvPr id="3" name="直接连接符 2"/>
          <p:cNvCxnSpPr/>
          <p:nvPr/>
        </p:nvCxnSpPr>
        <p:spPr>
          <a:xfrm>
            <a:off x="2565400" y="2554288"/>
            <a:ext cx="2032000" cy="0"/>
          </a:xfrm>
          <a:prstGeom prst="line">
            <a:avLst/>
          </a:prstGeom>
          <a:ln>
            <a:tailEnd type="oval" w="med" len="med"/>
          </a:ln>
        </p:spPr>
        <p:style>
          <a:lnRef idx="1">
            <a:schemeClr val="dk1"/>
          </a:lnRef>
          <a:fillRef idx="0">
            <a:schemeClr val="dk1"/>
          </a:fillRef>
          <a:effectRef idx="0">
            <a:schemeClr val="dk1"/>
          </a:effectRef>
          <a:fontRef idx="minor">
            <a:schemeClr val="tx1"/>
          </a:fontRef>
        </p:style>
      </p:cxnSp>
      <p:sp>
        <p:nvSpPr>
          <p:cNvPr id="4" name="双括号 3"/>
          <p:cNvSpPr/>
          <p:nvPr/>
        </p:nvSpPr>
        <p:spPr>
          <a:xfrm>
            <a:off x="5102225" y="2554288"/>
            <a:ext cx="5280025" cy="806450"/>
          </a:xfrm>
          <a:prstGeom prst="bracketPair">
            <a:avLst>
              <a:gd name="adj" fmla="val 7018"/>
            </a:avLst>
          </a:prstGeom>
        </p:spPr>
        <p:style>
          <a:lnRef idx="1">
            <a:schemeClr val="accent1"/>
          </a:lnRef>
          <a:fillRef idx="0">
            <a:schemeClr val="accent1"/>
          </a:fillRef>
          <a:effectRef idx="0">
            <a:schemeClr val="accent1"/>
          </a:effectRef>
          <a:fontRef idx="minor">
            <a:schemeClr val="tx1"/>
          </a:fontRef>
        </p:style>
        <p:txBody>
          <a:bodyPr rtlCol="0" anchor="ctr"/>
          <a:p>
            <a:pPr algn="ctr" fontAlgn="base"/>
            <a:endParaRPr lang="zh-CN" altLang="en-US" strike="noStrike" noProof="1"/>
          </a:p>
        </p:txBody>
      </p:sp>
      <p:sp>
        <p:nvSpPr>
          <p:cNvPr id="2" name="圆角矩形 1"/>
          <p:cNvSpPr/>
          <p:nvPr/>
        </p:nvSpPr>
        <p:spPr>
          <a:xfrm>
            <a:off x="5348288" y="2717800"/>
            <a:ext cx="4806950" cy="492125"/>
          </a:xfrm>
          <a:prstGeom prst="roundRect">
            <a:avLst/>
          </a:prstGeom>
          <a:noFill/>
          <a:ln>
            <a:solidFill>
              <a:schemeClr val="accent1"/>
            </a:solidFill>
            <a:prstDash val="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r>
              <a:rPr lang="zh-CN" altLang="en-US" sz="2000" strike="noStrike" noProof="1" dirty="0">
                <a:solidFill>
                  <a:schemeClr val="tx1"/>
                </a:solidFill>
                <a:latin typeface="微软雅黑" panose="020B0503020204020204" charset="-122"/>
                <a:ea typeface="微软雅黑" panose="020B0503020204020204" charset="-122"/>
                <a:sym typeface="微软雅黑" panose="020B0503020204020204" charset="-122"/>
              </a:rPr>
              <a:t>131全民所有制企业（国有企业）</a:t>
            </a:r>
            <a:endParaRPr lang="zh-CN" altLang="en-US" sz="2000" strike="noStrike" noProof="1" dirty="0">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33798" name="文本框 12"/>
          <p:cNvSpPr txBox="1"/>
          <p:nvPr/>
        </p:nvSpPr>
        <p:spPr>
          <a:xfrm>
            <a:off x="749300" y="3498850"/>
            <a:ext cx="11369675" cy="522288"/>
          </a:xfrm>
          <a:prstGeom prst="rect">
            <a:avLst/>
          </a:prstGeom>
          <a:noFill/>
          <a:ln w="9525">
            <a:noFill/>
          </a:ln>
        </p:spPr>
        <p:txBody>
          <a:bodyPr wrap="square" anchor="t" anchorCtr="0">
            <a:spAutoFit/>
          </a:bodyPr>
          <a:p>
            <a:pPr marL="494030" indent="-457200">
              <a:spcBef>
                <a:spcPct val="20000"/>
              </a:spcBef>
              <a:buSzPct val="85000"/>
              <a:buFont typeface="Wingdings" panose="05000000000000000000" charset="0"/>
              <a:buChar char="Ø"/>
            </a:pPr>
            <a:r>
              <a:rPr lang="zh-CN" altLang="en-US" sz="2800" dirty="0">
                <a:solidFill>
                  <a:srgbClr val="336699"/>
                </a:solidFill>
                <a:latin typeface="微软雅黑" panose="020B0503020204020204" charset="-122"/>
                <a:ea typeface="微软雅黑" panose="020B0503020204020204" charset="-122"/>
                <a:sym typeface="仿宋_GB2312" panose="02010609030101010101" pitchFamily="49" charset="-122"/>
              </a:rPr>
              <a:t>农民专业合作社</a:t>
            </a:r>
            <a:endParaRPr lang="zh-CN" altLang="en-US" sz="2800" dirty="0">
              <a:solidFill>
                <a:srgbClr val="336699"/>
              </a:solidFill>
              <a:latin typeface="微软雅黑" panose="020B0503020204020204" charset="-122"/>
              <a:ea typeface="微软雅黑" panose="020B0503020204020204" charset="-122"/>
              <a:sym typeface="微软雅黑" panose="020B0503020204020204" charset="-122"/>
            </a:endParaRPr>
          </a:p>
        </p:txBody>
      </p:sp>
      <p:sp>
        <p:nvSpPr>
          <p:cNvPr id="11" name="双括号 10"/>
          <p:cNvSpPr/>
          <p:nvPr/>
        </p:nvSpPr>
        <p:spPr>
          <a:xfrm>
            <a:off x="5102225" y="4019550"/>
            <a:ext cx="5280025" cy="817563"/>
          </a:xfrm>
          <a:prstGeom prst="bracketPair">
            <a:avLst>
              <a:gd name="adj" fmla="val 7018"/>
            </a:avLst>
          </a:prstGeom>
        </p:spPr>
        <p:style>
          <a:lnRef idx="1">
            <a:schemeClr val="accent1"/>
          </a:lnRef>
          <a:fillRef idx="0">
            <a:schemeClr val="accent1"/>
          </a:fillRef>
          <a:effectRef idx="0">
            <a:schemeClr val="accent1"/>
          </a:effectRef>
          <a:fontRef idx="minor">
            <a:schemeClr val="tx1"/>
          </a:fontRef>
        </p:style>
        <p:txBody>
          <a:bodyPr rtlCol="0" anchor="ctr"/>
          <a:p>
            <a:pPr algn="ctr" fontAlgn="base"/>
            <a:endParaRPr lang="zh-CN" altLang="en-US" strike="noStrike" noProof="1"/>
          </a:p>
        </p:txBody>
      </p:sp>
      <p:sp>
        <p:nvSpPr>
          <p:cNvPr id="12" name="圆角矩形 11"/>
          <p:cNvSpPr/>
          <p:nvPr/>
        </p:nvSpPr>
        <p:spPr>
          <a:xfrm>
            <a:off x="5356225" y="4191000"/>
            <a:ext cx="4806950" cy="490538"/>
          </a:xfrm>
          <a:prstGeom prst="roundRect">
            <a:avLst/>
          </a:prstGeom>
          <a:solidFill>
            <a:schemeClr val="accent1">
              <a:lumMod val="20000"/>
              <a:lumOff val="80000"/>
            </a:schemeClr>
          </a:solid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r>
              <a:rPr lang="zh-CN" altLang="en-US" sz="2000" strike="noStrike" noProof="1" dirty="0">
                <a:solidFill>
                  <a:schemeClr val="tx1"/>
                </a:solidFill>
                <a:latin typeface="微软雅黑" panose="020B0503020204020204" charset="-122"/>
                <a:ea typeface="微软雅黑" panose="020B0503020204020204" charset="-122"/>
                <a:sym typeface="+mn-ea"/>
              </a:rPr>
              <a:t>400农民专业合作社（联合社）</a:t>
            </a:r>
            <a:endParaRPr lang="zh-CN" altLang="en-US" sz="2000" strike="noStrike" noProof="1" dirty="0">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5" name="圆角矩形 4"/>
          <p:cNvSpPr/>
          <p:nvPr/>
        </p:nvSpPr>
        <p:spPr>
          <a:xfrm>
            <a:off x="571500" y="1117600"/>
            <a:ext cx="7732713" cy="692150"/>
          </a:xfrm>
          <a:prstGeom prst="round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3802" name="文本框 16"/>
          <p:cNvSpPr txBox="1"/>
          <p:nvPr/>
        </p:nvSpPr>
        <p:spPr>
          <a:xfrm>
            <a:off x="642938" y="1233488"/>
            <a:ext cx="7561262" cy="460375"/>
          </a:xfrm>
          <a:prstGeom prst="rect">
            <a:avLst/>
          </a:prstGeom>
          <a:noFill/>
          <a:ln w="9525">
            <a:noFill/>
          </a:ln>
        </p:spPr>
        <p:txBody>
          <a:bodyPr wrap="square" anchor="t" anchorCtr="0">
            <a:spAutoFit/>
          </a:bodyPr>
          <a:p>
            <a:pPr algn="ctr"/>
            <a:r>
              <a:rPr lang="zh-CN" altLang="en-US" sz="2400" b="1" dirty="0">
                <a:solidFill>
                  <a:schemeClr val="bg1"/>
                </a:solidFill>
                <a:latin typeface="Arial" panose="020B0604020202020204" pitchFamily="34" charset="0"/>
                <a:ea typeface="微软雅黑" panose="020B0503020204020204" charset="-122"/>
              </a:rPr>
              <a:t>机关、事业单位和社会团体等组织机构</a:t>
            </a:r>
            <a:endParaRPr lang="zh-CN" altLang="en-US" sz="2400" b="1" dirty="0">
              <a:solidFill>
                <a:schemeClr val="bg1"/>
              </a:solidFill>
              <a:latin typeface="Arial" panose="020B0604020202020204" pitchFamily="34" charset="0"/>
              <a:ea typeface="微软雅黑" panose="020B0503020204020204" charset="-122"/>
            </a:endParaRPr>
          </a:p>
        </p:txBody>
      </p:sp>
      <p:sp>
        <p:nvSpPr>
          <p:cNvPr id="6" name="圆角矩形 5"/>
          <p:cNvSpPr/>
          <p:nvPr/>
        </p:nvSpPr>
        <p:spPr>
          <a:xfrm>
            <a:off x="3641725" y="2638425"/>
            <a:ext cx="795338" cy="238125"/>
          </a:xfrm>
          <a:prstGeom prst="roundRect">
            <a:avLst/>
          </a:prstGeom>
          <a:noFill/>
          <a:ln>
            <a:noFill/>
            <a:prstDash val="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r>
              <a:rPr lang="zh-CN" altLang="en-US" sz="1400" strike="noStrike" noProof="1" dirty="0">
                <a:solidFill>
                  <a:schemeClr val="tx1"/>
                </a:solidFill>
                <a:latin typeface="微软雅黑" panose="020B0503020204020204" charset="-122"/>
                <a:ea typeface="微软雅黑" panose="020B0503020204020204" charset="-122"/>
                <a:sym typeface="微软雅黑" panose="020B0503020204020204" charset="-122"/>
              </a:rPr>
              <a:t>视同</a:t>
            </a:r>
            <a:endParaRPr lang="zh-CN" altLang="en-US" sz="1400" strike="noStrike" noProof="1" dirty="0">
              <a:solidFill>
                <a:schemeClr val="tx1"/>
              </a:solidFill>
              <a:latin typeface="微软雅黑" panose="020B0503020204020204" charset="-122"/>
              <a:ea typeface="微软雅黑" panose="020B0503020204020204" charset="-122"/>
              <a:sym typeface="微软雅黑" panose="020B0503020204020204" charset="-122"/>
            </a:endParaRPr>
          </a:p>
        </p:txBody>
      </p:sp>
      <p:cxnSp>
        <p:nvCxnSpPr>
          <p:cNvPr id="13" name="直接连接符 12"/>
          <p:cNvCxnSpPr/>
          <p:nvPr/>
        </p:nvCxnSpPr>
        <p:spPr>
          <a:xfrm>
            <a:off x="2565400" y="4048125"/>
            <a:ext cx="2032000" cy="0"/>
          </a:xfrm>
          <a:prstGeom prst="line">
            <a:avLst/>
          </a:prstGeom>
          <a:ln>
            <a:tailEnd type="oval" w="med" len="med"/>
          </a:ln>
        </p:spPr>
        <p:style>
          <a:lnRef idx="1">
            <a:schemeClr val="dk1"/>
          </a:lnRef>
          <a:fillRef idx="0">
            <a:schemeClr val="dk1"/>
          </a:fillRef>
          <a:effectRef idx="0">
            <a:schemeClr val="dk1"/>
          </a:effectRef>
          <a:fontRef idx="minor">
            <a:schemeClr val="tx1"/>
          </a:fontRef>
        </p:style>
      </p:cxnSp>
      <p:sp>
        <p:nvSpPr>
          <p:cNvPr id="14" name="圆角矩形 13"/>
          <p:cNvSpPr/>
          <p:nvPr/>
        </p:nvSpPr>
        <p:spPr>
          <a:xfrm>
            <a:off x="3641725" y="4133850"/>
            <a:ext cx="795338" cy="238125"/>
          </a:xfrm>
          <a:prstGeom prst="roundRect">
            <a:avLst/>
          </a:prstGeom>
          <a:noFill/>
          <a:ln>
            <a:noFill/>
            <a:prstDash val="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r>
              <a:rPr lang="zh-CN" altLang="en-US" sz="1400" strike="noStrike" noProof="1" dirty="0">
                <a:solidFill>
                  <a:schemeClr val="tx1"/>
                </a:solidFill>
                <a:latin typeface="微软雅黑" panose="020B0503020204020204" charset="-122"/>
                <a:ea typeface="微软雅黑" panose="020B0503020204020204" charset="-122"/>
                <a:sym typeface="微软雅黑" panose="020B0503020204020204" charset="-122"/>
              </a:rPr>
              <a:t>视同</a:t>
            </a:r>
            <a:endParaRPr lang="zh-CN" altLang="en-US" sz="1400" strike="noStrike" noProof="1" dirty="0">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33806" name="文本框 12"/>
          <p:cNvSpPr txBox="1"/>
          <p:nvPr/>
        </p:nvSpPr>
        <p:spPr>
          <a:xfrm>
            <a:off x="819150" y="4940300"/>
            <a:ext cx="10302875" cy="522288"/>
          </a:xfrm>
          <a:prstGeom prst="rect">
            <a:avLst/>
          </a:prstGeom>
          <a:noFill/>
          <a:ln w="9525">
            <a:noFill/>
          </a:ln>
        </p:spPr>
        <p:txBody>
          <a:bodyPr wrap="square" anchor="t" anchorCtr="0">
            <a:spAutoFit/>
          </a:bodyPr>
          <a:p>
            <a:pPr marL="494030" indent="-457200">
              <a:spcBef>
                <a:spcPct val="20000"/>
              </a:spcBef>
              <a:buSzPct val="85000"/>
              <a:buFont typeface="Wingdings" panose="05000000000000000000" charset="0"/>
              <a:buChar char="Ø"/>
            </a:pPr>
            <a:r>
              <a:rPr lang="zh-CN" altLang="en-US" sz="2800" dirty="0">
                <a:solidFill>
                  <a:srgbClr val="336699"/>
                </a:solidFill>
                <a:latin typeface="微软雅黑" panose="020B0503020204020204" charset="-122"/>
                <a:ea typeface="微软雅黑" panose="020B0503020204020204" charset="-122"/>
                <a:sym typeface="微软雅黑" panose="020B0503020204020204" charset="-122"/>
              </a:rPr>
              <a:t>农村集体经济组织、社区（居委会）、村委会</a:t>
            </a:r>
            <a:endParaRPr lang="zh-CN" altLang="en-US" sz="2800" dirty="0">
              <a:solidFill>
                <a:srgbClr val="336699"/>
              </a:solidFill>
              <a:latin typeface="微软雅黑" panose="020B0503020204020204" charset="-122"/>
              <a:ea typeface="微软雅黑" panose="020B0503020204020204" charset="-122"/>
              <a:sym typeface="微软雅黑" panose="020B0503020204020204" charset="-122"/>
            </a:endParaRPr>
          </a:p>
        </p:txBody>
      </p:sp>
      <p:sp>
        <p:nvSpPr>
          <p:cNvPr id="17" name="双括号 16"/>
          <p:cNvSpPr/>
          <p:nvPr/>
        </p:nvSpPr>
        <p:spPr>
          <a:xfrm>
            <a:off x="5102225" y="5461000"/>
            <a:ext cx="5280025" cy="817563"/>
          </a:xfrm>
          <a:prstGeom prst="bracketPair">
            <a:avLst>
              <a:gd name="adj" fmla="val 7018"/>
            </a:avLst>
          </a:prstGeom>
        </p:spPr>
        <p:style>
          <a:lnRef idx="1">
            <a:schemeClr val="accent1"/>
          </a:lnRef>
          <a:fillRef idx="0">
            <a:schemeClr val="accent1"/>
          </a:fillRef>
          <a:effectRef idx="0">
            <a:schemeClr val="accent1"/>
          </a:effectRef>
          <a:fontRef idx="minor">
            <a:schemeClr val="tx1"/>
          </a:fontRef>
        </p:style>
        <p:txBody>
          <a:bodyPr rtlCol="0" anchor="ctr"/>
          <a:p>
            <a:pPr algn="ctr" fontAlgn="base"/>
            <a:endParaRPr lang="zh-CN" altLang="en-US" strike="noStrike" noProof="1"/>
          </a:p>
        </p:txBody>
      </p:sp>
      <p:sp>
        <p:nvSpPr>
          <p:cNvPr id="18" name="圆角矩形 17"/>
          <p:cNvSpPr/>
          <p:nvPr/>
        </p:nvSpPr>
        <p:spPr>
          <a:xfrm>
            <a:off x="5356225" y="5632450"/>
            <a:ext cx="4806950" cy="490538"/>
          </a:xfrm>
          <a:prstGeom prst="roundRect">
            <a:avLst/>
          </a:prstGeom>
          <a:noFill/>
          <a:ln>
            <a:solidFill>
              <a:schemeClr val="accent1"/>
            </a:solidFill>
            <a:prstDash val="dash"/>
          </a:ln>
          <a:extLst>
            <a:ext uri="{909E8E84-426E-40DD-AFC4-6F175D3DCCD1}">
              <a14:hiddenFill xmlns:a14="http://schemas.microsoft.com/office/drawing/2010/main">
                <a:solidFill>
                  <a:schemeClr val="accent1">
                    <a:lumMod val="20000"/>
                    <a:lumOff val="8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r>
              <a:rPr lang="zh-CN" altLang="en-US" sz="2000" strike="noStrike" noProof="1" dirty="0">
                <a:solidFill>
                  <a:schemeClr val="tx1"/>
                </a:solidFill>
                <a:latin typeface="微软雅黑" panose="020B0503020204020204" charset="-122"/>
                <a:ea typeface="微软雅黑" panose="020B0503020204020204" charset="-122"/>
                <a:sym typeface="微软雅黑" panose="020B0503020204020204" charset="-122"/>
              </a:rPr>
              <a:t>132集体所有制企业（集体企业）</a:t>
            </a:r>
            <a:endParaRPr lang="zh-CN" altLang="en-US" sz="2000" strike="noStrike" noProof="1" dirty="0">
              <a:solidFill>
                <a:schemeClr val="tx1"/>
              </a:solidFill>
              <a:latin typeface="微软雅黑" panose="020B0503020204020204" charset="-122"/>
              <a:ea typeface="微软雅黑" panose="020B0503020204020204" charset="-122"/>
              <a:sym typeface="微软雅黑" panose="020B0503020204020204" charset="-122"/>
            </a:endParaRPr>
          </a:p>
        </p:txBody>
      </p:sp>
      <p:cxnSp>
        <p:nvCxnSpPr>
          <p:cNvPr id="19" name="直接连接符 18"/>
          <p:cNvCxnSpPr/>
          <p:nvPr/>
        </p:nvCxnSpPr>
        <p:spPr>
          <a:xfrm>
            <a:off x="2565400" y="5489575"/>
            <a:ext cx="2032000" cy="0"/>
          </a:xfrm>
          <a:prstGeom prst="line">
            <a:avLst/>
          </a:prstGeom>
          <a:ln>
            <a:tailEnd type="oval" w="med" len="med"/>
          </a:ln>
        </p:spPr>
        <p:style>
          <a:lnRef idx="1">
            <a:schemeClr val="dk1"/>
          </a:lnRef>
          <a:fillRef idx="0">
            <a:schemeClr val="dk1"/>
          </a:fillRef>
          <a:effectRef idx="0">
            <a:schemeClr val="dk1"/>
          </a:effectRef>
          <a:fontRef idx="minor">
            <a:schemeClr val="tx1"/>
          </a:fontRef>
        </p:style>
      </p:cxnSp>
      <p:sp>
        <p:nvSpPr>
          <p:cNvPr id="20" name="圆角矩形 19"/>
          <p:cNvSpPr/>
          <p:nvPr/>
        </p:nvSpPr>
        <p:spPr>
          <a:xfrm>
            <a:off x="3641725" y="5575300"/>
            <a:ext cx="795338" cy="238125"/>
          </a:xfrm>
          <a:prstGeom prst="roundRect">
            <a:avLst/>
          </a:prstGeom>
          <a:noFill/>
          <a:ln>
            <a:noFill/>
            <a:prstDash val="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r>
              <a:rPr lang="zh-CN" altLang="en-US" sz="1400" strike="noStrike" noProof="1" dirty="0">
                <a:solidFill>
                  <a:schemeClr val="tx1"/>
                </a:solidFill>
                <a:latin typeface="微软雅黑" panose="020B0503020204020204" charset="-122"/>
                <a:ea typeface="微软雅黑" panose="020B0503020204020204" charset="-122"/>
                <a:sym typeface="微软雅黑" panose="020B0503020204020204" charset="-122"/>
              </a:rPr>
              <a:t>视同</a:t>
            </a:r>
            <a:endParaRPr lang="zh-CN" altLang="en-US" sz="1400" strike="noStrike" noProof="1" dirty="0">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33811" name="标题 1"/>
          <p:cNvSpPr txBox="1"/>
          <p:nvPr/>
        </p:nvSpPr>
        <p:spPr>
          <a:xfrm>
            <a:off x="1198563" y="44450"/>
            <a:ext cx="6357937" cy="552450"/>
          </a:xfrm>
          <a:prstGeom prst="rect">
            <a:avLst/>
          </a:prstGeom>
          <a:noFill/>
          <a:ln w="9525">
            <a:noFill/>
          </a:ln>
        </p:spPr>
        <p:txBody>
          <a:bodyPr anchor="t" anchorCtr="0"/>
          <a:p>
            <a:pPr>
              <a:buFontTx/>
            </a:pPr>
            <a:r>
              <a:rPr lang="zh-CN" altLang="en-US" sz="3200" b="1" dirty="0">
                <a:latin typeface="仿宋_GB2312" panose="02010609030101010101" pitchFamily="49" charset="-122"/>
                <a:ea typeface="仿宋_GB2312" panose="02010609030101010101" pitchFamily="49" charset="-122"/>
                <a:sym typeface="Times New Roman" panose="02020603050405020304" pitchFamily="18" charset="0"/>
              </a:rPr>
              <a:t>登记注册统计类别</a:t>
            </a:r>
            <a:endParaRPr lang="zh-CN" altLang="en-US" sz="3200" b="1" dirty="0">
              <a:latin typeface="仿宋_GB2312" panose="02010609030101010101" pitchFamily="49" charset="-122"/>
              <a:ea typeface="仿宋_GB2312" panose="02010609030101010101" pitchFamily="49" charset="-122"/>
              <a:sym typeface="Times New Roman" panose="02020603050405020304" pitchFamily="18" charset="0"/>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7" name="标题 1"/>
          <p:cNvSpPr txBox="1"/>
          <p:nvPr/>
        </p:nvSpPr>
        <p:spPr>
          <a:xfrm>
            <a:off x="1198563" y="44450"/>
            <a:ext cx="6357937" cy="552450"/>
          </a:xfrm>
          <a:prstGeom prst="rect">
            <a:avLst/>
          </a:prstGeom>
          <a:noFill/>
          <a:ln w="9525">
            <a:noFill/>
          </a:ln>
        </p:spPr>
        <p:txBody>
          <a:bodyPr anchor="t" anchorCtr="0"/>
          <a:p>
            <a:pPr>
              <a:buFontTx/>
            </a:pPr>
            <a:r>
              <a:rPr lang="zh-CN" altLang="en-US" sz="3200" b="1" dirty="0">
                <a:latin typeface="仿宋_GB2312" panose="02010609030101010101" pitchFamily="49" charset="-122"/>
                <a:ea typeface="仿宋_GB2312" panose="02010609030101010101" pitchFamily="49" charset="-122"/>
                <a:sym typeface="Times New Roman" panose="02020603050405020304" pitchFamily="18" charset="0"/>
              </a:rPr>
              <a:t>项目所在地及区划</a:t>
            </a:r>
            <a:endParaRPr lang="zh-CN" altLang="en-US" sz="3200" b="1" dirty="0">
              <a:latin typeface="仿宋_GB2312" panose="02010609030101010101" pitchFamily="49" charset="-122"/>
              <a:ea typeface="仿宋_GB2312" panose="02010609030101010101" pitchFamily="49" charset="-122"/>
              <a:sym typeface="Times New Roman" panose="02020603050405020304" pitchFamily="18" charset="0"/>
            </a:endParaRPr>
          </a:p>
        </p:txBody>
      </p:sp>
      <p:sp>
        <p:nvSpPr>
          <p:cNvPr id="34818" name="矩形 6"/>
          <p:cNvSpPr/>
          <p:nvPr/>
        </p:nvSpPr>
        <p:spPr>
          <a:xfrm>
            <a:off x="1919288" y="3197225"/>
            <a:ext cx="8274050" cy="3784600"/>
          </a:xfrm>
          <a:prstGeom prst="rect">
            <a:avLst/>
          </a:prstGeom>
          <a:noFill/>
          <a:ln w="9525">
            <a:noFill/>
          </a:ln>
        </p:spPr>
        <p:txBody>
          <a:bodyPr anchor="t" anchorCtr="0">
            <a:spAutoFit/>
          </a:bodyPr>
          <a:p>
            <a:pPr indent="266700">
              <a:lnSpc>
                <a:spcPct val="150000"/>
              </a:lnSpc>
              <a:buFont typeface="Wingdings" panose="05000000000000000000" pitchFamily="2" charset="2"/>
              <a:buChar char="l"/>
            </a:pPr>
            <a:r>
              <a:rPr lang="zh-CN" altLang="en-US" sz="2400" dirty="0">
                <a:solidFill>
                  <a:srgbClr val="000000"/>
                </a:solidFill>
                <a:latin typeface="仿宋_GB2312" panose="02010609030101010101" pitchFamily="49" charset="-122"/>
                <a:ea typeface="仿宋_GB2312" panose="02010609030101010101" pitchFamily="49" charset="-122"/>
              </a:rPr>
              <a:t>指</a:t>
            </a:r>
            <a:r>
              <a:rPr lang="zh-CN" altLang="en-US" sz="2400" dirty="0">
                <a:latin typeface="仿宋_GB2312" panose="02010609030101010101" pitchFamily="49" charset="-122"/>
                <a:ea typeface="仿宋_GB2312" panose="02010609030101010101" pitchFamily="49" charset="-122"/>
              </a:rPr>
              <a:t>项目</a:t>
            </a:r>
            <a:r>
              <a:rPr lang="zh-CN" altLang="en-US" sz="2400" b="1" u="sng" dirty="0">
                <a:latin typeface="仿宋_GB2312" panose="02010609030101010101" pitchFamily="49" charset="-122"/>
                <a:ea typeface="仿宋_GB2312" panose="02010609030101010101" pitchFamily="49" charset="-122"/>
              </a:rPr>
              <a:t>实际所处的详细地址</a:t>
            </a:r>
            <a:r>
              <a:rPr lang="zh-CN" altLang="en-US" sz="2400" dirty="0">
                <a:latin typeface="仿宋_GB2312" panose="02010609030101010101" pitchFamily="49" charset="-122"/>
                <a:ea typeface="仿宋_GB2312" panose="02010609030101010101" pitchFamily="49" charset="-122"/>
              </a:rPr>
              <a:t>及相应的区划代码。</a:t>
            </a:r>
            <a:endParaRPr lang="en-US" altLang="zh-CN" sz="2400" dirty="0">
              <a:latin typeface="仿宋_GB2312" panose="02010609030101010101" pitchFamily="49" charset="-122"/>
              <a:ea typeface="仿宋_GB2312" panose="02010609030101010101" pitchFamily="49" charset="-122"/>
            </a:endParaRPr>
          </a:p>
          <a:p>
            <a:pPr indent="266700">
              <a:lnSpc>
                <a:spcPct val="150000"/>
              </a:lnSpc>
              <a:buFont typeface="Wingdings" panose="05000000000000000000" pitchFamily="2" charset="2"/>
              <a:buChar char="l"/>
            </a:pPr>
            <a:r>
              <a:rPr lang="zh-CN" altLang="en-US" sz="2400" dirty="0">
                <a:latin typeface="仿宋_GB2312" panose="02010609030101010101" pitchFamily="49" charset="-122"/>
                <a:ea typeface="仿宋_GB2312" panose="02010609030101010101" pitchFamily="49" charset="-122"/>
              </a:rPr>
              <a:t>地址代码与文字要一致。</a:t>
            </a:r>
            <a:endParaRPr lang="en-US" altLang="zh-CN" sz="2400" dirty="0">
              <a:latin typeface="仿宋_GB2312" panose="02010609030101010101" pitchFamily="49" charset="-122"/>
              <a:ea typeface="仿宋_GB2312" panose="02010609030101010101" pitchFamily="49" charset="-122"/>
            </a:endParaRPr>
          </a:p>
          <a:p>
            <a:pPr indent="266700">
              <a:lnSpc>
                <a:spcPct val="150000"/>
              </a:lnSpc>
              <a:buFont typeface="Wingdings" panose="05000000000000000000" pitchFamily="2" charset="2"/>
              <a:buChar char="l"/>
            </a:pPr>
            <a:r>
              <a:rPr lang="zh-CN" altLang="en-US" sz="2400" b="1" dirty="0">
                <a:latin typeface="仿宋_GB2312" panose="02010609030101010101" pitchFamily="49" charset="-122"/>
                <a:ea typeface="仿宋_GB2312" panose="02010609030101010101" pitchFamily="49" charset="-122"/>
              </a:rPr>
              <a:t>文字不能完全空白，代码不能为</a:t>
            </a:r>
            <a:r>
              <a:rPr lang="en-US" altLang="zh-CN" sz="2400" b="1" dirty="0">
                <a:latin typeface="仿宋_GB2312" panose="02010609030101010101" pitchFamily="49" charset="-122"/>
                <a:ea typeface="仿宋_GB2312" panose="02010609030101010101" pitchFamily="49" charset="-122"/>
              </a:rPr>
              <a:t>110000</a:t>
            </a:r>
            <a:r>
              <a:rPr lang="zh-CN" altLang="en-US" sz="2400" b="1" dirty="0">
                <a:latin typeface="仿宋_GB2312" panose="02010609030101010101" pitchFamily="49" charset="-122"/>
                <a:ea typeface="仿宋_GB2312" panose="02010609030101010101" pitchFamily="49" charset="-122"/>
              </a:rPr>
              <a:t>。</a:t>
            </a:r>
            <a:endParaRPr lang="zh-CN" altLang="en-US" sz="2400" b="1" dirty="0">
              <a:latin typeface="仿宋_GB2312" panose="02010609030101010101" pitchFamily="49" charset="-122"/>
              <a:ea typeface="仿宋_GB2312" panose="02010609030101010101" pitchFamily="49" charset="-122"/>
            </a:endParaRPr>
          </a:p>
          <a:p>
            <a:pPr indent="266700">
              <a:lnSpc>
                <a:spcPct val="150000"/>
              </a:lnSpc>
              <a:buFont typeface="Wingdings" panose="05000000000000000000" pitchFamily="2" charset="2"/>
              <a:buChar char="l"/>
            </a:pPr>
            <a:r>
              <a:rPr lang="zh-CN" altLang="zh-CN" sz="2400" b="1" dirty="0">
                <a:latin typeface="仿宋_GB2312" panose="02010609030101010101" pitchFamily="49" charset="-122"/>
                <a:ea typeface="仿宋_GB2312" panose="02010609030101010101" pitchFamily="49" charset="-122"/>
              </a:rPr>
              <a:t>所在区名填报在第三个空即</a:t>
            </a:r>
            <a:r>
              <a:rPr lang="en-US" altLang="zh-CN" sz="2400" b="1" dirty="0">
                <a:latin typeface="仿宋_GB2312" panose="02010609030101010101" pitchFamily="49" charset="-122"/>
                <a:ea typeface="仿宋_GB2312" panose="02010609030101010101" pitchFamily="49" charset="-122"/>
              </a:rPr>
              <a:t>“</a:t>
            </a:r>
            <a:r>
              <a:rPr lang="zh-CN" altLang="zh-CN" sz="2400" b="1" dirty="0">
                <a:latin typeface="仿宋_GB2312" panose="02010609030101010101" pitchFamily="49" charset="-122"/>
                <a:ea typeface="仿宋_GB2312" panose="02010609030101010101" pitchFamily="49" charset="-122"/>
              </a:rPr>
              <a:t>县</a:t>
            </a:r>
            <a:r>
              <a:rPr lang="en-US" altLang="zh-CN" sz="2400" b="1" dirty="0">
                <a:latin typeface="仿宋_GB2312" panose="02010609030101010101" pitchFamily="49" charset="-122"/>
                <a:ea typeface="仿宋_GB2312" panose="02010609030101010101" pitchFamily="49" charset="-122"/>
              </a:rPr>
              <a:t>”</a:t>
            </a:r>
            <a:r>
              <a:rPr lang="zh-CN" altLang="en-US" sz="2400" b="1" dirty="0">
                <a:latin typeface="仿宋_GB2312" panose="02010609030101010101" pitchFamily="49" charset="-122"/>
                <a:ea typeface="仿宋_GB2312" panose="02010609030101010101" pitchFamily="49" charset="-122"/>
                <a:sym typeface="仿宋_GB2312" panose="02010609030101010101" pitchFamily="49" charset="-122"/>
              </a:rPr>
              <a:t>前面</a:t>
            </a:r>
            <a:endParaRPr lang="zh-CN" altLang="en-US" sz="2400" b="1" dirty="0">
              <a:latin typeface="仿宋_GB2312" panose="02010609030101010101" pitchFamily="49" charset="-122"/>
              <a:ea typeface="仿宋_GB2312" panose="02010609030101010101" pitchFamily="49" charset="-122"/>
              <a:sym typeface="仿宋_GB2312" panose="02010609030101010101" pitchFamily="49" charset="-122"/>
            </a:endParaRPr>
          </a:p>
          <a:p>
            <a:pPr indent="266700">
              <a:lnSpc>
                <a:spcPct val="150000"/>
              </a:lnSpc>
              <a:buFont typeface="Wingdings" panose="05000000000000000000" pitchFamily="2" charset="2"/>
              <a:buChar char="l"/>
            </a:pPr>
            <a:r>
              <a:rPr lang="zh-CN" altLang="en-US" sz="2400" b="1" dirty="0">
                <a:solidFill>
                  <a:srgbClr val="FF0000"/>
                </a:solidFill>
                <a:latin typeface="仿宋_GB2312" panose="02010609030101010101" pitchFamily="49" charset="-122"/>
                <a:ea typeface="仿宋_GB2312" panose="02010609030101010101" pitchFamily="49" charset="-122"/>
                <a:sym typeface="仿宋_GB2312" panose="02010609030101010101" pitchFamily="49" charset="-122"/>
              </a:rPr>
              <a:t>本年新增</a:t>
            </a:r>
            <a:r>
              <a:rPr lang="en-US" altLang="zh-CN" sz="2400" b="1" dirty="0">
                <a:solidFill>
                  <a:srgbClr val="FF0000"/>
                </a:solidFill>
                <a:latin typeface="仿宋_GB2312" panose="02010609030101010101" pitchFamily="49" charset="-122"/>
                <a:ea typeface="仿宋_GB2312" panose="02010609030101010101" pitchFamily="49" charset="-122"/>
                <a:sym typeface="仿宋_GB2312" panose="02010609030101010101" pitchFamily="49" charset="-122"/>
              </a:rPr>
              <a:t>“</a:t>
            </a:r>
            <a:r>
              <a:rPr lang="zh-CN" altLang="en-US" sz="2400" b="1" dirty="0">
                <a:solidFill>
                  <a:srgbClr val="FF0000"/>
                </a:solidFill>
                <a:latin typeface="仿宋_GB2312" panose="02010609030101010101" pitchFamily="49" charset="-122"/>
                <a:ea typeface="仿宋_GB2312" panose="02010609030101010101" pitchFamily="49" charset="-122"/>
                <a:sym typeface="仿宋_GB2312" panose="02010609030101010101" pitchFamily="49" charset="-122"/>
              </a:rPr>
              <a:t>村</a:t>
            </a:r>
            <a:r>
              <a:rPr lang="en-US" altLang="zh-CN" sz="2400" b="1" dirty="0">
                <a:solidFill>
                  <a:srgbClr val="FF0000"/>
                </a:solidFill>
                <a:latin typeface="仿宋_GB2312" panose="02010609030101010101" pitchFamily="49" charset="-122"/>
                <a:ea typeface="仿宋_GB2312" panose="02010609030101010101" pitchFamily="49" charset="-122"/>
                <a:sym typeface="仿宋_GB2312" panose="02010609030101010101" pitchFamily="49" charset="-122"/>
              </a:rPr>
              <a:t>/</a:t>
            </a:r>
            <a:r>
              <a:rPr lang="zh-CN" altLang="en-US" sz="2400" b="1" dirty="0">
                <a:solidFill>
                  <a:srgbClr val="FF0000"/>
                </a:solidFill>
                <a:latin typeface="仿宋_GB2312" panose="02010609030101010101" pitchFamily="49" charset="-122"/>
                <a:ea typeface="仿宋_GB2312" panose="02010609030101010101" pitchFamily="49" charset="-122"/>
                <a:sym typeface="仿宋_GB2312" panose="02010609030101010101" pitchFamily="49" charset="-122"/>
              </a:rPr>
              <a:t>居委会</a:t>
            </a:r>
            <a:r>
              <a:rPr lang="en-US" altLang="zh-CN" sz="2400" b="1" dirty="0">
                <a:solidFill>
                  <a:srgbClr val="FF0000"/>
                </a:solidFill>
                <a:latin typeface="仿宋_GB2312" panose="02010609030101010101" pitchFamily="49" charset="-122"/>
                <a:ea typeface="仿宋_GB2312" panose="02010609030101010101" pitchFamily="49" charset="-122"/>
                <a:sym typeface="仿宋_GB2312" panose="02010609030101010101" pitchFamily="49" charset="-122"/>
              </a:rPr>
              <a:t>”</a:t>
            </a:r>
            <a:endParaRPr lang="zh-CN" altLang="en-US" sz="2400" b="1" dirty="0">
              <a:latin typeface="仿宋_GB2312" panose="02010609030101010101" pitchFamily="49" charset="-122"/>
              <a:ea typeface="仿宋_GB2312" panose="02010609030101010101" pitchFamily="49" charset="-122"/>
              <a:sym typeface="仿宋_GB2312" panose="02010609030101010101" pitchFamily="49" charset="-122"/>
            </a:endParaRPr>
          </a:p>
          <a:p>
            <a:pPr indent="266700">
              <a:lnSpc>
                <a:spcPct val="150000"/>
              </a:lnSpc>
              <a:buFont typeface="Wingdings" panose="05000000000000000000" pitchFamily="2" charset="2"/>
              <a:buChar char="l"/>
            </a:pPr>
            <a:r>
              <a:rPr lang="zh-CN" altLang="en-US" sz="2400" b="1" dirty="0">
                <a:solidFill>
                  <a:srgbClr val="FF0000"/>
                </a:solidFill>
                <a:latin typeface="仿宋_GB2312" panose="02010609030101010101" pitchFamily="49" charset="-122"/>
                <a:ea typeface="仿宋_GB2312" panose="02010609030101010101" pitchFamily="49" charset="-122"/>
                <a:sym typeface="仿宋_GB2312" panose="02010609030101010101" pitchFamily="49" charset="-122"/>
              </a:rPr>
              <a:t>注意不要填错区</a:t>
            </a:r>
            <a:endParaRPr lang="en-US" altLang="zh-CN" sz="2400" b="1" dirty="0">
              <a:latin typeface="仿宋_GB2312" panose="02010609030101010101" pitchFamily="49" charset="-122"/>
              <a:ea typeface="仿宋_GB2312" panose="02010609030101010101" pitchFamily="49" charset="-122"/>
            </a:endParaRPr>
          </a:p>
          <a:p>
            <a:pPr indent="266700"/>
            <a:endParaRPr lang="zh-CN" altLang="en-US" sz="2400" dirty="0">
              <a:solidFill>
                <a:srgbClr val="000000"/>
              </a:solidFill>
              <a:latin typeface="仿宋_GB2312" panose="02010609030101010101" pitchFamily="49" charset="-122"/>
              <a:ea typeface="仿宋_GB2312" panose="02010609030101010101" pitchFamily="49" charset="-122"/>
            </a:endParaRPr>
          </a:p>
        </p:txBody>
      </p:sp>
      <p:sp>
        <p:nvSpPr>
          <p:cNvPr id="34819" name="文本框 102"/>
          <p:cNvSpPr txBox="1"/>
          <p:nvPr/>
        </p:nvSpPr>
        <p:spPr>
          <a:xfrm>
            <a:off x="2855913" y="2828925"/>
            <a:ext cx="5080000" cy="368300"/>
          </a:xfrm>
          <a:prstGeom prst="rect">
            <a:avLst/>
          </a:prstGeom>
          <a:noFill/>
          <a:ln w="9525">
            <a:noFill/>
          </a:ln>
        </p:spPr>
        <p:txBody>
          <a:bodyPr anchor="t" anchorCtr="0">
            <a:spAutoFit/>
          </a:bodyPr>
          <a:p>
            <a:r>
              <a:rPr lang="zh-CN" altLang="en-US">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pic>
        <p:nvPicPr>
          <p:cNvPr id="34820" name="图片 2"/>
          <p:cNvPicPr/>
          <p:nvPr/>
        </p:nvPicPr>
        <p:blipFill>
          <a:blip r:embed="rId1"/>
          <a:stretch>
            <a:fillRect/>
          </a:stretch>
        </p:blipFill>
        <p:spPr>
          <a:xfrm>
            <a:off x="1198563" y="981075"/>
            <a:ext cx="9328150" cy="1668463"/>
          </a:xfrm>
          <a:prstGeom prst="rect">
            <a:avLst/>
          </a:prstGeom>
          <a:noFill/>
          <a:ln w="9525">
            <a:noFill/>
          </a:ln>
        </p:spPr>
      </p:pic>
      <p:sp>
        <p:nvSpPr>
          <p:cNvPr id="34821" name="文本框 103"/>
          <p:cNvSpPr txBox="1"/>
          <p:nvPr/>
        </p:nvSpPr>
        <p:spPr>
          <a:xfrm>
            <a:off x="3000375" y="3535363"/>
            <a:ext cx="5080000" cy="368300"/>
          </a:xfrm>
          <a:prstGeom prst="rect">
            <a:avLst/>
          </a:prstGeom>
          <a:noFill/>
          <a:ln w="9525">
            <a:noFill/>
          </a:ln>
        </p:spPr>
        <p:txBody>
          <a:bodyPr anchor="t" anchorCtr="0">
            <a:spAutoFit/>
          </a:bodyPr>
          <a:p>
            <a:r>
              <a:rPr lang="zh-CN" altLang="en-US">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矩形 7"/>
          <p:cNvSpPr/>
          <p:nvPr/>
        </p:nvSpPr>
        <p:spPr>
          <a:xfrm>
            <a:off x="984250" y="981075"/>
            <a:ext cx="9348788" cy="1476375"/>
          </a:xfrm>
          <a:prstGeom prst="rect">
            <a:avLst/>
          </a:prstGeom>
        </p:spPr>
        <p:txBody>
          <a:bodyPr>
            <a:spAutoFit/>
          </a:bodyPr>
          <a:lstStyle/>
          <a:p>
            <a:pPr marL="0" marR="0" lvl="0" indent="0" algn="l" defTabSz="914400" rtl="0" eaLnBrk="1" fontAlgn="base" latinLnBrk="0" hangingPunct="1">
              <a:lnSpc>
                <a:spcPct val="125000"/>
              </a:lnSpc>
              <a:spcBef>
                <a:spcPct val="0"/>
              </a:spcBef>
              <a:spcAft>
                <a:spcPct val="0"/>
              </a:spcAft>
              <a:buClrTx/>
              <a:buSzTx/>
              <a:buFontTx/>
              <a:buNone/>
              <a:defRPr/>
            </a:pPr>
            <a:r>
              <a:rPr kumimoji="0" lang="zh-CN" altLang="en-US" sz="1800" b="0" i="0" u="none" strike="noStrike" kern="1200" cap="none" spc="0" normalizeH="0" baseline="0" noProof="0" dirty="0">
                <a:ln>
                  <a:noFill/>
                </a:ln>
                <a:solidFill>
                  <a:srgbClr val="000000"/>
                </a:solidFill>
                <a:effectLst/>
                <a:uLnTx/>
                <a:uFillTx/>
                <a:latin typeface="+mn-ea"/>
                <a:ea typeface="宋体" panose="02010600030101010101" pitchFamily="2" charset="-122"/>
                <a:cs typeface="+mn-cs"/>
                <a:sym typeface="+mn-ea"/>
              </a:rPr>
              <a:t>       </a:t>
            </a:r>
            <a:r>
              <a:rPr kumimoji="0" lang="zh-CN" altLang="en-US" sz="2400" b="0" i="0" u="none" strike="noStrike" kern="1200" cap="none" spc="0" normalizeH="0" baseline="0" noProof="0" dirty="0">
                <a:ln>
                  <a:noFill/>
                </a:ln>
                <a:solidFill>
                  <a:srgbClr val="000000"/>
                </a:solidFill>
                <a:effectLst/>
                <a:uLnTx/>
                <a:uFillTx/>
                <a:latin typeface="仿宋_GB2312" panose="02010609030101010101" pitchFamily="49" charset="-122"/>
                <a:ea typeface="仿宋_GB2312" panose="02010609030101010101" pitchFamily="49" charset="-122"/>
                <a:cs typeface="+mn-cs"/>
                <a:sym typeface="+mn-ea"/>
              </a:rPr>
              <a:t>根据</a:t>
            </a:r>
            <a:r>
              <a:rPr kumimoji="0" lang="zh-CN" altLang="en-US" sz="2400" b="1" i="0" u="sng" strike="noStrike" kern="1200" cap="none" spc="0" normalizeH="0" baseline="0" noProof="0" dirty="0">
                <a:ln>
                  <a:noFill/>
                </a:ln>
                <a:solidFill>
                  <a:srgbClr val="FF0000"/>
                </a:solidFill>
                <a:effectLst/>
                <a:uLnTx/>
                <a:uFillTx/>
                <a:latin typeface="仿宋_GB2312" panose="02010609030101010101" pitchFamily="49" charset="-122"/>
                <a:ea typeface="仿宋_GB2312" panose="02010609030101010101" pitchFamily="49" charset="-122"/>
                <a:cs typeface="+mn-cs"/>
                <a:sym typeface="+mn-ea"/>
              </a:rPr>
              <a:t>建设项目建成投产后的主要产品种类或主要用途及社会经济活动种类来填报</a:t>
            </a:r>
            <a:r>
              <a:rPr kumimoji="0" lang="zh-CN" altLang="en-US" sz="2400" b="1" i="0" u="sng"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mn-cs"/>
                <a:sym typeface="+mn-ea"/>
              </a:rPr>
              <a:t>，</a:t>
            </a:r>
            <a:r>
              <a:rPr kumimoji="0" lang="zh-CN" altLang="en-US" sz="2400" b="0" i="0" u="none" strike="noStrike" kern="1200" cap="none" spc="0" normalizeH="0" baseline="0" noProof="0" dirty="0">
                <a:ln>
                  <a:noFill/>
                </a:ln>
                <a:solidFill>
                  <a:srgbClr val="000000"/>
                </a:solidFill>
                <a:effectLst/>
                <a:uLnTx/>
                <a:uFillTx/>
                <a:latin typeface="仿宋_GB2312" panose="02010609030101010101" pitchFamily="49" charset="-122"/>
                <a:ea typeface="仿宋_GB2312" panose="02010609030101010101" pitchFamily="49" charset="-122"/>
                <a:cs typeface="+mn-cs"/>
                <a:sym typeface="+mn-ea"/>
              </a:rPr>
              <a:t>不根据项目单位本身的行业类别来划分。</a:t>
            </a:r>
            <a:r>
              <a:rPr kumimoji="0" lang="zh-CN" altLang="en-US" sz="24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mn-cs"/>
                <a:sym typeface="+mn-ea"/>
              </a:rPr>
              <a:t>根据最新的</a:t>
            </a:r>
            <a:r>
              <a:rPr kumimoji="0" lang="en-US" altLang="zh-CN" sz="24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mn-cs"/>
                <a:sym typeface="+mn-ea"/>
              </a:rPr>
              <a:t>《</a:t>
            </a:r>
            <a:r>
              <a:rPr kumimoji="0" lang="zh-CN" altLang="en-US" sz="24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mn-cs"/>
                <a:sym typeface="+mn-ea"/>
              </a:rPr>
              <a:t>国民经济行业分类和代码</a:t>
            </a:r>
            <a:r>
              <a:rPr kumimoji="0" lang="en-US" altLang="zh-CN" sz="24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mn-cs"/>
                <a:sym typeface="+mn-ea"/>
              </a:rPr>
              <a:t>》</a:t>
            </a:r>
            <a:r>
              <a:rPr kumimoji="0" lang="zh-CN" altLang="en-US" sz="24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mn-cs"/>
                <a:sym typeface="+mn-ea"/>
              </a:rPr>
              <a:t>（</a:t>
            </a:r>
            <a:r>
              <a:rPr kumimoji="0" lang="en-US" sz="24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mn-cs"/>
                <a:sym typeface="+mn-ea"/>
              </a:rPr>
              <a:t>GB/T 4754-2017</a:t>
            </a:r>
            <a:r>
              <a:rPr kumimoji="0" lang="zh-CN" altLang="en-US" sz="24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mn-cs"/>
                <a:sym typeface="+mn-ea"/>
              </a:rPr>
              <a:t>）来填报。</a:t>
            </a:r>
            <a:endParaRPr kumimoji="0" lang="zh-CN" altLang="en-US" sz="24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mn-cs"/>
              <a:sym typeface="+mn-ea"/>
            </a:endParaRPr>
          </a:p>
        </p:txBody>
      </p:sp>
      <p:sp>
        <p:nvSpPr>
          <p:cNvPr id="35842" name="标题 1"/>
          <p:cNvSpPr txBox="1"/>
          <p:nvPr/>
        </p:nvSpPr>
        <p:spPr>
          <a:xfrm>
            <a:off x="1127125" y="115888"/>
            <a:ext cx="6556375" cy="552450"/>
          </a:xfrm>
          <a:prstGeom prst="rect">
            <a:avLst/>
          </a:prstGeom>
          <a:noFill/>
          <a:ln w="9525">
            <a:noFill/>
          </a:ln>
        </p:spPr>
        <p:txBody>
          <a:bodyPr anchor="t" anchorCtr="0"/>
          <a:p>
            <a:pPr>
              <a:buFontTx/>
            </a:pPr>
            <a:r>
              <a:rPr lang="zh-CN" altLang="en-US" sz="3200" b="1" dirty="0">
                <a:latin typeface="仿宋_GB2312" panose="02010609030101010101" pitchFamily="49" charset="-122"/>
                <a:ea typeface="仿宋_GB2312" panose="02010609030101010101" pitchFamily="49" charset="-122"/>
                <a:sym typeface="Times New Roman" panose="02020603050405020304" pitchFamily="18" charset="0"/>
              </a:rPr>
              <a:t>项目行业编码</a:t>
            </a:r>
            <a:endParaRPr lang="zh-CN" altLang="en-US" sz="3200" b="1" dirty="0">
              <a:latin typeface="仿宋_GB2312" panose="02010609030101010101" pitchFamily="49" charset="-122"/>
              <a:ea typeface="仿宋_GB2312" panose="02010609030101010101" pitchFamily="49" charset="-122"/>
              <a:sym typeface="Times New Roman" panose="02020603050405020304" pitchFamily="18" charset="0"/>
            </a:endParaRPr>
          </a:p>
        </p:txBody>
      </p:sp>
      <p:sp>
        <p:nvSpPr>
          <p:cNvPr id="35843" name="矩形 5"/>
          <p:cNvSpPr/>
          <p:nvPr/>
        </p:nvSpPr>
        <p:spPr>
          <a:xfrm>
            <a:off x="558800" y="2708275"/>
            <a:ext cx="10572750" cy="3208338"/>
          </a:xfrm>
          <a:prstGeom prst="rect">
            <a:avLst/>
          </a:prstGeom>
          <a:noFill/>
          <a:ln w="9525">
            <a:noFill/>
          </a:ln>
        </p:spPr>
        <p:txBody>
          <a:bodyPr wrap="square" anchor="t" anchorCtr="0">
            <a:spAutoFit/>
          </a:bodyPr>
          <a:p>
            <a:pPr>
              <a:lnSpc>
                <a:spcPct val="125000"/>
              </a:lnSpc>
              <a:buFont typeface="Wingdings" panose="05000000000000000000" pitchFamily="2" charset="2"/>
              <a:buChar char="l"/>
            </a:pPr>
            <a:r>
              <a:rPr lang="zh-CN" altLang="en-US" dirty="0">
                <a:latin typeface="仿宋_GB2312" panose="02010609030101010101" pitchFamily="49" charset="-122"/>
                <a:ea typeface="仿宋_GB2312" panose="02010609030101010101" pitchFamily="49" charset="-122"/>
              </a:rPr>
              <a:t>如果项目投产后有几种产品，应根据主要产品来确定行业类别。如某矿业公司的“镁及镁合金生产线”项目，行业类别应为“镁冶炼（</a:t>
            </a:r>
            <a:r>
              <a:rPr lang="en-US" altLang="zh-CN" dirty="0">
                <a:latin typeface="仿宋_GB2312" panose="02010609030101010101" pitchFamily="49" charset="-122"/>
                <a:ea typeface="仿宋_GB2312" panose="02010609030101010101" pitchFamily="49" charset="-122"/>
              </a:rPr>
              <a:t>3217</a:t>
            </a:r>
            <a:r>
              <a:rPr lang="zh-CN" altLang="en-US" dirty="0">
                <a:latin typeface="仿宋_GB2312" panose="02010609030101010101" pitchFamily="49" charset="-122"/>
                <a:ea typeface="仿宋_GB2312" panose="02010609030101010101" pitchFamily="49" charset="-122"/>
              </a:rPr>
              <a:t>）”。</a:t>
            </a:r>
            <a:endParaRPr lang="en-US" altLang="zh-CN" dirty="0">
              <a:latin typeface="仿宋_GB2312" panose="02010609030101010101" pitchFamily="49" charset="-122"/>
              <a:ea typeface="仿宋_GB2312" panose="02010609030101010101" pitchFamily="49" charset="-122"/>
            </a:endParaRPr>
          </a:p>
          <a:p>
            <a:pPr>
              <a:lnSpc>
                <a:spcPct val="125000"/>
              </a:lnSpc>
              <a:buFont typeface="Wingdings" panose="05000000000000000000" pitchFamily="2" charset="2"/>
              <a:buChar char="l"/>
            </a:pPr>
            <a:r>
              <a:rPr lang="zh-CN" altLang="en-US" dirty="0">
                <a:latin typeface="仿宋_GB2312" panose="02010609030101010101" pitchFamily="49" charset="-122"/>
                <a:ea typeface="仿宋_GB2312" panose="02010609030101010101" pitchFamily="49" charset="-122"/>
              </a:rPr>
              <a:t>建筑业企业承建的项目，应按项目用途填写行业类别，如某建筑企业承建的棚户区改造项目，行业类别应为 “其他房地产（</a:t>
            </a:r>
            <a:r>
              <a:rPr lang="en-US" altLang="zh-CN" dirty="0">
                <a:latin typeface="仿宋_GB2312" panose="02010609030101010101" pitchFamily="49" charset="-122"/>
                <a:ea typeface="仿宋_GB2312" panose="02010609030101010101" pitchFamily="49" charset="-122"/>
              </a:rPr>
              <a:t>7090</a:t>
            </a:r>
            <a:r>
              <a:rPr lang="zh-CN" altLang="en-US" dirty="0">
                <a:latin typeface="仿宋_GB2312" panose="02010609030101010101" pitchFamily="49" charset="-122"/>
                <a:ea typeface="仿宋_GB2312" panose="02010609030101010101" pitchFamily="49" charset="-122"/>
              </a:rPr>
              <a:t>）”。特别注意</a:t>
            </a:r>
            <a:r>
              <a:rPr lang="en-US" altLang="zh-CN" dirty="0">
                <a:latin typeface="仿宋_GB2312" panose="02010609030101010101" pitchFamily="49" charset="-122"/>
                <a:ea typeface="仿宋_GB2312" panose="02010609030101010101" pitchFamily="49" charset="-122"/>
              </a:rPr>
              <a:t>47-50</a:t>
            </a:r>
            <a:r>
              <a:rPr lang="zh-CN" altLang="en-US" dirty="0">
                <a:latin typeface="仿宋_GB2312" panose="02010609030101010101" pitchFamily="49" charset="-122"/>
                <a:ea typeface="仿宋_GB2312" panose="02010609030101010101" pitchFamily="49" charset="-122"/>
              </a:rPr>
              <a:t>的项目。</a:t>
            </a:r>
            <a:endParaRPr lang="en-US" altLang="zh-CN" dirty="0">
              <a:latin typeface="仿宋_GB2312" panose="02010609030101010101" pitchFamily="49" charset="-122"/>
              <a:ea typeface="仿宋_GB2312" panose="02010609030101010101" pitchFamily="49" charset="-122"/>
            </a:endParaRPr>
          </a:p>
          <a:p>
            <a:pPr>
              <a:lnSpc>
                <a:spcPct val="125000"/>
              </a:lnSpc>
              <a:buFont typeface="Wingdings" panose="05000000000000000000" pitchFamily="2" charset="2"/>
              <a:buChar char="l"/>
            </a:pPr>
            <a:r>
              <a:rPr lang="zh-CN" altLang="en-US" dirty="0">
                <a:latin typeface="仿宋_GB2312" panose="02010609030101010101" pitchFamily="49" charset="-122"/>
                <a:ea typeface="仿宋_GB2312" panose="02010609030101010101" pitchFamily="49" charset="-122"/>
              </a:rPr>
              <a:t>行政事业单位报送的基础设施项目，应按项目用途填写行业类别，如某地政府部门报送的污水管网工程，行业类别应为 “公共设施管理业（</a:t>
            </a:r>
            <a:r>
              <a:rPr lang="en-US" altLang="en-US" dirty="0">
                <a:latin typeface="仿宋_GB2312" panose="02010609030101010101" pitchFamily="49" charset="-122"/>
                <a:ea typeface="仿宋_GB2312" panose="02010609030101010101" pitchFamily="49" charset="-122"/>
              </a:rPr>
              <a:t>7810</a:t>
            </a:r>
            <a:r>
              <a:rPr lang="zh-CN" altLang="en-US" dirty="0">
                <a:latin typeface="仿宋_GB2312" panose="02010609030101010101" pitchFamily="49" charset="-122"/>
                <a:ea typeface="仿宋_GB2312" panose="02010609030101010101" pitchFamily="49" charset="-122"/>
              </a:rPr>
              <a:t>）”。</a:t>
            </a:r>
            <a:endParaRPr lang="en-US" altLang="zh-CN" dirty="0">
              <a:latin typeface="仿宋_GB2312" panose="02010609030101010101" pitchFamily="49" charset="-122"/>
              <a:ea typeface="仿宋_GB2312" panose="02010609030101010101" pitchFamily="49" charset="-122"/>
            </a:endParaRPr>
          </a:p>
          <a:p>
            <a:pPr>
              <a:lnSpc>
                <a:spcPct val="125000"/>
              </a:lnSpc>
              <a:buFont typeface="Wingdings" panose="05000000000000000000" pitchFamily="2" charset="2"/>
              <a:buChar char="l"/>
            </a:pPr>
            <a:r>
              <a:rPr lang="zh-CN" altLang="en-US" dirty="0">
                <a:latin typeface="仿宋_GB2312" panose="02010609030101010101" pitchFamily="49" charset="-122"/>
                <a:ea typeface="仿宋_GB2312" panose="02010609030101010101" pitchFamily="49" charset="-122"/>
              </a:rPr>
              <a:t>高标准农田建设应根据项目用途填写相应的种植业行业代码。</a:t>
            </a:r>
            <a:endParaRPr lang="zh-CN" altLang="en-US" dirty="0">
              <a:latin typeface="仿宋_GB2312" panose="02010609030101010101" pitchFamily="49" charset="-122"/>
              <a:ea typeface="仿宋_GB2312" panose="02010609030101010101" pitchFamily="49" charset="-122"/>
            </a:endParaRPr>
          </a:p>
          <a:p>
            <a:pPr>
              <a:lnSpc>
                <a:spcPct val="125000"/>
              </a:lnSpc>
              <a:buFont typeface="Wingdings" panose="05000000000000000000" pitchFamily="2" charset="2"/>
              <a:buChar char="l"/>
            </a:pPr>
            <a:r>
              <a:rPr lang="en-US" altLang="zh-CN" b="1" dirty="0">
                <a:solidFill>
                  <a:srgbClr val="FF0000"/>
                </a:solidFill>
                <a:latin typeface="仿宋_GB2312" panose="02010609030101010101" pitchFamily="49" charset="-122"/>
                <a:ea typeface="仿宋_GB2312" panose="02010609030101010101" pitchFamily="49" charset="-122"/>
              </a:rPr>
              <a:t>标准厂房建设项目，如厂房用途明确，应按建成后主要用途填报行业类别，如仅用作出租经营且没有明确用途，行业类别应为“ 其他房地产（7090）”。</a:t>
            </a:r>
            <a:endParaRPr lang="en-US" altLang="zh-CN" b="1" dirty="0">
              <a:solidFill>
                <a:srgbClr val="FF0000"/>
              </a:solidFill>
              <a:latin typeface="仿宋_GB2312" panose="02010609030101010101" pitchFamily="49" charset="-122"/>
              <a:ea typeface="仿宋_GB2312" panose="02010609030101010101" pitchFamily="49" charset="-122"/>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内容占位符 2"/>
          <p:cNvSpPr>
            <a:spLocks noGrp="1"/>
          </p:cNvSpPr>
          <p:nvPr>
            <p:ph idx="1"/>
          </p:nvPr>
        </p:nvSpPr>
        <p:spPr>
          <a:xfrm>
            <a:off x="3000375" y="909638"/>
            <a:ext cx="7797800" cy="3924300"/>
          </a:xfrm>
          <a:ln/>
        </p:spPr>
        <p:txBody>
          <a:bodyPr vert="horz" wrap="square" lIns="91440" tIns="45720" rIns="91440" bIns="45720" anchor="t" anchorCtr="0"/>
          <a:p>
            <a:pPr>
              <a:lnSpc>
                <a:spcPct val="150000"/>
              </a:lnSpc>
            </a:pPr>
            <a:r>
              <a:rPr lang="zh-CN" altLang="en-US" sz="3600" b="1" dirty="0">
                <a:latin typeface="微软雅黑" panose="020B0503020204020204" charset="-122"/>
                <a:ea typeface="微软雅黑" panose="020B0503020204020204" charset="-122"/>
                <a:sym typeface="仿宋_GB2312" panose="02010609030101010101" pitchFamily="49" charset="-122"/>
              </a:rPr>
              <a:t>一、填什么？</a:t>
            </a:r>
            <a:r>
              <a:rPr lang="en-US" altLang="zh-CN" sz="3600" b="1" dirty="0">
                <a:latin typeface="微软雅黑" panose="020B0503020204020204" charset="-122"/>
                <a:ea typeface="微软雅黑" panose="020B0503020204020204" charset="-122"/>
                <a:sym typeface="仿宋_GB2312" panose="02010609030101010101" pitchFamily="49" charset="-122"/>
              </a:rPr>
              <a:t>   </a:t>
            </a:r>
            <a:r>
              <a:rPr lang="zh-CN" altLang="en-US" sz="3600" b="1" dirty="0">
                <a:latin typeface="微软雅黑" panose="020B0503020204020204" charset="-122"/>
                <a:ea typeface="微软雅黑" panose="020B0503020204020204" charset="-122"/>
                <a:sym typeface="仿宋_GB2312" panose="02010609030101010101" pitchFamily="49" charset="-122"/>
              </a:rPr>
              <a:t>制度修订内容</a:t>
            </a:r>
            <a:endParaRPr lang="zh-CN" altLang="en-US" sz="3600" b="1" dirty="0">
              <a:latin typeface="微软雅黑" panose="020B0503020204020204" charset="-122"/>
              <a:ea typeface="微软雅黑" panose="020B0503020204020204" charset="-122"/>
              <a:sym typeface="仿宋_GB2312" panose="02010609030101010101" pitchFamily="49" charset="-122"/>
            </a:endParaRPr>
          </a:p>
          <a:p>
            <a:pPr>
              <a:lnSpc>
                <a:spcPct val="150000"/>
              </a:lnSpc>
            </a:pPr>
            <a:r>
              <a:rPr lang="zh-CN" altLang="en-US" sz="3600" b="1" dirty="0">
                <a:latin typeface="微软雅黑" panose="020B0503020204020204" charset="-122"/>
                <a:ea typeface="微软雅黑" panose="020B0503020204020204" charset="-122"/>
              </a:rPr>
              <a:t>二、怎么填？</a:t>
            </a:r>
            <a:r>
              <a:rPr lang="en-US" altLang="zh-CN" sz="3600" b="1" dirty="0">
                <a:latin typeface="微软雅黑" panose="020B0503020204020204" charset="-122"/>
                <a:ea typeface="微软雅黑" panose="020B0503020204020204" charset="-122"/>
              </a:rPr>
              <a:t>  </a:t>
            </a:r>
            <a:r>
              <a:rPr lang="zh-CN" altLang="en-US" sz="3600" b="1" dirty="0">
                <a:latin typeface="微软雅黑" panose="020B0503020204020204" charset="-122"/>
                <a:ea typeface="微软雅黑" panose="020B0503020204020204" charset="-122"/>
              </a:rPr>
              <a:t>审核要点及注意事项</a:t>
            </a:r>
            <a:endParaRPr lang="zh-CN" altLang="en-US" sz="3600" b="1" dirty="0">
              <a:latin typeface="微软雅黑" panose="020B0503020204020204" charset="-122"/>
              <a:ea typeface="微软雅黑" panose="020B0503020204020204" charset="-122"/>
            </a:endParaRPr>
          </a:p>
          <a:p>
            <a:pPr>
              <a:lnSpc>
                <a:spcPct val="150000"/>
              </a:lnSpc>
            </a:pPr>
            <a:r>
              <a:rPr lang="zh-CN" altLang="en-US" sz="3600" b="1" dirty="0">
                <a:latin typeface="微软雅黑" panose="020B0503020204020204" charset="-122"/>
                <a:ea typeface="微软雅黑" panose="020B0503020204020204" charset="-122"/>
              </a:rPr>
              <a:t>三、存在的问题</a:t>
            </a:r>
            <a:endParaRPr lang="zh-CN" altLang="en-US" sz="3600" b="1" dirty="0">
              <a:latin typeface="微软雅黑" panose="020B0503020204020204" charset="-122"/>
              <a:ea typeface="微软雅黑" panose="020B0503020204020204" charset="-122"/>
            </a:endParaRPr>
          </a:p>
          <a:p>
            <a:pPr>
              <a:lnSpc>
                <a:spcPct val="150000"/>
              </a:lnSpc>
            </a:pPr>
            <a:r>
              <a:rPr lang="zh-CN" altLang="en-US" sz="3600" b="1" dirty="0">
                <a:latin typeface="微软雅黑" panose="020B0503020204020204" charset="-122"/>
                <a:ea typeface="微软雅黑" panose="020B0503020204020204" charset="-122"/>
                <a:sym typeface="仿宋_GB2312" panose="02010609030101010101" pitchFamily="49" charset="-122"/>
              </a:rPr>
              <a:t>四、工作要求</a:t>
            </a:r>
            <a:endParaRPr lang="zh-CN" altLang="en-US" sz="3600" b="1" dirty="0">
              <a:latin typeface="微软雅黑" panose="020B0503020204020204" charset="-122"/>
              <a:ea typeface="微软雅黑" panose="020B0503020204020204" charset="-122"/>
              <a:sym typeface="仿宋_GB2312" panose="02010609030101010101" pitchFamily="49" charset="-122"/>
            </a:endParaRPr>
          </a:p>
          <a:p>
            <a:pPr>
              <a:lnSpc>
                <a:spcPct val="150000"/>
              </a:lnSpc>
            </a:pPr>
            <a:endParaRPr lang="zh-CN" altLang="en-US" sz="3200" b="1" dirty="0"/>
          </a:p>
          <a:p>
            <a:endParaRPr lang="zh-CN" altLang="en-US" dirty="0"/>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5170" name="矩形 3"/>
          <p:cNvSpPr>
            <a:spLocks noChangeArrowheads="1"/>
          </p:cNvSpPr>
          <p:nvPr/>
        </p:nvSpPr>
        <p:spPr bwMode="auto">
          <a:xfrm>
            <a:off x="1095375" y="928688"/>
            <a:ext cx="10358438" cy="5316538"/>
          </a:xfrm>
          <a:prstGeom prst="rect">
            <a:avLst/>
          </a:prstGeom>
          <a:noFill/>
          <a:ln w="9525">
            <a:noFill/>
            <a:miter lim="800000"/>
          </a:ln>
        </p:spPr>
        <p:txBody>
          <a:bodyPr>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mn-cs"/>
                <a:sym typeface="+mn-ea"/>
              </a:rPr>
              <a:t>行业代码：</a:t>
            </a:r>
            <a:endParaRPr kumimoji="0" lang="en-US" altLang="zh-CN" sz="2400" b="0" i="0" u="none" strike="noStrike" kern="1200" cap="none" spc="0" normalizeH="0" baseline="0" noProof="0" dirty="0">
              <a:ln>
                <a:noFill/>
              </a:ln>
              <a:solidFill>
                <a:schemeClr val="tx1"/>
              </a:solidFill>
              <a:effectLst/>
              <a:uLnTx/>
              <a:uFillTx/>
              <a:latin typeface="+mn-ea"/>
              <a:ea typeface="+mn-ea"/>
              <a:cs typeface="+mn-cs"/>
              <a:sym typeface="+mn-ea"/>
            </a:endParaRPr>
          </a:p>
          <a:p>
            <a:pPr marL="342900" marR="0" lvl="0" indent="-342900" algn="just" defTabSz="914400" rtl="0" eaLnBrk="1" fontAlgn="base" latinLnBrk="0" hangingPunct="1">
              <a:lnSpc>
                <a:spcPct val="100000"/>
              </a:lnSpc>
              <a:spcBef>
                <a:spcPct val="20000"/>
              </a:spcBef>
              <a:spcAft>
                <a:spcPct val="0"/>
              </a:spcAft>
              <a:buClr>
                <a:srgbClr val="FF0000"/>
              </a:buClr>
              <a:buSzTx/>
              <a:buFont typeface="Wingdings 2" panose="05020102010507070707" pitchFamily="18" charset="2"/>
              <a:buChar char="T"/>
              <a:defRPr/>
            </a:pPr>
            <a:r>
              <a:rPr kumimoji="0" lang="zh-CN" altLang="en-US" sz="2400" b="0" i="0" u="none" strike="noStrike" kern="1200" cap="none" spc="0" normalizeH="0" baseline="0" noProof="0" dirty="0">
                <a:ln>
                  <a:noFill/>
                </a:ln>
                <a:solidFill>
                  <a:schemeClr val="tx1"/>
                </a:solidFill>
                <a:effectLst/>
                <a:uLnTx/>
                <a:uFillTx/>
                <a:latin typeface="+mn-ea"/>
                <a:ea typeface="+mn-ea"/>
                <a:cs typeface="+mn-cs"/>
                <a:sym typeface="+mn-ea"/>
              </a:rPr>
              <a:t>  不能按照现有企、事业及行政单位的行业代码填报</a:t>
            </a:r>
            <a:endParaRPr kumimoji="0" lang="zh-CN" altLang="en-US" sz="2400" b="0" i="0" u="none" strike="noStrike" kern="1200" cap="none" spc="0" normalizeH="0" baseline="0" noProof="0" dirty="0">
              <a:ln>
                <a:noFill/>
              </a:ln>
              <a:solidFill>
                <a:schemeClr val="tx1"/>
              </a:solidFill>
              <a:effectLst/>
              <a:uLnTx/>
              <a:uFillTx/>
              <a:latin typeface="+mn-ea"/>
              <a:ea typeface="+mn-ea"/>
              <a:cs typeface="+mn-cs"/>
              <a:sym typeface="+mn-ea"/>
            </a:endParaRPr>
          </a:p>
          <a:p>
            <a:pPr marL="342900" marR="0" lvl="0" indent="-342900" algn="just" defTabSz="914400" rtl="0" eaLnBrk="1" fontAlgn="base" latinLnBrk="0" hangingPunct="1">
              <a:lnSpc>
                <a:spcPct val="100000"/>
              </a:lnSpc>
              <a:spcBef>
                <a:spcPct val="20000"/>
              </a:spcBef>
              <a:spcAft>
                <a:spcPct val="0"/>
              </a:spcAft>
              <a:buClr>
                <a:srgbClr val="FF0000"/>
              </a:buClr>
              <a:buSzTx/>
              <a:buFont typeface="Wingdings 2" panose="05020102010507070707" pitchFamily="18" charset="2"/>
              <a:buChar char="T"/>
              <a:defRPr/>
            </a:pPr>
            <a:r>
              <a:rPr kumimoji="0" lang="zh-CN" altLang="en-US" sz="2400" b="0" i="0" u="none" strike="noStrike" kern="1200" cap="none" spc="0" normalizeH="0" baseline="0" noProof="0" dirty="0">
                <a:ln>
                  <a:noFill/>
                </a:ln>
                <a:solidFill>
                  <a:schemeClr val="tx1"/>
                </a:solidFill>
                <a:effectLst/>
                <a:uLnTx/>
                <a:uFillTx/>
                <a:latin typeface="+mn-ea"/>
                <a:ea typeface="+mn-ea"/>
                <a:cs typeface="+mn-cs"/>
                <a:sym typeface="+mn-ea"/>
              </a:rPr>
              <a:t>  不能照抄单位</a:t>
            </a:r>
            <a:r>
              <a:rPr kumimoji="0" lang="en-US" altLang="zh-CN" sz="2400" b="0" i="0" u="none" strike="noStrike" kern="1200" cap="none" spc="0" normalizeH="0" baseline="0" noProof="0" dirty="0">
                <a:ln>
                  <a:noFill/>
                </a:ln>
                <a:solidFill>
                  <a:schemeClr val="tx1"/>
                </a:solidFill>
                <a:effectLst/>
                <a:uLnTx/>
                <a:uFillTx/>
                <a:latin typeface="+mn-ea"/>
                <a:ea typeface="+mn-ea"/>
                <a:cs typeface="+mn-cs"/>
                <a:sym typeface="+mn-ea"/>
              </a:rPr>
              <a:t>101</a:t>
            </a:r>
            <a:r>
              <a:rPr kumimoji="0" lang="zh-CN" altLang="en-US" sz="2400" b="0" i="0" u="none" strike="noStrike" kern="1200" cap="none" spc="0" normalizeH="0" baseline="0" noProof="0" dirty="0">
                <a:ln>
                  <a:noFill/>
                </a:ln>
                <a:solidFill>
                  <a:schemeClr val="tx1"/>
                </a:solidFill>
                <a:effectLst/>
                <a:uLnTx/>
                <a:uFillTx/>
                <a:latin typeface="+mn-ea"/>
                <a:ea typeface="+mn-ea"/>
                <a:cs typeface="+mn-cs"/>
                <a:sym typeface="+mn-ea"/>
              </a:rPr>
              <a:t>表“法人单位基本情况”中的行业代码</a:t>
            </a:r>
            <a:endParaRPr kumimoji="0" lang="en-US" altLang="zh-CN" sz="2400" b="0" i="0" u="none" strike="noStrike" kern="1200" cap="none" spc="0" normalizeH="0" baseline="0" noProof="0" dirty="0">
              <a:ln>
                <a:noFill/>
              </a:ln>
              <a:solidFill>
                <a:schemeClr val="tx1"/>
              </a:solidFill>
              <a:effectLst/>
              <a:uLnTx/>
              <a:uFillTx/>
              <a:latin typeface="+mn-ea"/>
              <a:ea typeface="+mn-ea"/>
              <a:cs typeface="+mn-cs"/>
              <a:sym typeface="+mn-ea"/>
            </a:endParaRPr>
          </a:p>
          <a:p>
            <a:pPr marL="342900" marR="0" lvl="0" indent="-342900" algn="just" defTabSz="914400" rtl="0" eaLnBrk="1" fontAlgn="base" latinLnBrk="0" hangingPunct="1">
              <a:lnSpc>
                <a:spcPct val="100000"/>
              </a:lnSpc>
              <a:spcBef>
                <a:spcPct val="20000"/>
              </a:spcBef>
              <a:spcAft>
                <a:spcPct val="0"/>
              </a:spcAft>
              <a:buClr>
                <a:srgbClr val="FF0000"/>
              </a:buClr>
              <a:buSzTx/>
              <a:buFont typeface="Wingdings 2" panose="05020102010507070707" pitchFamily="18" charset="2"/>
              <a:buChar char="T"/>
              <a:defRPr/>
            </a:pPr>
            <a:r>
              <a:rPr kumimoji="0" lang="zh-CN" altLang="en-US" sz="2400" b="1" i="0" u="none" strike="noStrike" kern="1200" cap="none" spc="0" normalizeH="0" baseline="0" noProof="0" dirty="0">
                <a:ln>
                  <a:noFill/>
                </a:ln>
                <a:solidFill>
                  <a:srgbClr val="FF0000"/>
                </a:solidFill>
                <a:effectLst/>
                <a:uLnTx/>
                <a:uFillTx/>
                <a:latin typeface="+mn-ea"/>
                <a:ea typeface="宋体" panose="02010600030101010101" pitchFamily="2" charset="-122"/>
                <a:cs typeface="+mn-cs"/>
                <a:sym typeface="+mn-ea"/>
              </a:rPr>
              <a:t>  不能按照审批单位要求填报。</a:t>
            </a:r>
            <a:endParaRPr kumimoji="0" lang="en-US" altLang="zh-CN" sz="2400" b="1" i="0" u="none" strike="noStrike" kern="1200" cap="none" spc="0" normalizeH="0" baseline="0" noProof="0" dirty="0">
              <a:ln>
                <a:noFill/>
              </a:ln>
              <a:solidFill>
                <a:srgbClr val="FF0000"/>
              </a:solidFill>
              <a:effectLst/>
              <a:uLnTx/>
              <a:uFillTx/>
              <a:latin typeface="+mn-ea"/>
              <a:ea typeface="宋体" panose="02010600030101010101" pitchFamily="2" charset="-122"/>
              <a:cs typeface="+mn-cs"/>
              <a:sym typeface="+mn-ea"/>
            </a:endParaRPr>
          </a:p>
          <a:p>
            <a:pPr marL="342900" marR="0" lvl="0" indent="-342900" algn="just" defTabSz="914400" rtl="0" eaLnBrk="1" fontAlgn="base" latinLnBrk="0" hangingPunct="1">
              <a:lnSpc>
                <a:spcPct val="100000"/>
              </a:lnSpc>
              <a:spcBef>
                <a:spcPct val="20000"/>
              </a:spcBef>
              <a:spcAft>
                <a:spcPct val="0"/>
              </a:spcAft>
              <a:buClr>
                <a:srgbClr val="FF0000"/>
              </a:buClr>
              <a:buSzTx/>
              <a:buFont typeface="Wingdings 2" panose="05020102010507070707" pitchFamily="18" charset="2"/>
              <a:buChar char="T"/>
              <a:defRPr/>
            </a:pPr>
            <a:endParaRPr kumimoji="0" lang="en-US" altLang="zh-CN" sz="2400" b="0" i="0" u="none" strike="noStrike" kern="1200" cap="none" spc="0" normalizeH="0" baseline="0" noProof="0" dirty="0">
              <a:ln>
                <a:noFill/>
              </a:ln>
              <a:solidFill>
                <a:schemeClr val="tx1"/>
              </a:solidFill>
              <a:effectLst/>
              <a:uLnTx/>
              <a:uFillTx/>
              <a:latin typeface="+mn-ea"/>
              <a:ea typeface="+mn-ea"/>
              <a:cs typeface="+mn-cs"/>
              <a:sym typeface="+mn-ea"/>
            </a:endParaRPr>
          </a:p>
          <a:p>
            <a:pPr marL="342900" marR="0" lvl="0" indent="-342900" algn="just" defTabSz="914400" rtl="0" eaLnBrk="1" fontAlgn="base" latinLnBrk="0" hangingPunct="1">
              <a:lnSpc>
                <a:spcPct val="100000"/>
              </a:lnSpc>
              <a:spcBef>
                <a:spcPct val="20000"/>
              </a:spcBef>
              <a:spcAft>
                <a:spcPct val="0"/>
              </a:spcAft>
              <a:buClr>
                <a:srgbClr val="FF0000"/>
              </a:buClr>
              <a:buSzTx/>
              <a:buFont typeface="Wingdings" panose="05000000000000000000" pitchFamily="2" charset="2"/>
              <a:buChar char="l"/>
              <a:defRPr/>
            </a:pPr>
            <a:r>
              <a:rPr kumimoji="0" lang="zh-CN" altLang="en-US" sz="2400" b="1" i="0" u="none" strike="noStrike" kern="1200" cap="none" spc="0" normalizeH="0" baseline="0" noProof="0" dirty="0">
                <a:ln>
                  <a:noFill/>
                </a:ln>
                <a:solidFill>
                  <a:srgbClr val="FF0000"/>
                </a:solidFill>
                <a:effectLst/>
                <a:uLnTx/>
                <a:uFillTx/>
                <a:latin typeface="+mn-ea"/>
                <a:ea typeface="+mn-ea"/>
                <a:cs typeface="+mn-cs"/>
                <a:sym typeface="+mn-ea"/>
              </a:rPr>
              <a:t>重点核实：建筑业、其他房地产业、重点行业。</a:t>
            </a:r>
            <a:endParaRPr kumimoji="0" lang="en-US" altLang="zh-CN" sz="2400" b="1" i="0" u="none" strike="noStrike" kern="1200" cap="none" spc="0" normalizeH="0" baseline="0" noProof="0" dirty="0">
              <a:ln>
                <a:noFill/>
              </a:ln>
              <a:solidFill>
                <a:srgbClr val="FF0000"/>
              </a:solidFill>
              <a:effectLst/>
              <a:uLnTx/>
              <a:uFillTx/>
              <a:latin typeface="+mn-ea"/>
              <a:ea typeface="+mn-ea"/>
              <a:cs typeface="+mn-cs"/>
              <a:sym typeface="+mn-ea"/>
            </a:endParaRPr>
          </a:p>
          <a:p>
            <a:pPr marL="342900" marR="0" lvl="0" indent="-342900" algn="just" defTabSz="914400" rtl="0" eaLnBrk="1" fontAlgn="base" latinLnBrk="0" hangingPunct="1">
              <a:lnSpc>
                <a:spcPct val="100000"/>
              </a:lnSpc>
              <a:spcBef>
                <a:spcPct val="20000"/>
              </a:spcBef>
              <a:spcAft>
                <a:spcPct val="0"/>
              </a:spcAft>
              <a:buClr>
                <a:srgbClr val="FF0000"/>
              </a:buClr>
              <a:buSzTx/>
              <a:buFont typeface="Wingdings" panose="05000000000000000000" pitchFamily="2" charset="2"/>
              <a:buChar char="l"/>
              <a:defRPr/>
            </a:pPr>
            <a:r>
              <a:rPr kumimoji="0" lang="zh-CN" altLang="en-US" sz="2400" b="1" i="0" u="none" strike="noStrike" kern="1200" cap="none" spc="0" normalizeH="0" baseline="0" noProof="0" dirty="0">
                <a:ln>
                  <a:noFill/>
                </a:ln>
                <a:solidFill>
                  <a:srgbClr val="FF0000"/>
                </a:solidFill>
                <a:effectLst/>
                <a:uLnTx/>
                <a:uFillTx/>
                <a:latin typeface="+mn-ea"/>
                <a:ea typeface="+mn-ea"/>
                <a:cs typeface="+mn-cs"/>
                <a:sym typeface="+mn-ea"/>
              </a:rPr>
              <a:t>对于有争议、难确定、多种经营（园区建设）的行业代码，一定要保存确定行业代码的依据备查。</a:t>
            </a:r>
            <a:endParaRPr kumimoji="0" lang="en-US" altLang="zh-CN" sz="2400" b="1" i="0" u="none" strike="noStrike" kern="1200" cap="none" spc="0" normalizeH="0" baseline="0" noProof="0" dirty="0">
              <a:ln>
                <a:noFill/>
              </a:ln>
              <a:solidFill>
                <a:srgbClr val="FF0000"/>
              </a:solidFill>
              <a:effectLst/>
              <a:uLnTx/>
              <a:uFillTx/>
              <a:latin typeface="+mn-ea"/>
              <a:ea typeface="+mn-ea"/>
              <a:cs typeface="+mn-cs"/>
              <a:sym typeface="+mn-ea"/>
            </a:endParaRPr>
          </a:p>
          <a:p>
            <a:pPr marL="342900" marR="0" lvl="0" indent="-342900" algn="just" defTabSz="914400" rtl="0" eaLnBrk="1" fontAlgn="base" latinLnBrk="0" hangingPunct="1">
              <a:lnSpc>
                <a:spcPct val="100000"/>
              </a:lnSpc>
              <a:spcBef>
                <a:spcPct val="20000"/>
              </a:spcBef>
              <a:spcAft>
                <a:spcPct val="0"/>
              </a:spcAft>
              <a:buClr>
                <a:srgbClr val="FF0000"/>
              </a:buClr>
              <a:buSzTx/>
              <a:buFont typeface="Wingdings" panose="05000000000000000000" pitchFamily="2" charset="2"/>
              <a:buChar char="l"/>
              <a:defRPr/>
            </a:pPr>
            <a:r>
              <a:rPr kumimoji="0" lang="zh-CN" altLang="en-US" sz="2400" b="1" i="0" u="none" strike="noStrike" kern="1200" cap="none" spc="0" normalizeH="0" baseline="0" noProof="0" dirty="0">
                <a:ln>
                  <a:noFill/>
                </a:ln>
                <a:solidFill>
                  <a:srgbClr val="FF0000"/>
                </a:solidFill>
                <a:effectLst/>
                <a:uLnTx/>
                <a:uFillTx/>
                <a:latin typeface="+mn-ea"/>
                <a:ea typeface="+mn-ea"/>
                <a:cs typeface="+mn-cs"/>
                <a:sym typeface="+mn-ea"/>
              </a:rPr>
              <a:t>行业代码修改：确因填报错误需要修改该指标，应提交相应的材料，并填报</a:t>
            </a:r>
            <a:r>
              <a:rPr kumimoji="0" lang="en-US" altLang="zh-CN" sz="2400" b="1" i="0" u="none" strike="noStrike" kern="1200" cap="none" spc="0" normalizeH="0" baseline="0" noProof="0" dirty="0">
                <a:ln>
                  <a:noFill/>
                </a:ln>
                <a:solidFill>
                  <a:srgbClr val="FF0000"/>
                </a:solidFill>
                <a:effectLst/>
                <a:uLnTx/>
                <a:uFillTx/>
                <a:latin typeface="+mn-ea"/>
                <a:ea typeface="+mn-ea"/>
                <a:cs typeface="+mn-cs"/>
                <a:sym typeface="+mn-ea"/>
              </a:rPr>
              <a:t>TZ206-4</a:t>
            </a:r>
            <a:r>
              <a:rPr kumimoji="0" lang="zh-CN" altLang="en-US" sz="2400" b="1" i="0" u="none" strike="noStrike" kern="1200" cap="none" spc="0" normalizeH="0" baseline="0" noProof="0" dirty="0">
                <a:ln>
                  <a:noFill/>
                </a:ln>
                <a:solidFill>
                  <a:srgbClr val="FF0000"/>
                </a:solidFill>
                <a:effectLst/>
                <a:uLnTx/>
                <a:uFillTx/>
                <a:latin typeface="+mn-ea"/>
                <a:ea typeface="+mn-ea"/>
                <a:cs typeface="+mn-cs"/>
                <a:sym typeface="+mn-ea"/>
              </a:rPr>
              <a:t>表；对于重点、重大项目调整行业代码，需由区统计局投资科统一上报市局投资处</a:t>
            </a:r>
            <a:r>
              <a:rPr kumimoji="0" lang="zh-CN" altLang="en-US" sz="2400" b="0" i="0" u="none" strike="noStrike" kern="1200" cap="none" spc="0" normalizeH="0" baseline="0" noProof="0" dirty="0">
                <a:ln>
                  <a:noFill/>
                </a:ln>
                <a:solidFill>
                  <a:schemeClr val="tx1"/>
                </a:solidFill>
                <a:effectLst/>
                <a:uLnTx/>
                <a:uFillTx/>
                <a:latin typeface="+mn-ea"/>
                <a:ea typeface="+mn-ea"/>
                <a:cs typeface="+mn-cs"/>
                <a:sym typeface="+mn-ea"/>
              </a:rPr>
              <a:t>。</a:t>
            </a:r>
            <a:endParaRPr kumimoji="0" lang="en-US" altLang="zh-CN" sz="2400" b="0" i="0" u="none" strike="noStrike" kern="1200" cap="none" spc="0" normalizeH="0" baseline="0" noProof="0" dirty="0">
              <a:ln>
                <a:noFill/>
              </a:ln>
              <a:solidFill>
                <a:schemeClr val="tx1"/>
              </a:solidFill>
              <a:effectLst/>
              <a:uLnTx/>
              <a:uFillTx/>
              <a:latin typeface="+mn-ea"/>
              <a:ea typeface="+mn-ea"/>
              <a:cs typeface="+mn-cs"/>
              <a:sym typeface="+mn-ea"/>
            </a:endParaRPr>
          </a:p>
          <a:p>
            <a:pPr marL="0" marR="0" lvl="0" indent="0" algn="l" defTabSz="914400" rtl="0" eaLnBrk="1" fontAlgn="base" latinLnBrk="0" hangingPunct="1">
              <a:lnSpc>
                <a:spcPct val="125000"/>
              </a:lnSpc>
              <a:spcBef>
                <a:spcPct val="0"/>
              </a:spcBef>
              <a:spcAft>
                <a:spcPct val="0"/>
              </a:spcAft>
              <a:buClrTx/>
              <a:buSzTx/>
              <a:buFont typeface="Wingdings" panose="05000000000000000000" pitchFamily="2" charset="2"/>
              <a:buChar char="l"/>
              <a:defRPr/>
            </a:pPr>
            <a:endParaRPr kumimoji="0" lang="en-US" altLang="zh-CN" sz="2400" b="1"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mn-cs"/>
              <a:sym typeface="+mn-ea"/>
            </a:endParaRPr>
          </a:p>
        </p:txBody>
      </p:sp>
      <p:pic>
        <p:nvPicPr>
          <p:cNvPr id="36866" name="Picture 5" descr="C:\Program Files\Microsoft Office\MEDIA\CAGCAT10\j0187423.wmf">
            <a:hlinkClick r:id="rId1" action="ppaction://hlinkfile"/>
          </p:cNvPr>
          <p:cNvPicPr>
            <a:picLocks noChangeAspect="1"/>
          </p:cNvPicPr>
          <p:nvPr/>
        </p:nvPicPr>
        <p:blipFill>
          <a:blip r:embed="rId2"/>
          <a:stretch>
            <a:fillRect/>
          </a:stretch>
        </p:blipFill>
        <p:spPr>
          <a:xfrm>
            <a:off x="9953625" y="1643063"/>
            <a:ext cx="1073150" cy="1112837"/>
          </a:xfrm>
          <a:prstGeom prst="rect">
            <a:avLst/>
          </a:prstGeom>
          <a:noFill/>
          <a:ln w="9525">
            <a:noFill/>
          </a:ln>
        </p:spPr>
      </p:pic>
      <p:sp>
        <p:nvSpPr>
          <p:cNvPr id="36867" name="标题 1"/>
          <p:cNvSpPr txBox="1"/>
          <p:nvPr/>
        </p:nvSpPr>
        <p:spPr>
          <a:xfrm>
            <a:off x="1127125" y="115888"/>
            <a:ext cx="6556375" cy="552450"/>
          </a:xfrm>
          <a:prstGeom prst="rect">
            <a:avLst/>
          </a:prstGeom>
          <a:noFill/>
          <a:ln w="9525">
            <a:noFill/>
          </a:ln>
        </p:spPr>
        <p:txBody>
          <a:bodyPr anchor="t" anchorCtr="0"/>
          <a:p>
            <a:pPr>
              <a:buFontTx/>
            </a:pPr>
            <a:r>
              <a:rPr lang="zh-CN" altLang="en-US" sz="3200" b="1" dirty="0">
                <a:latin typeface="仿宋_GB2312" panose="02010609030101010101" pitchFamily="49" charset="-122"/>
                <a:ea typeface="仿宋_GB2312" panose="02010609030101010101" pitchFamily="49" charset="-122"/>
                <a:sym typeface="Times New Roman" panose="02020603050405020304" pitchFamily="18" charset="0"/>
              </a:rPr>
              <a:t>项目行业编码</a:t>
            </a:r>
            <a:endParaRPr lang="zh-CN" altLang="en-US" sz="3200" b="1" dirty="0">
              <a:latin typeface="仿宋_GB2312" panose="02010609030101010101" pitchFamily="49" charset="-122"/>
              <a:ea typeface="仿宋_GB2312" panose="02010609030101010101" pitchFamily="49" charset="-122"/>
              <a:sym typeface="Times New Roman" panose="02020603050405020304" pitchFamily="18" charset="0"/>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 name="图示 4"/>
          <p:cNvGraphicFramePr/>
          <p:nvPr/>
        </p:nvGraphicFramePr>
        <p:xfrm>
          <a:off x="1523968" y="1643041"/>
          <a:ext cx="7460323" cy="4662859"/>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7890" name="标题 1"/>
          <p:cNvSpPr txBox="1"/>
          <p:nvPr/>
        </p:nvSpPr>
        <p:spPr>
          <a:xfrm>
            <a:off x="1198563" y="44450"/>
            <a:ext cx="6357937" cy="552450"/>
          </a:xfrm>
          <a:prstGeom prst="rect">
            <a:avLst/>
          </a:prstGeom>
          <a:noFill/>
          <a:ln w="9525">
            <a:noFill/>
          </a:ln>
        </p:spPr>
        <p:txBody>
          <a:bodyPr anchor="t" anchorCtr="0"/>
          <a:p>
            <a:pPr>
              <a:buFontTx/>
            </a:pPr>
            <a:r>
              <a:rPr lang="zh-CN" altLang="en-US" sz="3200" b="1" dirty="0">
                <a:latin typeface="仿宋_GB2312" panose="02010609030101010101" pitchFamily="49" charset="-122"/>
                <a:ea typeface="仿宋_GB2312" panose="02010609030101010101" pitchFamily="49" charset="-122"/>
                <a:sym typeface="Times New Roman" panose="02020603050405020304" pitchFamily="18" charset="0"/>
              </a:rPr>
              <a:t>项目类别</a:t>
            </a:r>
            <a:endParaRPr lang="zh-CN" altLang="en-US" sz="3200" b="1" dirty="0">
              <a:latin typeface="仿宋_GB2312" panose="02010609030101010101" pitchFamily="49" charset="-122"/>
              <a:ea typeface="仿宋_GB2312" panose="02010609030101010101" pitchFamily="49" charset="-122"/>
              <a:sym typeface="Times New Roman" panose="02020603050405020304" pitchFamily="18" charset="0"/>
            </a:endParaRPr>
          </a:p>
        </p:txBody>
      </p:sp>
      <p:sp>
        <p:nvSpPr>
          <p:cNvPr id="37891" name="椭圆形标注 7"/>
          <p:cNvSpPr/>
          <p:nvPr/>
        </p:nvSpPr>
        <p:spPr>
          <a:xfrm>
            <a:off x="5095875" y="857250"/>
            <a:ext cx="1857375" cy="785813"/>
          </a:xfrm>
          <a:prstGeom prst="wedgeEllipseCallout">
            <a:avLst>
              <a:gd name="adj1" fmla="val -20833"/>
              <a:gd name="adj2" fmla="val 62500"/>
            </a:avLst>
          </a:prstGeom>
          <a:solidFill>
            <a:schemeClr val="accent1">
              <a:alpha val="0"/>
            </a:schemeClr>
          </a:solidFill>
          <a:ln w="38100" cap="flat" cmpd="sng">
            <a:solidFill>
              <a:srgbClr val="FF0000"/>
            </a:solidFill>
            <a:prstDash val="solid"/>
            <a:round/>
            <a:headEnd type="none" w="med" len="med"/>
            <a:tailEnd type="none" w="med" len="med"/>
          </a:ln>
        </p:spPr>
        <p:txBody>
          <a:bodyPr wrap="none" anchor="ctr" anchorCtr="0"/>
          <a:p>
            <a:pPr algn="ctr"/>
            <a:r>
              <a:rPr lang="en-US" altLang="zh-CN" dirty="0">
                <a:latin typeface="Arial" panose="020B0604020202020204" pitchFamily="34" charset="0"/>
                <a:ea typeface="宋体" panose="02010600030101010101" pitchFamily="2" charset="-122"/>
              </a:rPr>
              <a:t>Z05=[06,46]</a:t>
            </a:r>
            <a:endParaRPr lang="en-US" altLang="zh-CN" dirty="0">
              <a:latin typeface="Arial" panose="020B0604020202020204" pitchFamily="34" charset="0"/>
              <a:ea typeface="宋体" panose="02010600030101010101" pitchFamily="2" charset="-122"/>
            </a:endParaRPr>
          </a:p>
        </p:txBody>
      </p:sp>
      <p:sp>
        <p:nvSpPr>
          <p:cNvPr id="37892" name="椭圆形标注 8"/>
          <p:cNvSpPr/>
          <p:nvPr/>
        </p:nvSpPr>
        <p:spPr>
          <a:xfrm>
            <a:off x="6667500" y="1428750"/>
            <a:ext cx="1857375" cy="785813"/>
          </a:xfrm>
          <a:prstGeom prst="wedgeEllipseCallout">
            <a:avLst>
              <a:gd name="adj1" fmla="val -31773"/>
              <a:gd name="adj2" fmla="val 69685"/>
            </a:avLst>
          </a:prstGeom>
          <a:solidFill>
            <a:schemeClr val="accent1">
              <a:alpha val="0"/>
            </a:schemeClr>
          </a:solidFill>
          <a:ln w="38100" cap="flat" cmpd="sng">
            <a:solidFill>
              <a:srgbClr val="FF0000"/>
            </a:solidFill>
            <a:prstDash val="solid"/>
            <a:round/>
            <a:headEnd type="none" w="med" len="med"/>
            <a:tailEnd type="none" w="med" len="med"/>
          </a:ln>
        </p:spPr>
        <p:txBody>
          <a:bodyPr wrap="none" anchor="ctr" anchorCtr="0"/>
          <a:p>
            <a:pPr algn="ctr"/>
            <a:r>
              <a:rPr lang="zh-CN" altLang="en-US" dirty="0">
                <a:latin typeface="Arial" panose="020B0604020202020204" pitchFamily="34" charset="0"/>
                <a:ea typeface="宋体" panose="02010600030101010101" pitchFamily="2" charset="-122"/>
              </a:rPr>
              <a:t>项目名称</a:t>
            </a:r>
            <a:endParaRPr lang="en-US" altLang="zh-CN" dirty="0">
              <a:latin typeface="Arial" panose="020B0604020202020204" pitchFamily="34" charset="0"/>
              <a:ea typeface="宋体" panose="02010600030101010101" pitchFamily="2" charset="-122"/>
            </a:endParaRPr>
          </a:p>
          <a:p>
            <a:pPr algn="ctr"/>
            <a:r>
              <a:rPr lang="en-US" altLang="zh-CN" dirty="0">
                <a:latin typeface="Arial" panose="020B0604020202020204" pitchFamily="34" charset="0"/>
                <a:ea typeface="宋体" panose="02010600030101010101" pitchFamily="2" charset="-122"/>
              </a:rPr>
              <a:t>Z05=7090</a:t>
            </a:r>
            <a:endParaRPr lang="en-US" altLang="zh-CN" dirty="0">
              <a:latin typeface="Arial" panose="020B0604020202020204" pitchFamily="34" charset="0"/>
              <a:ea typeface="宋体" panose="02010600030101010101" pitchFamily="2" charset="-122"/>
            </a:endParaRPr>
          </a:p>
        </p:txBody>
      </p:sp>
      <p:sp>
        <p:nvSpPr>
          <p:cNvPr id="37893" name="椭圆形标注 10"/>
          <p:cNvSpPr/>
          <p:nvPr/>
        </p:nvSpPr>
        <p:spPr>
          <a:xfrm>
            <a:off x="1238250" y="5000625"/>
            <a:ext cx="1857375" cy="1143000"/>
          </a:xfrm>
          <a:prstGeom prst="wedgeEllipseCallout">
            <a:avLst>
              <a:gd name="adj1" fmla="val 54532"/>
              <a:gd name="adj2" fmla="val -65356"/>
            </a:avLst>
          </a:prstGeom>
          <a:solidFill>
            <a:schemeClr val="accent1">
              <a:alpha val="0"/>
            </a:schemeClr>
          </a:solidFill>
          <a:ln w="38100" cap="flat" cmpd="sng">
            <a:solidFill>
              <a:srgbClr val="FF0000"/>
            </a:solidFill>
            <a:prstDash val="solid"/>
            <a:round/>
            <a:headEnd type="none" w="med" len="med"/>
            <a:tailEnd type="none" w="med" len="med"/>
          </a:ln>
        </p:spPr>
        <p:txBody>
          <a:bodyPr wrap="none" anchor="ctr" anchorCtr="0"/>
          <a:p>
            <a:pPr algn="ctr"/>
            <a:r>
              <a:rPr lang="en-US" altLang="zh-CN" dirty="0">
                <a:latin typeface="Arial" panose="020B0604020202020204" pitchFamily="34" charset="0"/>
                <a:ea typeface="宋体" panose="02010600030101010101" pitchFamily="2" charset="-122"/>
              </a:rPr>
              <a:t>567</a:t>
            </a:r>
            <a:r>
              <a:rPr lang="zh-CN" altLang="en-US" dirty="0">
                <a:latin typeface="Arial" panose="020B0604020202020204" pitchFamily="34" charset="0"/>
                <a:ea typeface="宋体" panose="02010600030101010101" pitchFamily="2" charset="-122"/>
              </a:rPr>
              <a:t>新基建</a:t>
            </a:r>
            <a:endParaRPr lang="en-US" altLang="zh-CN" dirty="0">
              <a:latin typeface="Arial" panose="020B0604020202020204" pitchFamily="34" charset="0"/>
              <a:ea typeface="宋体" panose="02010600030101010101" pitchFamily="2" charset="-122"/>
            </a:endParaRPr>
          </a:p>
        </p:txBody>
      </p:sp>
      <p:sp>
        <p:nvSpPr>
          <p:cNvPr id="37894" name="文本框 1"/>
          <p:cNvSpPr txBox="1"/>
          <p:nvPr/>
        </p:nvSpPr>
        <p:spPr>
          <a:xfrm>
            <a:off x="7535863" y="5876925"/>
            <a:ext cx="4081462" cy="922338"/>
          </a:xfrm>
          <a:prstGeom prst="rect">
            <a:avLst/>
          </a:prstGeom>
          <a:noFill/>
          <a:ln w="9525">
            <a:noFill/>
          </a:ln>
        </p:spPr>
        <p:txBody>
          <a:bodyPr anchor="t" anchorCtr="0">
            <a:spAutoFit/>
          </a:bodyPr>
          <a:p>
            <a:r>
              <a:rPr lang="zh-CN" altLang="zh-CN" b="1" dirty="0">
                <a:solidFill>
                  <a:srgbClr val="FF0000"/>
                </a:solidFill>
                <a:latin typeface="Arial" panose="020B0604020202020204" pitchFamily="34" charset="0"/>
                <a:ea typeface="宋体" panose="02010600030101010101" pitchFamily="2" charset="-122"/>
              </a:rPr>
              <a:t>！注意一个指标两个选项，不能填错。</a:t>
            </a:r>
            <a:endParaRPr lang="zh-CN" altLang="zh-CN" b="1" dirty="0">
              <a:solidFill>
                <a:srgbClr val="FF0000"/>
              </a:solidFill>
              <a:latin typeface="Arial" panose="020B0604020202020204" pitchFamily="34" charset="0"/>
              <a:ea typeface="宋体" panose="02010600030101010101" pitchFamily="2" charset="-122"/>
            </a:endParaRPr>
          </a:p>
          <a:p>
            <a:r>
              <a:rPr lang="en-US" altLang="zh-CN" b="1" dirty="0">
                <a:solidFill>
                  <a:srgbClr val="FF0000"/>
                </a:solidFill>
                <a:latin typeface="Arial" panose="020B0604020202020204" pitchFamily="34" charset="0"/>
                <a:ea typeface="宋体" panose="02010600030101010101" pitchFamily="2" charset="-122"/>
              </a:rPr>
              <a:t>2.</a:t>
            </a:r>
            <a:r>
              <a:rPr lang="zh-CN" altLang="en-US" b="1" dirty="0">
                <a:solidFill>
                  <a:srgbClr val="FF0000"/>
                </a:solidFill>
                <a:latin typeface="Arial" panose="020B0604020202020204" pitchFamily="34" charset="0"/>
                <a:ea typeface="宋体" panose="02010600030101010101" pitchFamily="2" charset="-122"/>
              </a:rPr>
              <a:t>第一个填写</a:t>
            </a:r>
            <a:r>
              <a:rPr lang="en-US" altLang="zh-CN" b="1" dirty="0">
                <a:solidFill>
                  <a:srgbClr val="FF0000"/>
                </a:solidFill>
                <a:latin typeface="Arial" panose="020B0604020202020204" pitchFamily="34" charset="0"/>
                <a:ea typeface="宋体" panose="02010600030101010101" pitchFamily="2" charset="-122"/>
              </a:rPr>
              <a:t>1</a:t>
            </a:r>
            <a:r>
              <a:rPr lang="zh-CN" altLang="en-US" b="1" dirty="0">
                <a:solidFill>
                  <a:srgbClr val="FF0000"/>
                </a:solidFill>
                <a:latin typeface="Arial" panose="020B0604020202020204" pitchFamily="34" charset="0"/>
                <a:ea typeface="宋体" panose="02010600030101010101" pitchFamily="2" charset="-122"/>
              </a:rPr>
              <a:t>、</a:t>
            </a:r>
            <a:r>
              <a:rPr lang="en-US" altLang="zh-CN" b="1" dirty="0">
                <a:solidFill>
                  <a:srgbClr val="FF0000"/>
                </a:solidFill>
                <a:latin typeface="Arial" panose="020B0604020202020204" pitchFamily="34" charset="0"/>
                <a:ea typeface="宋体" panose="02010600030101010101" pitchFamily="2" charset="-122"/>
              </a:rPr>
              <a:t>2</a:t>
            </a:r>
            <a:r>
              <a:rPr lang="zh-CN" altLang="en-US" b="1" dirty="0">
                <a:solidFill>
                  <a:srgbClr val="FF0000"/>
                </a:solidFill>
                <a:latin typeface="Arial" panose="020B0604020202020204" pitchFamily="34" charset="0"/>
                <a:ea typeface="宋体" panose="02010600030101010101" pitchFamily="2" charset="-122"/>
              </a:rPr>
              <a:t>、</a:t>
            </a:r>
            <a:r>
              <a:rPr lang="en-US" altLang="zh-CN" b="1" dirty="0">
                <a:solidFill>
                  <a:srgbClr val="FF0000"/>
                </a:solidFill>
                <a:latin typeface="Arial" panose="020B0604020202020204" pitchFamily="34" charset="0"/>
                <a:ea typeface="宋体" panose="02010600030101010101" pitchFamily="2" charset="-122"/>
              </a:rPr>
              <a:t>3</a:t>
            </a:r>
            <a:r>
              <a:rPr lang="zh-CN" altLang="en-US" b="1" dirty="0">
                <a:solidFill>
                  <a:srgbClr val="FF0000"/>
                </a:solidFill>
                <a:latin typeface="Arial" panose="020B0604020202020204" pitchFamily="34" charset="0"/>
                <a:ea typeface="宋体" panose="02010600030101010101" pitchFamily="2" charset="-122"/>
              </a:rPr>
              <a:t>、</a:t>
            </a:r>
            <a:r>
              <a:rPr lang="en-US" altLang="zh-CN" b="1" dirty="0">
                <a:solidFill>
                  <a:srgbClr val="FF0000"/>
                </a:solidFill>
                <a:latin typeface="Arial" panose="020B0604020202020204" pitchFamily="34" charset="0"/>
                <a:ea typeface="宋体" panose="02010600030101010101" pitchFamily="2" charset="-122"/>
              </a:rPr>
              <a:t>4</a:t>
            </a:r>
            <a:r>
              <a:rPr lang="zh-CN" altLang="en-US" b="1" dirty="0">
                <a:solidFill>
                  <a:srgbClr val="FF0000"/>
                </a:solidFill>
                <a:latin typeface="Arial" panose="020B0604020202020204" pitchFamily="34" charset="0"/>
                <a:ea typeface="宋体" panose="02010600030101010101" pitchFamily="2" charset="-122"/>
              </a:rPr>
              <a:t>、</a:t>
            </a:r>
            <a:r>
              <a:rPr lang="en-US" altLang="zh-CN" b="1" dirty="0">
                <a:solidFill>
                  <a:srgbClr val="FF0000"/>
                </a:solidFill>
                <a:latin typeface="Arial" panose="020B0604020202020204" pitchFamily="34" charset="0"/>
                <a:ea typeface="宋体" panose="02010600030101010101" pitchFamily="2" charset="-122"/>
              </a:rPr>
              <a:t>9</a:t>
            </a:r>
            <a:r>
              <a:rPr lang="zh-CN" altLang="en-US" b="1" dirty="0">
                <a:solidFill>
                  <a:srgbClr val="FF0000"/>
                </a:solidFill>
                <a:latin typeface="Arial" panose="020B0604020202020204" pitchFamily="34" charset="0"/>
                <a:ea typeface="宋体" panose="02010600030101010101" pitchFamily="2" charset="-122"/>
              </a:rPr>
              <a:t>其中之一，第二个选项填写</a:t>
            </a:r>
            <a:r>
              <a:rPr lang="en-US" altLang="zh-CN" b="1" dirty="0">
                <a:solidFill>
                  <a:srgbClr val="FF0000"/>
                </a:solidFill>
                <a:latin typeface="Arial" panose="020B0604020202020204" pitchFamily="34" charset="0"/>
                <a:ea typeface="宋体" panose="02010600030101010101" pitchFamily="2" charset="-122"/>
              </a:rPr>
              <a:t>5</a:t>
            </a:r>
            <a:r>
              <a:rPr lang="zh-CN" altLang="en-US" b="1" dirty="0">
                <a:solidFill>
                  <a:srgbClr val="FF0000"/>
                </a:solidFill>
                <a:latin typeface="Arial" panose="020B0604020202020204" pitchFamily="34" charset="0"/>
                <a:ea typeface="宋体" panose="02010600030101010101" pitchFamily="2" charset="-122"/>
              </a:rPr>
              <a:t>、</a:t>
            </a:r>
            <a:r>
              <a:rPr lang="en-US" altLang="zh-CN" b="1" dirty="0">
                <a:solidFill>
                  <a:srgbClr val="FF0000"/>
                </a:solidFill>
                <a:latin typeface="Arial" panose="020B0604020202020204" pitchFamily="34" charset="0"/>
                <a:ea typeface="宋体" panose="02010600030101010101" pitchFamily="2" charset="-122"/>
              </a:rPr>
              <a:t>6</a:t>
            </a:r>
            <a:r>
              <a:rPr lang="zh-CN" altLang="en-US" b="1" dirty="0">
                <a:solidFill>
                  <a:srgbClr val="FF0000"/>
                </a:solidFill>
                <a:latin typeface="Arial" panose="020B0604020202020204" pitchFamily="34" charset="0"/>
                <a:ea typeface="宋体" panose="02010600030101010101" pitchFamily="2" charset="-122"/>
              </a:rPr>
              <a:t>、</a:t>
            </a:r>
            <a:r>
              <a:rPr lang="en-US" altLang="zh-CN" b="1" dirty="0">
                <a:solidFill>
                  <a:srgbClr val="FF0000"/>
                </a:solidFill>
                <a:latin typeface="Arial" panose="020B0604020202020204" pitchFamily="34" charset="0"/>
                <a:ea typeface="宋体" panose="02010600030101010101" pitchFamily="2" charset="-122"/>
              </a:rPr>
              <a:t>7</a:t>
            </a:r>
            <a:r>
              <a:rPr lang="zh-CN" altLang="en-US" b="1" dirty="0">
                <a:solidFill>
                  <a:srgbClr val="FF0000"/>
                </a:solidFill>
                <a:latin typeface="Arial" panose="020B0604020202020204" pitchFamily="34" charset="0"/>
                <a:ea typeface="宋体" panose="02010600030101010101" pitchFamily="2" charset="-122"/>
              </a:rPr>
              <a:t>之一</a:t>
            </a:r>
            <a:endParaRPr lang="zh-CN" altLang="en-US" b="1" dirty="0">
              <a:solidFill>
                <a:srgbClr val="FF0000"/>
              </a:solidFill>
              <a:latin typeface="Arial" panose="020B0604020202020204" pitchFamily="34" charset="0"/>
              <a:ea typeface="宋体" panose="02010600030101010101" pitchFamily="2" charset="-122"/>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圆角矩形 12"/>
          <p:cNvSpPr/>
          <p:nvPr/>
        </p:nvSpPr>
        <p:spPr bwMode="auto">
          <a:xfrm>
            <a:off x="1774825" y="3570288"/>
            <a:ext cx="2241550" cy="1071563"/>
          </a:xfrm>
          <a:prstGeom prst="roundRect">
            <a:avLst/>
          </a:prstGeom>
          <a:solidFill>
            <a:schemeClr val="tx2">
              <a:lumMod val="40000"/>
              <a:lumOff val="60000"/>
            </a:schemeClr>
          </a:solidFill>
          <a:ln>
            <a:headEnd type="none" w="sm" len="sm"/>
            <a:tailEnd type="none" w="sm" len="sm"/>
          </a:ln>
        </p:spPr>
        <p:style>
          <a:lnRef idx="0">
            <a:schemeClr val="accent6"/>
          </a:lnRef>
          <a:fillRef idx="3">
            <a:schemeClr val="accent6"/>
          </a:fillRef>
          <a:effectRef idx="3">
            <a:schemeClr val="accent6"/>
          </a:effectRef>
          <a:fontRef idx="minor">
            <a:schemeClr val="lt1"/>
          </a:fontRef>
        </p:style>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bg1"/>
              </a:solidFill>
              <a:effectLst/>
              <a:uLnTx/>
              <a:uFillTx/>
              <a:latin typeface="+mn-lt"/>
              <a:ea typeface="+mn-ea"/>
              <a:cs typeface="+mn-cs"/>
            </a:endParaRPr>
          </a:p>
        </p:txBody>
      </p:sp>
      <p:sp>
        <p:nvSpPr>
          <p:cNvPr id="14" name="等于号 13"/>
          <p:cNvSpPr/>
          <p:nvPr/>
        </p:nvSpPr>
        <p:spPr bwMode="auto">
          <a:xfrm>
            <a:off x="4060825" y="3784600"/>
            <a:ext cx="657225" cy="739775"/>
          </a:xfrm>
          <a:prstGeom prst="mathEqual">
            <a:avLst/>
          </a:prstGeom>
          <a:solidFill>
            <a:schemeClr val="bg1">
              <a:lumMod val="75000"/>
            </a:schemeClr>
          </a:solidFill>
          <a:ln w="12700" cap="flat" cmpd="sng" algn="ctr">
            <a:solidFill>
              <a:schemeClr val="bg2">
                <a:lumMod val="90000"/>
              </a:schemeClr>
            </a:solidFill>
            <a:prstDash val="solid"/>
            <a:round/>
            <a:headEnd type="none" w="sm" len="sm"/>
            <a:tailEnd type="none" w="sm" len="sm"/>
          </a:ln>
          <a:effectLst/>
        </p:spPr>
        <p:txBody>
          <a:bodyPr wrap="none"/>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加号 16"/>
          <p:cNvSpPr/>
          <p:nvPr/>
        </p:nvSpPr>
        <p:spPr bwMode="auto">
          <a:xfrm>
            <a:off x="7132638" y="3784600"/>
            <a:ext cx="690563" cy="714375"/>
          </a:xfrm>
          <a:prstGeom prst="mathPlus">
            <a:avLst/>
          </a:prstGeom>
          <a:solidFill>
            <a:schemeClr val="bg1">
              <a:lumMod val="75000"/>
            </a:schemeClr>
          </a:solidFill>
          <a:ln w="12700" cap="flat" cmpd="sng" algn="ctr">
            <a:solidFill>
              <a:schemeClr val="bg2">
                <a:lumMod val="90000"/>
              </a:schemeClr>
            </a:solidFill>
            <a:prstDash val="solid"/>
            <a:round/>
            <a:headEnd type="none" w="sm" len="sm"/>
            <a:tailEnd type="none" w="sm" len="sm"/>
          </a:ln>
          <a:effectLst/>
        </p:spPr>
        <p:txBody>
          <a:bodyPr wrap="none"/>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39940" name="组合 20"/>
          <p:cNvGrpSpPr/>
          <p:nvPr/>
        </p:nvGrpSpPr>
        <p:grpSpPr>
          <a:xfrm>
            <a:off x="4862513" y="3355975"/>
            <a:ext cx="2444750" cy="1646238"/>
            <a:chOff x="4238611" y="3714752"/>
            <a:chExt cx="1855496" cy="2400000"/>
          </a:xfrm>
        </p:grpSpPr>
        <p:sp>
          <p:nvSpPr>
            <p:cNvPr id="16" name="圆角矩形 15"/>
            <p:cNvSpPr/>
            <p:nvPr/>
          </p:nvSpPr>
          <p:spPr bwMode="auto">
            <a:xfrm>
              <a:off x="4238611" y="3714752"/>
              <a:ext cx="1785614" cy="2400000"/>
            </a:xfrm>
            <a:prstGeom prst="roundRect">
              <a:avLst/>
            </a:prstGeom>
            <a:solidFill>
              <a:schemeClr val="accent1">
                <a:lumMod val="20000"/>
                <a:lumOff val="80000"/>
              </a:schemeClr>
            </a:solidFill>
            <a:ln>
              <a:headEnd type="none" w="sm" len="sm"/>
              <a:tailEnd type="none" w="sm" len="sm"/>
            </a:ln>
          </p:spPr>
          <p:style>
            <a:lnRef idx="0">
              <a:schemeClr val="accent6"/>
            </a:lnRef>
            <a:fillRef idx="3">
              <a:schemeClr val="accent6"/>
            </a:fillRef>
            <a:effectRef idx="3">
              <a:schemeClr val="accent6"/>
            </a:effectRef>
            <a:fontRef idx="minor">
              <a:schemeClr val="lt1"/>
            </a:fontRef>
          </p:style>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chemeClr val="bg1"/>
                </a:solidFill>
                <a:effectLst/>
                <a:uLnTx/>
                <a:uFillTx/>
                <a:latin typeface="+mn-lt"/>
                <a:ea typeface="+mn-ea"/>
                <a:cs typeface="+mn-cs"/>
              </a:endParaRPr>
            </a:p>
          </p:txBody>
        </p:sp>
        <p:sp>
          <p:nvSpPr>
            <p:cNvPr id="39942" name="TextBox 17"/>
            <p:cNvSpPr txBox="1"/>
            <p:nvPr/>
          </p:nvSpPr>
          <p:spPr>
            <a:xfrm>
              <a:off x="4238800" y="4139295"/>
              <a:ext cx="1855307" cy="1479059"/>
            </a:xfrm>
            <a:prstGeom prst="rect">
              <a:avLst/>
            </a:prstGeom>
            <a:noFill/>
            <a:ln w="9525">
              <a:noFill/>
            </a:ln>
          </p:spPr>
          <p:txBody>
            <a:bodyPr anchor="t" anchorCtr="0">
              <a:spAutoFit/>
            </a:bodyPr>
            <a:p>
              <a:r>
                <a:rPr lang="zh-CN" altLang="en-US" sz="2000" dirty="0">
                  <a:solidFill>
                    <a:srgbClr val="000000"/>
                  </a:solidFill>
                  <a:latin typeface="Arial" panose="020B0604020202020204" pitchFamily="34" charset="0"/>
                  <a:ea typeface="宋体" panose="02010600030101010101" pitchFamily="2" charset="-122"/>
                </a:rPr>
                <a:t>建设性质填</a:t>
              </a:r>
              <a:r>
                <a:rPr lang="zh-CN" altLang="en-US" sz="2000" dirty="0">
                  <a:latin typeface="Arial" panose="020B0604020202020204" pitchFamily="34" charset="0"/>
                  <a:ea typeface="宋体" panose="02010600030101010101" pitchFamily="2" charset="-122"/>
                </a:rPr>
                <a:t>“</a:t>
              </a:r>
              <a:r>
                <a:rPr lang="en-US" altLang="zh-CN" sz="2000" dirty="0">
                  <a:latin typeface="Arial" panose="020B0604020202020204" pitchFamily="34" charset="0"/>
                  <a:ea typeface="宋体" panose="02010600030101010101" pitchFamily="2" charset="-122"/>
                </a:rPr>
                <a:t>3</a:t>
              </a:r>
              <a:r>
                <a:rPr lang="zh-CN" altLang="en-US" sz="2000" dirty="0">
                  <a:latin typeface="Arial" panose="020B0604020202020204" pitchFamily="34" charset="0"/>
                  <a:ea typeface="宋体" panose="02010600030101010101" pitchFamily="2" charset="-122"/>
                </a:rPr>
                <a:t>”</a:t>
              </a:r>
              <a:r>
                <a:rPr lang="zh-CN" altLang="en-US" sz="2000" dirty="0">
                  <a:solidFill>
                    <a:srgbClr val="000000"/>
                  </a:solidFill>
                  <a:latin typeface="Arial" panose="020B0604020202020204" pitchFamily="34" charset="0"/>
                  <a:ea typeface="宋体" panose="02010600030101010101" pitchFamily="2" charset="-122"/>
                </a:rPr>
                <a:t>：改建和技术改造的全部工业投资项目</a:t>
              </a:r>
              <a:endParaRPr lang="zh-CN" altLang="en-US" sz="2000" dirty="0">
                <a:solidFill>
                  <a:srgbClr val="000000"/>
                </a:solidFill>
                <a:latin typeface="Arial" panose="020B0604020202020204" pitchFamily="34" charset="0"/>
                <a:ea typeface="宋体" panose="02010600030101010101" pitchFamily="2" charset="-122"/>
              </a:endParaRPr>
            </a:p>
          </p:txBody>
        </p:sp>
      </p:grpSp>
      <p:grpSp>
        <p:nvGrpSpPr>
          <p:cNvPr id="39943" name="组合 19"/>
          <p:cNvGrpSpPr/>
          <p:nvPr/>
        </p:nvGrpSpPr>
        <p:grpSpPr>
          <a:xfrm>
            <a:off x="7907338" y="3198813"/>
            <a:ext cx="2868612" cy="1785937"/>
            <a:chOff x="6953263" y="3187042"/>
            <a:chExt cx="1799736" cy="2599025"/>
          </a:xfrm>
        </p:grpSpPr>
        <p:sp>
          <p:nvSpPr>
            <p:cNvPr id="15" name="圆角矩形 14"/>
            <p:cNvSpPr/>
            <p:nvPr/>
          </p:nvSpPr>
          <p:spPr bwMode="auto">
            <a:xfrm>
              <a:off x="6953263" y="3187042"/>
              <a:ext cx="1785792" cy="2599025"/>
            </a:xfrm>
            <a:prstGeom prst="roundRect">
              <a:avLst/>
            </a:prstGeom>
            <a:solidFill>
              <a:schemeClr val="accent1">
                <a:lumMod val="20000"/>
                <a:lumOff val="80000"/>
              </a:schemeClr>
            </a:solidFill>
            <a:ln>
              <a:headEnd type="none" w="sm" len="sm"/>
              <a:tailEnd type="none" w="sm" len="sm"/>
            </a:ln>
          </p:spPr>
          <p:style>
            <a:lnRef idx="0">
              <a:schemeClr val="accent6"/>
            </a:lnRef>
            <a:fillRef idx="3">
              <a:schemeClr val="accent6"/>
            </a:fillRef>
            <a:effectRef idx="3">
              <a:schemeClr val="accent6"/>
            </a:effectRef>
            <a:fontRef idx="minor">
              <a:schemeClr val="lt1"/>
            </a:fontRef>
          </p:style>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39945" name="TextBox 18"/>
            <p:cNvSpPr txBox="1"/>
            <p:nvPr/>
          </p:nvSpPr>
          <p:spPr>
            <a:xfrm>
              <a:off x="6953263" y="3510477"/>
              <a:ext cx="1799736" cy="1963707"/>
            </a:xfrm>
            <a:prstGeom prst="rect">
              <a:avLst/>
            </a:prstGeom>
            <a:noFill/>
            <a:ln w="9525">
              <a:noFill/>
            </a:ln>
          </p:spPr>
          <p:txBody>
            <a:bodyPr anchor="t" anchorCtr="0">
              <a:spAutoFit/>
            </a:bodyPr>
            <a:p>
              <a:r>
                <a:rPr lang="zh-CN" altLang="en-US" sz="2000" dirty="0">
                  <a:solidFill>
                    <a:srgbClr val="000000"/>
                  </a:solidFill>
                  <a:latin typeface="Arial" panose="020B0604020202020204" pitchFamily="34" charset="0"/>
                  <a:ea typeface="宋体" panose="02010600030101010101" pitchFamily="2" charset="-122"/>
                </a:rPr>
                <a:t>扩建、迁建、恢复和单纯购置项目</a:t>
              </a:r>
              <a:r>
                <a:rPr lang="zh-CN" altLang="en-US" sz="2000" dirty="0">
                  <a:latin typeface="Arial" panose="020B0604020202020204" pitchFamily="34" charset="0"/>
                  <a:ea typeface="宋体" panose="02010600030101010101" pitchFamily="2" charset="-122"/>
                </a:rPr>
                <a:t>“</a:t>
              </a:r>
              <a:r>
                <a:rPr lang="en-US" altLang="zh-CN" sz="2000" dirty="0">
                  <a:latin typeface="Arial" panose="020B0604020202020204" pitchFamily="34" charset="0"/>
                  <a:ea typeface="宋体" panose="02010600030101010101" pitchFamily="2" charset="-122"/>
                </a:rPr>
                <a:t>2</a:t>
              </a:r>
              <a:r>
                <a:rPr lang="zh-CN" altLang="en-US" sz="2000" dirty="0">
                  <a:latin typeface="Arial" panose="020B0604020202020204" pitchFamily="34" charset="0"/>
                  <a:ea typeface="宋体" panose="02010600030101010101" pitchFamily="2" charset="-122"/>
                </a:rPr>
                <a:t>、</a:t>
              </a:r>
              <a:r>
                <a:rPr lang="en-US" altLang="zh-CN" sz="2000" dirty="0">
                  <a:latin typeface="Arial" panose="020B0604020202020204" pitchFamily="34" charset="0"/>
                  <a:ea typeface="宋体" panose="02010600030101010101" pitchFamily="2" charset="-122"/>
                </a:rPr>
                <a:t>5</a:t>
              </a:r>
              <a:r>
                <a:rPr lang="zh-CN" altLang="en-US" sz="2000" dirty="0">
                  <a:latin typeface="Arial" panose="020B0604020202020204" pitchFamily="34" charset="0"/>
                  <a:ea typeface="宋体" panose="02010600030101010101" pitchFamily="2" charset="-122"/>
                </a:rPr>
                <a:t>、</a:t>
              </a:r>
              <a:r>
                <a:rPr lang="en-US" altLang="zh-CN" sz="2000" dirty="0">
                  <a:latin typeface="Arial" panose="020B0604020202020204" pitchFamily="34" charset="0"/>
                  <a:ea typeface="宋体" panose="02010600030101010101" pitchFamily="2" charset="-122"/>
                </a:rPr>
                <a:t>6</a:t>
              </a:r>
              <a:r>
                <a:rPr lang="zh-CN" altLang="en-US" sz="2000" dirty="0">
                  <a:latin typeface="Arial" panose="020B0604020202020204" pitchFamily="34" charset="0"/>
                  <a:ea typeface="宋体" panose="02010600030101010101" pitchFamily="2" charset="-122"/>
                </a:rPr>
                <a:t>、</a:t>
              </a:r>
              <a:r>
                <a:rPr lang="en-US" altLang="zh-CN" sz="2000" dirty="0">
                  <a:latin typeface="Arial" panose="020B0604020202020204" pitchFamily="34" charset="0"/>
                  <a:ea typeface="宋体" panose="02010600030101010101" pitchFamily="2" charset="-122"/>
                </a:rPr>
                <a:t>7</a:t>
              </a:r>
              <a:r>
                <a:rPr lang="zh-CN" altLang="en-US" sz="2000" dirty="0">
                  <a:latin typeface="Arial" panose="020B0604020202020204" pitchFamily="34" charset="0"/>
                  <a:ea typeface="宋体" panose="02010600030101010101" pitchFamily="2" charset="-122"/>
                </a:rPr>
                <a:t>”中属于技术改造性质的工业投资项目</a:t>
              </a:r>
              <a:endParaRPr lang="zh-CN" altLang="en-US" sz="2000" dirty="0">
                <a:latin typeface="Arial" panose="020B0604020202020204" pitchFamily="34" charset="0"/>
                <a:ea typeface="宋体" panose="02010600030101010101" pitchFamily="2" charset="-122"/>
              </a:endParaRPr>
            </a:p>
          </p:txBody>
        </p:sp>
      </p:grpSp>
      <p:sp>
        <p:nvSpPr>
          <p:cNvPr id="39946" name="TextBox 21"/>
          <p:cNvSpPr txBox="1"/>
          <p:nvPr/>
        </p:nvSpPr>
        <p:spPr>
          <a:xfrm>
            <a:off x="1841500" y="3641725"/>
            <a:ext cx="1974850" cy="830263"/>
          </a:xfrm>
          <a:prstGeom prst="rect">
            <a:avLst/>
          </a:prstGeom>
          <a:noFill/>
          <a:ln w="9525">
            <a:noFill/>
          </a:ln>
        </p:spPr>
        <p:txBody>
          <a:bodyPr anchor="t" anchorCtr="0">
            <a:spAutoFit/>
          </a:bodyPr>
          <a:p>
            <a:pPr algn="ctr"/>
            <a:r>
              <a:rPr lang="zh-CN" altLang="en-US" sz="2400" b="1" dirty="0">
                <a:latin typeface="仿宋_GB2312" panose="02010609030101010101" pitchFamily="49" charset="-122"/>
                <a:ea typeface="仿宋_GB2312" panose="02010609030101010101" pitchFamily="49" charset="-122"/>
              </a:rPr>
              <a:t>工业</a:t>
            </a:r>
            <a:r>
              <a:rPr lang="zh-CN" altLang="en-US" sz="2400" dirty="0">
                <a:solidFill>
                  <a:srgbClr val="000000"/>
                </a:solidFill>
                <a:latin typeface="仿宋_GB2312" panose="02010609030101010101" pitchFamily="49" charset="-122"/>
                <a:ea typeface="仿宋_GB2312" panose="02010609030101010101" pitchFamily="49" charset="-122"/>
              </a:rPr>
              <a:t>企业技术改造项目</a:t>
            </a:r>
            <a:endParaRPr lang="en-US" altLang="ko-KR" sz="2400" dirty="0">
              <a:solidFill>
                <a:srgbClr val="000000"/>
              </a:solidFill>
              <a:latin typeface="仿宋_GB2312" panose="02010609030101010101" pitchFamily="49" charset="-122"/>
              <a:ea typeface="仿宋_GB2312" panose="02010609030101010101" pitchFamily="49" charset="-122"/>
            </a:endParaRPr>
          </a:p>
        </p:txBody>
      </p:sp>
      <p:sp>
        <p:nvSpPr>
          <p:cNvPr id="20" name="标题 1"/>
          <p:cNvSpPr txBox="1"/>
          <p:nvPr/>
        </p:nvSpPr>
        <p:spPr bwMode="auto">
          <a:xfrm>
            <a:off x="1271588" y="65088"/>
            <a:ext cx="5945188" cy="603250"/>
          </a:xfrm>
          <a:prstGeom prst="rect">
            <a:avLst/>
          </a:prstGeom>
          <a:noFill/>
          <a:ln w="9525">
            <a:noFill/>
            <a:miter lim="800000"/>
          </a:ln>
        </p:spPr>
        <p:txBody>
          <a:bodyPr anchor="b"/>
          <a:lstStyle/>
          <a:p>
            <a:pPr marR="0" defTabSz="914400">
              <a:lnSpc>
                <a:spcPct val="90000"/>
              </a:lnSpc>
              <a:buClrTx/>
              <a:buSzTx/>
              <a:buFontTx/>
              <a:buNone/>
              <a:defRPr/>
            </a:pPr>
            <a:r>
              <a:rPr kumimoji="0" lang="zh-CN" altLang="en-US" sz="3200" b="1" kern="1200" cap="none" spc="0" normalizeH="0" baseline="0" noProof="0" dirty="0">
                <a:effectLst>
                  <a:outerShdw blurRad="38100" dist="38100" dir="2700000" algn="tl">
                    <a:srgbClr val="C0C0C0"/>
                  </a:outerShdw>
                </a:effectLst>
                <a:latin typeface="+mn-ea"/>
                <a:ea typeface="+mn-ea"/>
                <a:cs typeface="+mj-cs"/>
                <a:sym typeface="+mn-lt"/>
              </a:rPr>
              <a:t>工业企业技术改造项目</a:t>
            </a:r>
            <a:endParaRPr kumimoji="0" lang="zh-CN" altLang="en-US" sz="3200" b="1" kern="1200" cap="none" spc="0" normalizeH="0" baseline="0" noProof="0" dirty="0">
              <a:effectLst>
                <a:outerShdw blurRad="38100" dist="38100" dir="2700000" algn="tl">
                  <a:srgbClr val="C0C0C0"/>
                </a:outerShdw>
              </a:effectLst>
              <a:latin typeface="+mn-ea"/>
              <a:ea typeface="+mn-ea"/>
              <a:cs typeface="+mj-cs"/>
              <a:sym typeface="+mn-lt"/>
            </a:endParaRPr>
          </a:p>
        </p:txBody>
      </p:sp>
      <p:sp>
        <p:nvSpPr>
          <p:cNvPr id="39948" name="矩形 22"/>
          <p:cNvSpPr/>
          <p:nvPr/>
        </p:nvSpPr>
        <p:spPr>
          <a:xfrm>
            <a:off x="1117600" y="836613"/>
            <a:ext cx="10096500" cy="1752600"/>
          </a:xfrm>
          <a:prstGeom prst="rect">
            <a:avLst/>
          </a:prstGeom>
          <a:noFill/>
          <a:ln w="9525">
            <a:noFill/>
          </a:ln>
        </p:spPr>
        <p:txBody>
          <a:bodyPr wrap="square" anchor="t" anchorCtr="0">
            <a:spAutoFit/>
          </a:bodyPr>
          <a:p>
            <a:pPr algn="just">
              <a:lnSpc>
                <a:spcPct val="150000"/>
              </a:lnSpc>
              <a:buFont typeface="Wingdings" panose="05000000000000000000" pitchFamily="2" charset="2"/>
              <a:buChar char="l"/>
            </a:pPr>
            <a:r>
              <a:rPr lang="zh-CN" altLang="en-US" dirty="0">
                <a:latin typeface="仿宋_GB2312" panose="02010609030101010101" pitchFamily="49" charset="-122"/>
                <a:ea typeface="宋体" panose="02010600030101010101" pitchFamily="2" charset="-122"/>
              </a:rPr>
              <a:t> </a:t>
            </a:r>
            <a:r>
              <a:rPr lang="zh-CN" altLang="en-US" sz="2400" dirty="0">
                <a:latin typeface="仿宋_GB2312" panose="02010609030101010101" pitchFamily="49" charset="-122"/>
                <a:ea typeface="宋体" panose="02010600030101010101" pitchFamily="2" charset="-122"/>
              </a:rPr>
              <a:t> </a:t>
            </a:r>
            <a:r>
              <a:rPr lang="zh-CN" altLang="en-US" sz="2400" dirty="0">
                <a:latin typeface="仿宋_GB2312" panose="02010609030101010101" pitchFamily="49" charset="-122"/>
                <a:ea typeface="仿宋_GB2312" panose="02010609030101010101" pitchFamily="49" charset="-122"/>
              </a:rPr>
              <a:t>指工业企业采用新技术、新工艺、新设备、新材料对现有设施、工艺条件及生产服务等进行改造提升，实现内涵式发展的投资活动。</a:t>
            </a:r>
            <a:endParaRPr lang="en-US" altLang="zh-CN" sz="2400" dirty="0">
              <a:latin typeface="仿宋_GB2312" panose="02010609030101010101" pitchFamily="49" charset="-122"/>
              <a:ea typeface="仿宋_GB2312" panose="02010609030101010101" pitchFamily="49" charset="-122"/>
            </a:endParaRPr>
          </a:p>
          <a:p>
            <a:pPr algn="just">
              <a:lnSpc>
                <a:spcPct val="150000"/>
              </a:lnSpc>
              <a:buFont typeface="Wingdings" panose="05000000000000000000" pitchFamily="2" charset="2"/>
              <a:buChar char="l"/>
            </a:pPr>
            <a:r>
              <a:rPr lang="zh-CN" altLang="en-US" sz="2400" dirty="0">
                <a:latin typeface="仿宋_GB2312" panose="02010609030101010101" pitchFamily="49" charset="-122"/>
                <a:ea typeface="仿宋_GB2312" panose="02010609030101010101" pitchFamily="49" charset="-122"/>
              </a:rPr>
              <a:t>  该指标用于反映</a:t>
            </a:r>
            <a:r>
              <a:rPr lang="zh-CN" altLang="en-US" sz="2400" b="1" dirty="0">
                <a:latin typeface="仿宋_GB2312" panose="02010609030101010101" pitchFamily="49" charset="-122"/>
                <a:ea typeface="仿宋_GB2312" panose="02010609030101010101" pitchFamily="49" charset="-122"/>
              </a:rPr>
              <a:t>投资转型升级</a:t>
            </a:r>
            <a:r>
              <a:rPr lang="zh-CN" altLang="en-US" sz="2400" dirty="0">
                <a:latin typeface="仿宋_GB2312" panose="02010609030101010101" pitchFamily="49" charset="-122"/>
                <a:ea typeface="仿宋_GB2312" panose="02010609030101010101" pitchFamily="49" charset="-122"/>
              </a:rPr>
              <a:t>情况。</a:t>
            </a:r>
            <a:endParaRPr lang="en-US" altLang="zh-CN" sz="2400" dirty="0">
              <a:latin typeface="仿宋_GB2312" panose="02010609030101010101" pitchFamily="49" charset="-122"/>
              <a:ea typeface="仿宋_GB2312" panose="02010609030101010101" pitchFamily="49" charset="-122"/>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1" name="矩形 43"/>
          <p:cNvSpPr/>
          <p:nvPr/>
        </p:nvSpPr>
        <p:spPr>
          <a:xfrm>
            <a:off x="2141538" y="1533525"/>
            <a:ext cx="7837487" cy="644525"/>
          </a:xfrm>
          <a:prstGeom prst="rect">
            <a:avLst/>
          </a:prstGeom>
          <a:noFill/>
          <a:ln w="9525">
            <a:noFill/>
          </a:ln>
        </p:spPr>
        <p:txBody>
          <a:bodyPr anchor="t" anchorCtr="0">
            <a:spAutoFit/>
          </a:bodyPr>
          <a:p>
            <a:pPr>
              <a:lnSpc>
                <a:spcPct val="150000"/>
              </a:lnSpc>
            </a:pPr>
            <a:endParaRPr lang="en-US" altLang="zh-CN" sz="2400" dirty="0">
              <a:solidFill>
                <a:schemeClr val="bg1"/>
              </a:solidFill>
              <a:latin typeface="Arial" panose="020B0604020202020204" pitchFamily="34" charset="0"/>
              <a:ea typeface="宋体" panose="02010600030101010101" pitchFamily="2" charset="-122"/>
            </a:endParaRPr>
          </a:p>
        </p:txBody>
      </p:sp>
      <p:sp>
        <p:nvSpPr>
          <p:cNvPr id="40962" name="矩形 19"/>
          <p:cNvSpPr/>
          <p:nvPr/>
        </p:nvSpPr>
        <p:spPr>
          <a:xfrm>
            <a:off x="915988" y="1143000"/>
            <a:ext cx="10104437" cy="4338638"/>
          </a:xfrm>
          <a:prstGeom prst="rect">
            <a:avLst/>
          </a:prstGeom>
          <a:noFill/>
          <a:ln w="9525">
            <a:noFill/>
          </a:ln>
        </p:spPr>
        <p:txBody>
          <a:bodyPr wrap="square" anchor="t" anchorCtr="0">
            <a:spAutoFit/>
          </a:bodyPr>
          <a:p>
            <a:pPr>
              <a:buFont typeface="Wingdings" panose="05000000000000000000" pitchFamily="2" charset="2"/>
              <a:buChar char="l"/>
            </a:pPr>
            <a:r>
              <a:rPr lang="zh-CN" altLang="en-US" sz="2400" dirty="0">
                <a:solidFill>
                  <a:srgbClr val="000000"/>
                </a:solidFill>
                <a:latin typeface="仿宋_GB2312" panose="02010609030101010101" pitchFamily="49" charset="-122"/>
                <a:ea typeface="仿宋_GB2312" panose="02010609030101010101" pitchFamily="49" charset="-122"/>
              </a:rPr>
              <a:t>指以改造城镇危旧住房、改善困难家庭住房条件为目的投资项目，包括城市棚户区（危旧房）改造房、国有工矿棚户区改造房、国有林区棚户区和国有林场危旧房改造房、国有垦区危房改造房和中央下放的地方煤矿棚户区改造房。</a:t>
            </a:r>
            <a:endParaRPr lang="en-US" altLang="zh-CN" sz="2400" dirty="0">
              <a:solidFill>
                <a:srgbClr val="000000"/>
              </a:solidFill>
              <a:latin typeface="仿宋_GB2312" panose="02010609030101010101" pitchFamily="49" charset="-122"/>
              <a:ea typeface="仿宋_GB2312" panose="02010609030101010101" pitchFamily="49" charset="-122"/>
            </a:endParaRPr>
          </a:p>
          <a:p>
            <a:pPr>
              <a:lnSpc>
                <a:spcPct val="150000"/>
              </a:lnSpc>
              <a:buFont typeface="Wingdings" panose="05000000000000000000" pitchFamily="2" charset="2"/>
              <a:buChar char="l"/>
            </a:pPr>
            <a:r>
              <a:rPr lang="zh-CN" altLang="en-US" sz="2400" dirty="0">
                <a:latin typeface="仿宋_GB2312" panose="02010609030101010101" pitchFamily="49" charset="-122"/>
                <a:ea typeface="仿宋_GB2312" panose="02010609030101010101" pitchFamily="49" charset="-122"/>
              </a:rPr>
              <a:t>该指标用于反映棚户区改造投资情况。</a:t>
            </a:r>
            <a:endParaRPr lang="en-US" altLang="zh-CN" sz="2400" dirty="0">
              <a:latin typeface="仿宋_GB2312" panose="02010609030101010101" pitchFamily="49" charset="-122"/>
              <a:ea typeface="仿宋_GB2312" panose="02010609030101010101" pitchFamily="49" charset="-122"/>
            </a:endParaRPr>
          </a:p>
          <a:p>
            <a:pPr>
              <a:lnSpc>
                <a:spcPct val="150000"/>
              </a:lnSpc>
              <a:buFont typeface="Wingdings" panose="05000000000000000000" pitchFamily="2" charset="2"/>
              <a:buChar char="l"/>
            </a:pPr>
            <a:r>
              <a:rPr lang="zh-CN" altLang="en-US" sz="2400" dirty="0">
                <a:solidFill>
                  <a:srgbClr val="FF0000"/>
                </a:solidFill>
                <a:latin typeface="仿宋_GB2312" panose="02010609030101010101" pitchFamily="49" charset="-122"/>
                <a:ea typeface="仿宋_GB2312" panose="02010609030101010101" pitchFamily="49" charset="-122"/>
              </a:rPr>
              <a:t>棚户区改造项目属于保障性住房建设项目，项目行业编码应为</a:t>
            </a:r>
            <a:r>
              <a:rPr lang="en-US" altLang="zh-CN" sz="2400" dirty="0">
                <a:solidFill>
                  <a:srgbClr val="FF0000"/>
                </a:solidFill>
                <a:latin typeface="仿宋_GB2312" panose="02010609030101010101" pitchFamily="49" charset="-122"/>
                <a:ea typeface="仿宋_GB2312" panose="02010609030101010101" pitchFamily="49" charset="-122"/>
              </a:rPr>
              <a:t>7090</a:t>
            </a:r>
            <a:endParaRPr lang="en-US" altLang="zh-CN" sz="2400" dirty="0">
              <a:solidFill>
                <a:srgbClr val="FF0000"/>
              </a:solidFill>
              <a:latin typeface="仿宋_GB2312" panose="02010609030101010101" pitchFamily="49" charset="-122"/>
              <a:ea typeface="仿宋_GB2312" panose="02010609030101010101" pitchFamily="49" charset="-122"/>
            </a:endParaRPr>
          </a:p>
          <a:p>
            <a:pPr>
              <a:lnSpc>
                <a:spcPct val="150000"/>
              </a:lnSpc>
              <a:buFont typeface="Wingdings" panose="05000000000000000000" pitchFamily="2" charset="2"/>
              <a:buChar char="l"/>
            </a:pPr>
            <a:endParaRPr lang="en-US" altLang="zh-CN" sz="2400" dirty="0">
              <a:solidFill>
                <a:srgbClr val="FF0000"/>
              </a:solidFill>
              <a:latin typeface="仿宋_GB2312" panose="02010609030101010101" pitchFamily="49" charset="-122"/>
              <a:ea typeface="仿宋_GB2312" panose="02010609030101010101" pitchFamily="49" charset="-122"/>
            </a:endParaRPr>
          </a:p>
          <a:p>
            <a:pPr>
              <a:lnSpc>
                <a:spcPct val="150000"/>
              </a:lnSpc>
              <a:buFont typeface="Wingdings" panose="05000000000000000000" pitchFamily="2" charset="2"/>
              <a:buChar char="l"/>
            </a:pPr>
            <a:r>
              <a:rPr lang="zh-CN" altLang="en-US" sz="2400" b="1" dirty="0">
                <a:solidFill>
                  <a:srgbClr val="FF0000"/>
                </a:solidFill>
                <a:latin typeface="仿宋_GB2312" panose="02010609030101010101" pitchFamily="49" charset="-122"/>
                <a:ea typeface="仿宋_GB2312" panose="02010609030101010101" pitchFamily="49" charset="-122"/>
              </a:rPr>
              <a:t>棚户区等保障性住房建设项目需要同时报送《保障性住房开发及经营情况》（</a:t>
            </a:r>
            <a:r>
              <a:rPr lang="en-US" altLang="zh-CN" sz="2400" b="1" dirty="0">
                <a:solidFill>
                  <a:srgbClr val="FF0000"/>
                </a:solidFill>
                <a:latin typeface="仿宋_GB2312" panose="02010609030101010101" pitchFamily="49" charset="-122"/>
                <a:ea typeface="仿宋_GB2312" panose="02010609030101010101" pitchFamily="49" charset="-122"/>
              </a:rPr>
              <a:t>X204-3</a:t>
            </a:r>
            <a:r>
              <a:rPr lang="zh-CN" altLang="en-US" sz="2400" b="1" dirty="0">
                <a:solidFill>
                  <a:srgbClr val="FF0000"/>
                </a:solidFill>
                <a:latin typeface="仿宋_GB2312" panose="02010609030101010101" pitchFamily="49" charset="-122"/>
                <a:ea typeface="仿宋_GB2312" panose="02010609030101010101" pitchFamily="49" charset="-122"/>
              </a:rPr>
              <a:t>）报表</a:t>
            </a:r>
            <a:endParaRPr lang="zh-CN" altLang="en-US" sz="2400" b="1" dirty="0">
              <a:solidFill>
                <a:srgbClr val="FF0000"/>
              </a:solidFill>
              <a:latin typeface="仿宋_GB2312" panose="02010609030101010101" pitchFamily="49" charset="-122"/>
              <a:ea typeface="仿宋_GB2312" panose="02010609030101010101" pitchFamily="49" charset="-122"/>
            </a:endParaRPr>
          </a:p>
        </p:txBody>
      </p:sp>
      <p:sp>
        <p:nvSpPr>
          <p:cNvPr id="40963" name="标题 1"/>
          <p:cNvSpPr txBox="1"/>
          <p:nvPr/>
        </p:nvSpPr>
        <p:spPr>
          <a:xfrm>
            <a:off x="1198563" y="44450"/>
            <a:ext cx="5000625" cy="603250"/>
          </a:xfrm>
          <a:prstGeom prst="rect">
            <a:avLst/>
          </a:prstGeom>
          <a:noFill/>
          <a:ln w="9525">
            <a:noFill/>
          </a:ln>
        </p:spPr>
        <p:txBody>
          <a:bodyPr anchor="b" anchorCtr="0"/>
          <a:p>
            <a:pPr>
              <a:lnSpc>
                <a:spcPct val="90000"/>
              </a:lnSpc>
            </a:pPr>
            <a:r>
              <a:rPr lang="zh-CN" altLang="en-US" sz="3200" b="1" dirty="0">
                <a:latin typeface="仿宋_GB2312" panose="02010609030101010101" pitchFamily="49" charset="-122"/>
                <a:ea typeface="仿宋_GB2312" panose="02010609030101010101" pitchFamily="49" charset="-122"/>
                <a:sym typeface="Times New Roman" panose="02020603050405020304" pitchFamily="18" charset="0"/>
              </a:rPr>
              <a:t>棚户区改造项目</a:t>
            </a:r>
            <a:endParaRPr lang="zh-CN" altLang="en-US" sz="3200" b="1" dirty="0">
              <a:latin typeface="仿宋_GB2312" panose="02010609030101010101" pitchFamily="49" charset="-122"/>
              <a:ea typeface="仿宋_GB2312" panose="02010609030101010101" pitchFamily="49" charset="-122"/>
              <a:sym typeface="Times New Roman" panose="02020603050405020304" pitchFamily="18" charset="0"/>
            </a:endParaRPr>
          </a:p>
        </p:txBody>
      </p:sp>
      <p:sp>
        <p:nvSpPr>
          <p:cNvPr id="40964" name="文本框 1"/>
          <p:cNvSpPr txBox="1"/>
          <p:nvPr/>
        </p:nvSpPr>
        <p:spPr>
          <a:xfrm>
            <a:off x="5432425" y="6775450"/>
            <a:ext cx="4064000" cy="368300"/>
          </a:xfrm>
          <a:prstGeom prst="rect">
            <a:avLst/>
          </a:prstGeom>
          <a:noFill/>
          <a:ln w="9525">
            <a:noFill/>
          </a:ln>
        </p:spPr>
        <p:txBody>
          <a:bodyPr wrap="square" anchor="t" anchorCtr="0">
            <a:spAutoFit/>
          </a:bodyPr>
          <a:p>
            <a:endParaRPr lang="zh-CN" altLang="en-US">
              <a:latin typeface="Arial" panose="020B0604020202020204" pitchFamily="34" charset="0"/>
              <a:ea typeface="宋体" panose="02010600030101010101" pitchFamily="2" charset="-122"/>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5" name="矩形 43"/>
          <p:cNvSpPr/>
          <p:nvPr/>
        </p:nvSpPr>
        <p:spPr>
          <a:xfrm>
            <a:off x="2141538" y="1973263"/>
            <a:ext cx="7837487" cy="644525"/>
          </a:xfrm>
          <a:prstGeom prst="rect">
            <a:avLst/>
          </a:prstGeom>
          <a:noFill/>
          <a:ln w="9525">
            <a:noFill/>
          </a:ln>
        </p:spPr>
        <p:txBody>
          <a:bodyPr anchor="t" anchorCtr="0">
            <a:spAutoFit/>
          </a:bodyPr>
          <a:p>
            <a:pPr>
              <a:lnSpc>
                <a:spcPct val="150000"/>
              </a:lnSpc>
            </a:pPr>
            <a:endParaRPr lang="en-US" altLang="zh-CN" sz="2400" dirty="0">
              <a:solidFill>
                <a:schemeClr val="bg1"/>
              </a:solidFill>
              <a:latin typeface="Arial" panose="020B0604020202020204" pitchFamily="34" charset="0"/>
              <a:ea typeface="宋体" panose="02010600030101010101" pitchFamily="2" charset="-122"/>
            </a:endParaRPr>
          </a:p>
        </p:txBody>
      </p:sp>
      <p:sp>
        <p:nvSpPr>
          <p:cNvPr id="41986" name="矩形 19"/>
          <p:cNvSpPr/>
          <p:nvPr/>
        </p:nvSpPr>
        <p:spPr>
          <a:xfrm>
            <a:off x="698500" y="693738"/>
            <a:ext cx="10518775" cy="5630862"/>
          </a:xfrm>
          <a:prstGeom prst="rect">
            <a:avLst/>
          </a:prstGeom>
          <a:noFill/>
          <a:ln w="9525">
            <a:noFill/>
          </a:ln>
        </p:spPr>
        <p:txBody>
          <a:bodyPr wrap="square" anchor="t" anchorCtr="0">
            <a:spAutoFit/>
          </a:bodyPr>
          <a:p>
            <a:pPr>
              <a:lnSpc>
                <a:spcPct val="150000"/>
              </a:lnSpc>
              <a:buFont typeface="Wingdings" panose="05000000000000000000" pitchFamily="2" charset="2"/>
              <a:buChar char="l"/>
            </a:pPr>
            <a:r>
              <a:rPr lang="zh-CN" altLang="en-US" sz="2400" dirty="0">
                <a:solidFill>
                  <a:srgbClr val="000000"/>
                </a:solidFill>
                <a:latin typeface="仿宋_GB2312" panose="02010609030101010101" pitchFamily="49" charset="-122"/>
                <a:ea typeface="仿宋_GB2312" panose="02010609030101010101" pitchFamily="49" charset="-122"/>
              </a:rPr>
              <a:t>指对城市、县城（城关镇）建成于</a:t>
            </a:r>
            <a:r>
              <a:rPr lang="en-US" altLang="zh-CN" sz="2400" dirty="0">
                <a:solidFill>
                  <a:srgbClr val="000000"/>
                </a:solidFill>
                <a:latin typeface="仿宋_GB2312" panose="02010609030101010101" pitchFamily="49" charset="-122"/>
                <a:ea typeface="仿宋_GB2312" panose="02010609030101010101" pitchFamily="49" charset="-122"/>
              </a:rPr>
              <a:t>2000</a:t>
            </a:r>
            <a:r>
              <a:rPr lang="zh-CN" altLang="en-US" sz="2400" dirty="0">
                <a:solidFill>
                  <a:srgbClr val="000000"/>
                </a:solidFill>
                <a:latin typeface="仿宋_GB2312" panose="02010609030101010101" pitchFamily="49" charset="-122"/>
                <a:ea typeface="仿宋_GB2312" panose="02010609030101010101" pitchFamily="49" charset="-122"/>
              </a:rPr>
              <a:t>年以前、公共设施落后影响居民基本生活、居民改造意愿强烈的住宅小区的改造提升项目。</a:t>
            </a:r>
            <a:endParaRPr lang="zh-CN" altLang="en-US" sz="2400" dirty="0">
              <a:solidFill>
                <a:srgbClr val="000000"/>
              </a:solidFill>
              <a:latin typeface="仿宋_GB2312" panose="02010609030101010101" pitchFamily="49" charset="-122"/>
              <a:ea typeface="仿宋_GB2312" panose="02010609030101010101" pitchFamily="49" charset="-122"/>
            </a:endParaRPr>
          </a:p>
          <a:p>
            <a:pPr>
              <a:lnSpc>
                <a:spcPct val="150000"/>
              </a:lnSpc>
              <a:buFont typeface="Wingdings" panose="05000000000000000000" pitchFamily="2" charset="2"/>
              <a:buChar char="l"/>
            </a:pPr>
            <a:r>
              <a:rPr lang="en-US" altLang="zh-CN" sz="2400" dirty="0">
                <a:solidFill>
                  <a:srgbClr val="000000"/>
                </a:solidFill>
                <a:latin typeface="仿宋_GB2312" panose="02010609030101010101" pitchFamily="49" charset="-122"/>
                <a:ea typeface="仿宋_GB2312" panose="02010609030101010101" pitchFamily="49" charset="-122"/>
              </a:rPr>
              <a:t>改造内容包括小区内道路、供排水、供电、供气、供热、绿化、照明、围墙等基础设施的更新改造；小区内配套养老扶幼、无障碍设施、便民市场等服务设施的建设、改造；小区内房屋公共区域修缮、建筑节能改造，有条件的居住建筑加装电梯等；与小区直接相关的城市、县城（城关镇）道路和公共交通、通信、供排水、供气、供热、停车库（场）、污水与垃圾处理等基础设施的改造提升。</a:t>
            </a:r>
            <a:endParaRPr lang="en-US" altLang="zh-CN" sz="2400" dirty="0">
              <a:solidFill>
                <a:srgbClr val="000000"/>
              </a:solidFill>
              <a:latin typeface="仿宋_GB2312" panose="02010609030101010101" pitchFamily="49" charset="-122"/>
              <a:ea typeface="仿宋_GB2312" panose="02010609030101010101" pitchFamily="49" charset="-122"/>
            </a:endParaRPr>
          </a:p>
          <a:p>
            <a:pPr>
              <a:lnSpc>
                <a:spcPct val="150000"/>
              </a:lnSpc>
              <a:buFont typeface="Wingdings" panose="05000000000000000000" pitchFamily="2" charset="2"/>
              <a:buChar char="l"/>
            </a:pPr>
            <a:r>
              <a:rPr lang="en-US" altLang="zh-CN" sz="2400" dirty="0">
                <a:solidFill>
                  <a:srgbClr val="000000"/>
                </a:solidFill>
                <a:latin typeface="仿宋_GB2312" panose="02010609030101010101" pitchFamily="49" charset="-122"/>
                <a:ea typeface="仿宋_GB2312" panose="02010609030101010101" pitchFamily="49" charset="-122"/>
              </a:rPr>
              <a:t>老旧小区项目应列入本地区老旧小区改造计划。</a:t>
            </a:r>
            <a:endParaRPr lang="en-US" altLang="zh-CN" sz="2400" dirty="0">
              <a:solidFill>
                <a:srgbClr val="000000"/>
              </a:solidFill>
              <a:latin typeface="仿宋_GB2312" panose="02010609030101010101" pitchFamily="49" charset="-122"/>
              <a:ea typeface="仿宋_GB2312" panose="02010609030101010101" pitchFamily="49" charset="-122"/>
            </a:endParaRPr>
          </a:p>
          <a:p>
            <a:pPr>
              <a:lnSpc>
                <a:spcPct val="150000"/>
              </a:lnSpc>
              <a:buFont typeface="Wingdings" panose="05000000000000000000" pitchFamily="2" charset="2"/>
            </a:pPr>
            <a:r>
              <a:rPr lang="zh-CN" altLang="zh-CN" sz="2400" dirty="0">
                <a:solidFill>
                  <a:srgbClr val="FF0000"/>
                </a:solidFill>
                <a:latin typeface="仿宋_GB2312" panose="02010609030101010101" pitchFamily="49" charset="-122"/>
                <a:ea typeface="仿宋_GB2312" panose="02010609030101010101" pitchFamily="49" charset="-122"/>
              </a:rPr>
              <a:t>加强审核，对项目名称含有</a:t>
            </a:r>
            <a:r>
              <a:rPr lang="en-US" altLang="zh-CN" sz="2400" dirty="0">
                <a:solidFill>
                  <a:srgbClr val="FF0000"/>
                </a:solidFill>
                <a:latin typeface="仿宋_GB2312" panose="02010609030101010101" pitchFamily="49" charset="-122"/>
                <a:ea typeface="仿宋_GB2312" panose="02010609030101010101" pitchFamily="49" charset="-122"/>
              </a:rPr>
              <a:t>“</a:t>
            </a:r>
            <a:r>
              <a:rPr lang="zh-CN" altLang="en-US" sz="2400" dirty="0">
                <a:solidFill>
                  <a:srgbClr val="FF0000"/>
                </a:solidFill>
                <a:latin typeface="仿宋_GB2312" panose="02010609030101010101" pitchFamily="49" charset="-122"/>
                <a:ea typeface="仿宋_GB2312" panose="02010609030101010101" pitchFamily="49" charset="-122"/>
              </a:rPr>
              <a:t>老旧小区</a:t>
            </a:r>
            <a:r>
              <a:rPr lang="en-US" altLang="zh-CN" sz="2400" dirty="0">
                <a:solidFill>
                  <a:srgbClr val="FF0000"/>
                </a:solidFill>
                <a:latin typeface="仿宋_GB2312" panose="02010609030101010101" pitchFamily="49" charset="-122"/>
                <a:ea typeface="仿宋_GB2312" panose="02010609030101010101" pitchFamily="49" charset="-122"/>
              </a:rPr>
              <a:t>”</a:t>
            </a:r>
            <a:r>
              <a:rPr lang="zh-CN" altLang="en-US" sz="2400" dirty="0">
                <a:solidFill>
                  <a:srgbClr val="FF0000"/>
                </a:solidFill>
                <a:latin typeface="仿宋_GB2312" panose="02010609030101010101" pitchFamily="49" charset="-122"/>
                <a:ea typeface="仿宋_GB2312" panose="02010609030101010101" pitchFamily="49" charset="-122"/>
              </a:rPr>
              <a:t>的进行认真核实。</a:t>
            </a:r>
            <a:endParaRPr lang="zh-CN" altLang="en-US" sz="2400" dirty="0">
              <a:solidFill>
                <a:srgbClr val="FF0000"/>
              </a:solidFill>
              <a:latin typeface="仿宋_GB2312" panose="02010609030101010101" pitchFamily="49" charset="-122"/>
              <a:ea typeface="仿宋_GB2312" panose="02010609030101010101" pitchFamily="49" charset="-122"/>
            </a:endParaRPr>
          </a:p>
        </p:txBody>
      </p:sp>
      <p:sp>
        <p:nvSpPr>
          <p:cNvPr id="41987" name="标题 1"/>
          <p:cNvSpPr txBox="1"/>
          <p:nvPr/>
        </p:nvSpPr>
        <p:spPr>
          <a:xfrm>
            <a:off x="1198563" y="44450"/>
            <a:ext cx="5000625" cy="603250"/>
          </a:xfrm>
          <a:prstGeom prst="rect">
            <a:avLst/>
          </a:prstGeom>
          <a:noFill/>
          <a:ln w="9525">
            <a:noFill/>
          </a:ln>
        </p:spPr>
        <p:txBody>
          <a:bodyPr anchor="b" anchorCtr="0"/>
          <a:p>
            <a:pPr>
              <a:lnSpc>
                <a:spcPct val="90000"/>
              </a:lnSpc>
            </a:pPr>
            <a:r>
              <a:rPr lang="zh-CN" altLang="en-US" sz="3200" b="1" dirty="0">
                <a:latin typeface="仿宋_GB2312" panose="02010609030101010101" pitchFamily="49" charset="-122"/>
                <a:ea typeface="仿宋_GB2312" panose="02010609030101010101" pitchFamily="49" charset="-122"/>
                <a:sym typeface="Times New Roman" panose="02020603050405020304" pitchFamily="18" charset="0"/>
              </a:rPr>
              <a:t>老旧小区改造项目</a:t>
            </a:r>
            <a:endParaRPr lang="zh-CN" altLang="en-US" sz="3200" b="1" dirty="0">
              <a:latin typeface="仿宋_GB2312" panose="02010609030101010101" pitchFamily="49" charset="-122"/>
              <a:ea typeface="仿宋_GB2312" panose="02010609030101010101" pitchFamily="49" charset="-122"/>
              <a:sym typeface="Times New Roman" panose="02020603050405020304" pitchFamily="18" charset="0"/>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矩形 43"/>
          <p:cNvSpPr/>
          <p:nvPr/>
        </p:nvSpPr>
        <p:spPr>
          <a:xfrm>
            <a:off x="2141538" y="1973263"/>
            <a:ext cx="7837487" cy="644525"/>
          </a:xfrm>
          <a:prstGeom prst="rect">
            <a:avLst/>
          </a:prstGeom>
          <a:noFill/>
          <a:ln w="9525">
            <a:noFill/>
          </a:ln>
        </p:spPr>
        <p:txBody>
          <a:bodyPr anchor="t" anchorCtr="0">
            <a:spAutoFit/>
          </a:bodyPr>
          <a:p>
            <a:pPr>
              <a:lnSpc>
                <a:spcPct val="150000"/>
              </a:lnSpc>
            </a:pPr>
            <a:endParaRPr lang="en-US" altLang="zh-CN" sz="2400" dirty="0">
              <a:solidFill>
                <a:schemeClr val="bg1"/>
              </a:solidFill>
              <a:latin typeface="Arial" panose="020B0604020202020204" pitchFamily="34" charset="0"/>
              <a:ea typeface="宋体" panose="02010600030101010101" pitchFamily="2" charset="-122"/>
            </a:endParaRPr>
          </a:p>
        </p:txBody>
      </p:sp>
      <p:sp>
        <p:nvSpPr>
          <p:cNvPr id="43010" name="矩形 19"/>
          <p:cNvSpPr/>
          <p:nvPr/>
        </p:nvSpPr>
        <p:spPr>
          <a:xfrm>
            <a:off x="766763" y="836613"/>
            <a:ext cx="10825162" cy="4522787"/>
          </a:xfrm>
          <a:prstGeom prst="rect">
            <a:avLst/>
          </a:prstGeom>
          <a:noFill/>
          <a:ln w="9525">
            <a:noFill/>
          </a:ln>
        </p:spPr>
        <p:txBody>
          <a:bodyPr wrap="square" anchor="t" anchorCtr="0">
            <a:spAutoFit/>
          </a:bodyPr>
          <a:p>
            <a:pPr>
              <a:lnSpc>
                <a:spcPct val="150000"/>
              </a:lnSpc>
              <a:buFont typeface="Wingdings" panose="05000000000000000000" pitchFamily="2" charset="2"/>
              <a:buChar char="l"/>
            </a:pPr>
            <a:r>
              <a:rPr lang="zh-CN" altLang="en-US" sz="2400" dirty="0">
                <a:latin typeface="仿宋_GB2312" panose="02010609030101010101" pitchFamily="49" charset="-122"/>
                <a:ea typeface="仿宋_GB2312" panose="02010609030101010101" pitchFamily="49" charset="-122"/>
              </a:rPr>
              <a:t>信息类新型基础设施项目：主要指基于新一代信息技术演化生成的基础设施。包括：以5G、千兆光纤宽带、物联网等为代表的通信网络建设项目；以人工智能、云计算、区块链为代表的新技术投资项目；以数据中心、智能计算中心为代表的算力基础设施项目。</a:t>
            </a:r>
            <a:endParaRPr lang="zh-CN" altLang="en-US" sz="2400" dirty="0">
              <a:latin typeface="仿宋_GB2312" panose="02010609030101010101" pitchFamily="49" charset="-122"/>
              <a:ea typeface="仿宋_GB2312" panose="02010609030101010101" pitchFamily="49" charset="-122"/>
            </a:endParaRPr>
          </a:p>
          <a:p>
            <a:pPr>
              <a:lnSpc>
                <a:spcPct val="150000"/>
              </a:lnSpc>
              <a:buFont typeface="Wingdings" panose="05000000000000000000" pitchFamily="2" charset="2"/>
              <a:buChar char="l"/>
            </a:pPr>
            <a:r>
              <a:rPr lang="zh-CN" altLang="en-US" sz="2400" dirty="0">
                <a:latin typeface="仿宋_GB2312" panose="02010609030101010101" pitchFamily="49" charset="-122"/>
                <a:ea typeface="仿宋_GB2312" panose="02010609030101010101" pitchFamily="49" charset="-122"/>
              </a:rPr>
              <a:t>融合类新型基础设施项目：主要指深度应用互联网、大数据、人工智能等技术，支撑传统基础设施转型升级，进而形成传统与新科技相融合的基础设施。</a:t>
            </a:r>
            <a:endParaRPr lang="zh-CN" altLang="en-US" sz="2400" dirty="0">
              <a:latin typeface="仿宋_GB2312" panose="02010609030101010101" pitchFamily="49" charset="-122"/>
              <a:ea typeface="仿宋_GB2312" panose="02010609030101010101" pitchFamily="49" charset="-122"/>
            </a:endParaRPr>
          </a:p>
          <a:p>
            <a:pPr>
              <a:lnSpc>
                <a:spcPct val="150000"/>
              </a:lnSpc>
              <a:buFont typeface="Wingdings" panose="05000000000000000000" pitchFamily="2" charset="2"/>
              <a:buChar char="l"/>
            </a:pPr>
            <a:r>
              <a:rPr lang="zh-CN" altLang="en-US" sz="2400" dirty="0">
                <a:latin typeface="仿宋_GB2312" panose="02010609030101010101" pitchFamily="49" charset="-122"/>
                <a:ea typeface="仿宋_GB2312" panose="02010609030101010101" pitchFamily="49" charset="-122"/>
              </a:rPr>
              <a:t>创新类新型基础设施项目：主要指支撑科学研究、技术开发、产品研制的具有公益属性的基础设施。如，重大科技、科学研究、产业技术创新等建设项目。</a:t>
            </a:r>
            <a:endParaRPr lang="zh-CN" altLang="en-US" sz="2400" dirty="0">
              <a:latin typeface="仿宋_GB2312" panose="02010609030101010101" pitchFamily="49" charset="-122"/>
              <a:ea typeface="仿宋_GB2312" panose="02010609030101010101" pitchFamily="49" charset="-122"/>
            </a:endParaRPr>
          </a:p>
        </p:txBody>
      </p:sp>
      <p:sp>
        <p:nvSpPr>
          <p:cNvPr id="43011" name="标题 1"/>
          <p:cNvSpPr txBox="1"/>
          <p:nvPr/>
        </p:nvSpPr>
        <p:spPr>
          <a:xfrm>
            <a:off x="1271588" y="115888"/>
            <a:ext cx="5000625" cy="603250"/>
          </a:xfrm>
          <a:prstGeom prst="rect">
            <a:avLst/>
          </a:prstGeom>
          <a:noFill/>
          <a:ln w="9525">
            <a:noFill/>
          </a:ln>
        </p:spPr>
        <p:txBody>
          <a:bodyPr anchor="b" anchorCtr="0"/>
          <a:p>
            <a:pPr>
              <a:lnSpc>
                <a:spcPct val="90000"/>
              </a:lnSpc>
            </a:pPr>
            <a:r>
              <a:rPr lang="zh-CN" altLang="en-US" sz="3200" b="1" dirty="0">
                <a:latin typeface="仿宋_GB2312" panose="02010609030101010101" pitchFamily="49" charset="-122"/>
                <a:ea typeface="仿宋_GB2312" panose="02010609030101010101" pitchFamily="49" charset="-122"/>
                <a:sym typeface="仿宋_GB2312" panose="02010609030101010101" pitchFamily="49" charset="-122"/>
              </a:rPr>
              <a:t>新型基础设施项目</a:t>
            </a:r>
            <a:endParaRPr lang="zh-CN" altLang="en-US" sz="3200" b="1" dirty="0">
              <a:latin typeface="仿宋_GB2312" panose="02010609030101010101" pitchFamily="49" charset="-122"/>
              <a:ea typeface="仿宋_GB2312" panose="02010609030101010101" pitchFamily="49" charset="-122"/>
              <a:sym typeface="仿宋_GB2312" panose="02010609030101010101" pitchFamily="49" charset="-122"/>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矩形 7"/>
          <p:cNvSpPr/>
          <p:nvPr/>
        </p:nvSpPr>
        <p:spPr>
          <a:xfrm>
            <a:off x="838200" y="979488"/>
            <a:ext cx="10744200" cy="5170488"/>
          </a:xfrm>
          <a:prstGeom prst="rect">
            <a:avLst/>
          </a:prstGeom>
        </p:spPr>
        <p:txBody>
          <a:bodyPr>
            <a:spAutoFit/>
          </a:bodyPr>
          <a:lstStyle/>
          <a:p>
            <a:pPr marL="0" marR="0" lvl="0" indent="0" algn="l" defTabSz="914400" rtl="0" eaLnBrk="1" fontAlgn="base" latinLnBrk="0" hangingPunct="1">
              <a:lnSpc>
                <a:spcPct val="125000"/>
              </a:lnSpc>
              <a:spcBef>
                <a:spcPct val="0"/>
              </a:spcBef>
              <a:spcAft>
                <a:spcPct val="0"/>
              </a:spcAft>
              <a:buClrTx/>
              <a:buSzTx/>
              <a:buFontTx/>
              <a:buNone/>
              <a:defRPr/>
            </a:pPr>
            <a:r>
              <a:rPr kumimoji="0" lang="zh-CN" altLang="en-US" sz="1800" b="0" i="0" u="none" strike="noStrike" kern="1200" cap="none" spc="0" normalizeH="0" baseline="0" noProof="0" dirty="0">
                <a:ln>
                  <a:noFill/>
                </a:ln>
                <a:solidFill>
                  <a:srgbClr val="000000"/>
                </a:solidFill>
                <a:effectLst/>
                <a:uLnTx/>
                <a:uFillTx/>
                <a:latin typeface="+mn-ea"/>
                <a:ea typeface="宋体" panose="02010600030101010101" pitchFamily="2" charset="-122"/>
                <a:cs typeface="+mn-cs"/>
                <a:sym typeface="+mn-ea"/>
              </a:rPr>
              <a:t>  </a:t>
            </a:r>
            <a:r>
              <a:rPr kumimoji="0" lang="zh-CN" altLang="en-US" sz="24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mn-cs"/>
                <a:sym typeface="+mn-ea"/>
              </a:rPr>
              <a:t>按建设项目设计文件中规定的</a:t>
            </a:r>
            <a:r>
              <a:rPr kumimoji="0" lang="zh-CN" altLang="en-US" sz="2400" b="1" i="0" u="none" strike="noStrike" kern="1200" cap="none" spc="0" normalizeH="0" baseline="0" noProof="0" dirty="0">
                <a:ln>
                  <a:noFill/>
                </a:ln>
                <a:solidFill>
                  <a:srgbClr val="FF0000"/>
                </a:solidFill>
                <a:effectLst/>
                <a:uLnTx/>
                <a:uFillTx/>
                <a:latin typeface="仿宋_GB2312" panose="02010609030101010101" pitchFamily="49" charset="-122"/>
                <a:ea typeface="仿宋_GB2312" panose="02010609030101010101" pitchFamily="49" charset="-122"/>
                <a:cs typeface="+mn-cs"/>
                <a:sym typeface="+mn-ea"/>
              </a:rPr>
              <a:t>永久性工程第一次开始施工</a:t>
            </a:r>
            <a:r>
              <a:rPr kumimoji="0" lang="zh-CN" altLang="en-US" sz="24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mn-cs"/>
                <a:sym typeface="+mn-ea"/>
              </a:rPr>
              <a:t>的年月填写。建设项目永久性工程的开工时间，一般是指永久性工程正式破土开槽开始施工的时间，作为建筑物组成部分的正式打桩也算为开工。</a:t>
            </a:r>
            <a:endParaRPr kumimoji="0" lang="zh-CN" altLang="en-US" sz="24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mn-cs"/>
              <a:sym typeface="+mn-ea"/>
            </a:endParaRPr>
          </a:p>
          <a:p>
            <a:pPr marL="0" marR="0" lvl="0" indent="0" algn="l" defTabSz="914400" rtl="0" eaLnBrk="1" fontAlgn="base" latinLnBrk="0" hangingPunct="1">
              <a:lnSpc>
                <a:spcPct val="125000"/>
              </a:lnSpc>
              <a:spcBef>
                <a:spcPct val="0"/>
              </a:spcBef>
              <a:spcAft>
                <a:spcPct val="0"/>
              </a:spcAft>
              <a:buClrTx/>
              <a:buSzTx/>
              <a:buFont typeface="Wingdings" panose="05000000000000000000" pitchFamily="2" charset="2"/>
              <a:buChar char="l"/>
              <a:defRPr/>
            </a:pPr>
            <a:r>
              <a:rPr kumimoji="0" lang="zh-CN" altLang="en-US" sz="24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mn-cs"/>
                <a:sym typeface="+mn-ea"/>
              </a:rPr>
              <a:t>在此以前的准备工作，如工程地质勘察、平整场地、旧有建筑物的拆除、临时建筑、施工用临时道路、水、电等工程都不算正式开工。总体设计内的工程开工之前，用迁移补偿费先进行拆迁还建工程的项目不算正式开工。</a:t>
            </a:r>
            <a:endParaRPr kumimoji="0" lang="zh-CN" altLang="en-US" sz="24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mn-cs"/>
              <a:sym typeface="+mn-ea"/>
            </a:endParaRPr>
          </a:p>
          <a:p>
            <a:pPr marL="0" marR="0" lvl="0" indent="0" algn="l" defTabSz="914400" rtl="0" eaLnBrk="1" fontAlgn="base" latinLnBrk="0" hangingPunct="1">
              <a:lnSpc>
                <a:spcPct val="125000"/>
              </a:lnSpc>
              <a:spcBef>
                <a:spcPct val="0"/>
              </a:spcBef>
              <a:spcAft>
                <a:spcPct val="0"/>
              </a:spcAft>
              <a:buClrTx/>
              <a:buSzTx/>
              <a:buFont typeface="Wingdings" panose="05000000000000000000" pitchFamily="2" charset="2"/>
              <a:buChar char="l"/>
              <a:defRPr/>
            </a:pPr>
            <a:r>
              <a:rPr kumimoji="0" lang="zh-CN" altLang="en-US" sz="24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mn-cs"/>
                <a:sym typeface="+mn-ea"/>
              </a:rPr>
              <a:t>没有土建工程的项目，开工时间填写</a:t>
            </a:r>
            <a:r>
              <a:rPr kumimoji="0" lang="zh-CN" altLang="en-US" sz="2400" b="1" i="0" u="none" strike="noStrike" kern="1200" cap="none" spc="0" normalizeH="0" baseline="0" noProof="0" dirty="0">
                <a:ln>
                  <a:noFill/>
                </a:ln>
                <a:solidFill>
                  <a:srgbClr val="FF0000"/>
                </a:solidFill>
                <a:effectLst/>
                <a:uLnTx/>
                <a:uFillTx/>
                <a:latin typeface="仿宋_GB2312" panose="02010609030101010101" pitchFamily="49" charset="-122"/>
                <a:ea typeface="仿宋_GB2312" panose="02010609030101010101" pitchFamily="49" charset="-122"/>
                <a:cs typeface="+mn-cs"/>
                <a:sym typeface="+mn-ea"/>
              </a:rPr>
              <a:t>安装工程开始施工</a:t>
            </a:r>
            <a:r>
              <a:rPr kumimoji="0" lang="zh-CN" altLang="en-US" sz="24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mn-cs"/>
                <a:sym typeface="+mn-ea"/>
              </a:rPr>
              <a:t>的时间。水利、交通、铁路等需要进行大量土、石方工程的项目，开工时间按</a:t>
            </a:r>
            <a:r>
              <a:rPr kumimoji="0" lang="zh-CN" altLang="en-US" sz="2400" b="1" i="0" u="none" strike="noStrike" kern="1200" cap="none" spc="0" normalizeH="0" baseline="0" noProof="0" dirty="0">
                <a:ln>
                  <a:noFill/>
                </a:ln>
                <a:solidFill>
                  <a:srgbClr val="FF0000"/>
                </a:solidFill>
                <a:effectLst/>
                <a:uLnTx/>
                <a:uFillTx/>
                <a:latin typeface="仿宋_GB2312" panose="02010609030101010101" pitchFamily="49" charset="-122"/>
                <a:ea typeface="仿宋_GB2312" panose="02010609030101010101" pitchFamily="49" charset="-122"/>
                <a:cs typeface="+mn-cs"/>
                <a:sym typeface="+mn-ea"/>
              </a:rPr>
              <a:t>开始进行土、石方工程</a:t>
            </a:r>
            <a:r>
              <a:rPr kumimoji="0" lang="zh-CN" altLang="en-US" sz="24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mn-cs"/>
                <a:sym typeface="+mn-ea"/>
              </a:rPr>
              <a:t>的时间填写。</a:t>
            </a:r>
            <a:endParaRPr kumimoji="0" lang="en-US" altLang="zh-CN" sz="24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mn-cs"/>
              <a:sym typeface="+mn-ea"/>
            </a:endParaRPr>
          </a:p>
          <a:p>
            <a:pPr marL="0" marR="0" lvl="0" indent="0" algn="l" defTabSz="914400" rtl="0" eaLnBrk="1" fontAlgn="base" latinLnBrk="0" hangingPunct="1">
              <a:lnSpc>
                <a:spcPct val="125000"/>
              </a:lnSpc>
              <a:spcBef>
                <a:spcPct val="0"/>
              </a:spcBef>
              <a:spcAft>
                <a:spcPct val="0"/>
              </a:spcAft>
              <a:buClrTx/>
              <a:buSzTx/>
              <a:buFont typeface="Wingdings" panose="05000000000000000000" pitchFamily="2" charset="2"/>
              <a:buChar char="l"/>
              <a:defRPr/>
            </a:pPr>
            <a:r>
              <a:rPr kumimoji="0" lang="zh-CN" altLang="en-US" sz="2400" b="1" i="0" u="none" strike="noStrike" kern="1200" cap="none" spc="0" normalizeH="0" baseline="0" noProof="0" dirty="0">
                <a:ln>
                  <a:noFill/>
                </a:ln>
                <a:solidFill>
                  <a:srgbClr val="FF0000"/>
                </a:solidFill>
                <a:effectLst/>
                <a:uLnTx/>
                <a:uFillTx/>
                <a:latin typeface="仿宋_GB2312" panose="02010609030101010101" pitchFamily="49" charset="-122"/>
                <a:ea typeface="仿宋_GB2312" panose="02010609030101010101" pitchFamily="49" charset="-122"/>
                <a:cs typeface="+mn-cs"/>
                <a:sym typeface="+mn-ea"/>
              </a:rPr>
              <a:t>项目正式开工才能报送数据。</a:t>
            </a:r>
            <a:endParaRPr kumimoji="0" lang="en-US" altLang="zh-CN" sz="2400" b="1" i="0" u="none" strike="noStrike" kern="1200" cap="none" spc="0" normalizeH="0" baseline="0" noProof="0" dirty="0">
              <a:ln>
                <a:noFill/>
              </a:ln>
              <a:solidFill>
                <a:srgbClr val="FF0000"/>
              </a:solidFill>
              <a:effectLst/>
              <a:uLnTx/>
              <a:uFillTx/>
              <a:latin typeface="仿宋_GB2312" panose="02010609030101010101" pitchFamily="49" charset="-122"/>
              <a:ea typeface="仿宋_GB2312" panose="02010609030101010101" pitchFamily="49" charset="-122"/>
              <a:cs typeface="+mn-cs"/>
              <a:sym typeface="+mn-ea"/>
            </a:endParaRPr>
          </a:p>
          <a:p>
            <a:pPr marL="0" marR="0" lvl="0" indent="0" algn="l" defTabSz="914400" rtl="0" eaLnBrk="1" fontAlgn="base" latinLnBrk="0" hangingPunct="1">
              <a:lnSpc>
                <a:spcPct val="125000"/>
              </a:lnSpc>
              <a:spcBef>
                <a:spcPct val="0"/>
              </a:spcBef>
              <a:spcAft>
                <a:spcPct val="0"/>
              </a:spcAft>
              <a:buClrTx/>
              <a:buSzTx/>
              <a:buFont typeface="Wingdings" panose="05000000000000000000" pitchFamily="2" charset="2"/>
              <a:buChar char="l"/>
              <a:defRPr/>
            </a:pPr>
            <a:r>
              <a:rPr kumimoji="0" lang="zh-CN" altLang="en-US" sz="2400" b="1" i="0" u="none" strike="noStrike" kern="1200" cap="none" spc="0" normalizeH="0" baseline="0" noProof="0" dirty="0">
                <a:ln>
                  <a:noFill/>
                </a:ln>
                <a:solidFill>
                  <a:srgbClr val="FF0000"/>
                </a:solidFill>
                <a:effectLst/>
                <a:uLnTx/>
                <a:uFillTx/>
                <a:latin typeface="仿宋_GB2312" panose="02010609030101010101" pitchFamily="49" charset="-122"/>
                <a:ea typeface="仿宋_GB2312" panose="02010609030101010101" pitchFamily="49" charset="-122"/>
                <a:cs typeface="+mn-cs"/>
                <a:sym typeface="+mn-ea"/>
              </a:rPr>
              <a:t>开工时间≠开始拆迁时间≠准备工作时间 ≠入库时间</a:t>
            </a:r>
            <a:endParaRPr kumimoji="0" lang="zh-CN" altLang="en-US" sz="2400" b="1" i="0" u="none" strike="noStrike" kern="1200" cap="none" spc="0" normalizeH="0" baseline="0" noProof="0" dirty="0">
              <a:ln>
                <a:noFill/>
              </a:ln>
              <a:solidFill>
                <a:srgbClr val="FF0000"/>
              </a:solidFill>
              <a:effectLst/>
              <a:uLnTx/>
              <a:uFillTx/>
              <a:latin typeface="仿宋_GB2312" panose="02010609030101010101" pitchFamily="49" charset="-122"/>
              <a:ea typeface="仿宋_GB2312" panose="02010609030101010101" pitchFamily="49" charset="-122"/>
              <a:cs typeface="+mn-cs"/>
              <a:sym typeface="+mn-ea"/>
            </a:endParaRPr>
          </a:p>
        </p:txBody>
      </p:sp>
      <p:sp>
        <p:nvSpPr>
          <p:cNvPr id="44034" name="标题 1"/>
          <p:cNvSpPr txBox="1"/>
          <p:nvPr/>
        </p:nvSpPr>
        <p:spPr>
          <a:xfrm>
            <a:off x="1127125" y="115888"/>
            <a:ext cx="6357938" cy="552450"/>
          </a:xfrm>
          <a:prstGeom prst="rect">
            <a:avLst/>
          </a:prstGeom>
          <a:noFill/>
          <a:ln w="9525">
            <a:noFill/>
          </a:ln>
        </p:spPr>
        <p:txBody>
          <a:bodyPr anchor="t" anchorCtr="0"/>
          <a:p>
            <a:pPr>
              <a:buFontTx/>
            </a:pPr>
            <a:r>
              <a:rPr lang="zh-CN" altLang="en-US" sz="3200" b="1" dirty="0">
                <a:latin typeface="仿宋_GB2312" panose="02010609030101010101" pitchFamily="49" charset="-122"/>
                <a:ea typeface="仿宋_GB2312" panose="02010609030101010101" pitchFamily="49" charset="-122"/>
                <a:sym typeface="Times New Roman" panose="02020603050405020304" pitchFamily="18" charset="0"/>
              </a:rPr>
              <a:t>项目开工时间</a:t>
            </a:r>
            <a:endParaRPr lang="zh-CN" altLang="en-US" sz="3200" b="1" dirty="0">
              <a:latin typeface="仿宋_GB2312" panose="02010609030101010101" pitchFamily="49" charset="-122"/>
              <a:ea typeface="仿宋_GB2312" panose="02010609030101010101" pitchFamily="49" charset="-122"/>
              <a:sym typeface="Times New Roman" panose="02020603050405020304" pitchFamily="18" charset="0"/>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矩形 7"/>
          <p:cNvSpPr/>
          <p:nvPr/>
        </p:nvSpPr>
        <p:spPr>
          <a:xfrm>
            <a:off x="623888" y="1412875"/>
            <a:ext cx="10628313" cy="2306638"/>
          </a:xfrm>
          <a:prstGeom prst="rect">
            <a:avLst/>
          </a:prstGeom>
        </p:spPr>
        <p:txBody>
          <a:bodyPr wrap="square">
            <a:spAutoFit/>
          </a:bodyPr>
          <a:lstStyle/>
          <a:p>
            <a:pPr marL="0" marR="0" lvl="0" indent="0" algn="l" defTabSz="914400" rtl="0" eaLnBrk="1" fontAlgn="base" latinLnBrk="0" hangingPunct="1">
              <a:lnSpc>
                <a:spcPct val="2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tx1"/>
                </a:solidFill>
                <a:effectLst/>
                <a:uLnTx/>
                <a:uFillTx/>
                <a:latin typeface="+mn-ea"/>
                <a:ea typeface="宋体" panose="02010600030101010101" pitchFamily="2" charset="-122"/>
                <a:cs typeface="+mn-cs"/>
                <a:sym typeface="+mn-ea"/>
              </a:rPr>
              <a:t> </a:t>
            </a:r>
            <a:r>
              <a:rPr kumimoji="0" lang="en-US" altLang="zh-CN" sz="1800" b="0" i="0" u="none" strike="noStrike" kern="1200" cap="none" spc="0" normalizeH="0" baseline="0" noProof="0" dirty="0">
                <a:ln>
                  <a:noFill/>
                </a:ln>
                <a:solidFill>
                  <a:schemeClr val="tx1"/>
                </a:solidFill>
                <a:effectLst/>
                <a:uLnTx/>
                <a:uFillTx/>
                <a:latin typeface="+mn-ea"/>
                <a:ea typeface="宋体" panose="02010600030101010101" pitchFamily="2" charset="-122"/>
                <a:cs typeface="+mn-cs"/>
                <a:sym typeface="+mn-ea"/>
              </a:rPr>
              <a:t>    </a:t>
            </a:r>
            <a:r>
              <a:rPr kumimoji="0" sz="24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mn-cs"/>
                <a:sym typeface="+mn-ea"/>
              </a:rPr>
              <a:t>指使用地方政府专项债券资金的项目。地方政府专项债券指省级政府为有一定收益的公益性项目发行的、以公益性项目对应的政府性基金收入或专项收入作为还本付息资金来源的政府债券，包括</a:t>
            </a:r>
            <a:r>
              <a:rPr kumimoji="0" sz="2400" b="0" i="0" u="none" strike="noStrike" kern="1200" cap="none" spc="0" normalizeH="0" baseline="0" noProof="0" dirty="0">
                <a:ln>
                  <a:noFill/>
                </a:ln>
                <a:solidFill>
                  <a:srgbClr val="FF0000"/>
                </a:solidFill>
                <a:effectLst/>
                <a:uLnTx/>
                <a:uFillTx/>
                <a:latin typeface="仿宋_GB2312" panose="02010609030101010101" pitchFamily="49" charset="-122"/>
                <a:ea typeface="仿宋_GB2312" panose="02010609030101010101" pitchFamily="49" charset="-122"/>
                <a:cs typeface="+mn-cs"/>
                <a:sym typeface="+mn-ea"/>
              </a:rPr>
              <a:t>新增专项债券和再融资专项债券</a:t>
            </a:r>
            <a:r>
              <a:rPr kumimoji="0" sz="24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mn-cs"/>
                <a:sym typeface="+mn-ea"/>
              </a:rPr>
              <a:t>等。</a:t>
            </a:r>
            <a:endParaRPr kumimoji="0" sz="24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mn-cs"/>
              <a:sym typeface="+mn-ea"/>
            </a:endParaRPr>
          </a:p>
        </p:txBody>
      </p:sp>
      <p:sp>
        <p:nvSpPr>
          <p:cNvPr id="45058" name="标题 1"/>
          <p:cNvSpPr txBox="1"/>
          <p:nvPr/>
        </p:nvSpPr>
        <p:spPr>
          <a:xfrm>
            <a:off x="1198563" y="44450"/>
            <a:ext cx="6357937" cy="552450"/>
          </a:xfrm>
          <a:prstGeom prst="rect">
            <a:avLst/>
          </a:prstGeom>
          <a:noFill/>
          <a:ln w="9525">
            <a:noFill/>
          </a:ln>
        </p:spPr>
        <p:txBody>
          <a:bodyPr anchor="t" anchorCtr="0"/>
          <a:p>
            <a:r>
              <a:rPr lang="zh-CN" altLang="en-US" sz="3200" b="1" dirty="0">
                <a:latin typeface="仿宋_GB2312" panose="02010609030101010101" pitchFamily="49" charset="-122"/>
                <a:ea typeface="仿宋_GB2312" panose="02010609030101010101" pitchFamily="49" charset="-122"/>
                <a:sym typeface="Times New Roman" panose="02020603050405020304" pitchFamily="18" charset="0"/>
              </a:rPr>
              <a:t>政府专项债项目</a:t>
            </a:r>
            <a:endParaRPr lang="zh-CN" altLang="en-US" sz="3200" b="1" dirty="0">
              <a:latin typeface="仿宋_GB2312" panose="02010609030101010101" pitchFamily="49" charset="-122"/>
              <a:ea typeface="仿宋_GB2312" panose="02010609030101010101" pitchFamily="49" charset="-122"/>
              <a:sym typeface="Times New Roman" panose="02020603050405020304" pitchFamily="18" charset="0"/>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矩形 7"/>
          <p:cNvSpPr/>
          <p:nvPr/>
        </p:nvSpPr>
        <p:spPr>
          <a:xfrm>
            <a:off x="1271588" y="836613"/>
            <a:ext cx="10233025" cy="5630863"/>
          </a:xfrm>
          <a:prstGeom prst="rect">
            <a:avLst/>
          </a:prstGeom>
        </p:spPr>
        <p:txBody>
          <a:bodyPr>
            <a:spAutoFit/>
          </a:bodyPr>
          <a:lstStyle/>
          <a:p>
            <a:pPr marL="0" marR="0" lvl="0" indent="0" algn="l" defTabSz="914400" rtl="0" eaLnBrk="1" fontAlgn="base" latinLnBrk="0" hangingPunct="1">
              <a:lnSpc>
                <a:spcPct val="125000"/>
              </a:lnSpc>
              <a:spcBef>
                <a:spcPct val="0"/>
              </a:spcBef>
              <a:spcAft>
                <a:spcPct val="0"/>
              </a:spcAft>
              <a:buClrTx/>
              <a:buSzTx/>
              <a:buFontTx/>
              <a:buNone/>
              <a:defRPr/>
            </a:pPr>
            <a:r>
              <a:rPr lang="zh-CN" altLang="en-US" sz="2400" b="1" strike="noStrike" noProof="0" dirty="0">
                <a:ln>
                  <a:noFill/>
                </a:ln>
                <a:solidFill>
                  <a:schemeClr val="tx1"/>
                </a:solidFill>
                <a:effectLst/>
                <a:uLnTx/>
                <a:uFillTx/>
                <a:latin typeface="仿宋_GB2312" panose="02010609030101010101" pitchFamily="49" charset="-122"/>
                <a:ea typeface="仿宋_GB2312" panose="02010609030101010101" pitchFamily="49" charset="-122"/>
                <a:cs typeface="+mn-cs"/>
                <a:sym typeface="+mn-ea"/>
              </a:rPr>
              <a:t>项目建筑工程、安装工程投资的依据，</a:t>
            </a:r>
            <a:r>
              <a:rPr lang="zh-CN" altLang="en-US" sz="2400" strike="noStrike" noProof="0" dirty="0">
                <a:ln>
                  <a:noFill/>
                </a:ln>
                <a:solidFill>
                  <a:schemeClr val="tx1"/>
                </a:solidFill>
                <a:effectLst/>
                <a:uLnTx/>
                <a:uFillTx/>
                <a:latin typeface="+mn-ea"/>
                <a:ea typeface="宋体" panose="02010600030101010101" pitchFamily="2" charset="-122"/>
                <a:cs typeface="+mn-cs"/>
                <a:sym typeface="+mn-ea"/>
              </a:rPr>
              <a:t> </a:t>
            </a:r>
            <a:r>
              <a:rPr lang="zh-CN" altLang="en-US" sz="2400" b="1" strike="noStrike" noProof="0" dirty="0">
                <a:ln>
                  <a:noFill/>
                </a:ln>
                <a:solidFill>
                  <a:schemeClr val="tx1"/>
                </a:solidFill>
                <a:effectLst/>
                <a:uLnTx/>
                <a:uFillTx/>
                <a:latin typeface="仿宋_GB2312" panose="02010609030101010101" pitchFamily="49" charset="-122"/>
                <a:ea typeface="仿宋_GB2312" panose="02010609030101010101" pitchFamily="49" charset="-122"/>
                <a:cs typeface="+mn-cs"/>
                <a:sym typeface="+mn-ea"/>
              </a:rPr>
              <a:t>调查单位可在两类中择一作为填报依据并在该项目期间保持一致。</a:t>
            </a:r>
            <a:r>
              <a:rPr kumimoji="0" lang="zh-CN" altLang="en-US" sz="24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mn-cs"/>
                <a:sym typeface="+mn-ea"/>
              </a:rPr>
              <a:t>。</a:t>
            </a:r>
            <a:endParaRPr kumimoji="0" lang="en-US" altLang="zh-CN" sz="24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mn-cs"/>
              <a:sym typeface="+mn-ea"/>
            </a:endParaRPr>
          </a:p>
          <a:p>
            <a:pPr marL="0" marR="0" lvl="0" indent="0" algn="l" defTabSz="914400" rtl="0" eaLnBrk="1" fontAlgn="base" latinLnBrk="0" hangingPunct="1">
              <a:lnSpc>
                <a:spcPct val="125000"/>
              </a:lnSpc>
              <a:spcBef>
                <a:spcPct val="0"/>
              </a:spcBef>
              <a:spcAft>
                <a:spcPct val="0"/>
              </a:spcAft>
              <a:buClrTx/>
              <a:buSzTx/>
              <a:buFont typeface="Wingdings" panose="05000000000000000000" pitchFamily="2" charset="2"/>
              <a:buChar char="ü"/>
              <a:defRPr/>
            </a:pPr>
            <a:r>
              <a:rPr kumimoji="0" lang="zh-CN" altLang="en-US" sz="2400" b="1" i="0" u="none" strike="noStrike" kern="1200" cap="none" spc="0" normalizeH="0" baseline="0" noProof="0" dirty="0">
                <a:ln>
                  <a:noFill/>
                </a:ln>
                <a:solidFill>
                  <a:srgbClr val="FF0000"/>
                </a:solidFill>
                <a:effectLst/>
                <a:uLnTx/>
                <a:uFillTx/>
                <a:latin typeface="仿宋_GB2312" panose="02010609030101010101" pitchFamily="49" charset="-122"/>
                <a:ea typeface="仿宋_GB2312" panose="02010609030101010101" pitchFamily="49" charset="-122"/>
                <a:cs typeface="+mn-cs"/>
                <a:sym typeface="+mn-ea"/>
              </a:rPr>
              <a:t>如确因新报填错或在统计检查中发现填错，确实无法满足凭证要求的，可进行修改，各级统计机构需要严格审核材料，</a:t>
            </a:r>
            <a:r>
              <a:rPr lang="zh-CN" altLang="en-US" sz="2400" b="1" strike="noStrike" noProof="0" dirty="0">
                <a:ln>
                  <a:noFill/>
                </a:ln>
                <a:solidFill>
                  <a:srgbClr val="FF0000"/>
                </a:solidFill>
                <a:effectLst/>
                <a:uLnTx/>
                <a:uFillTx/>
                <a:latin typeface="仿宋_GB2312" panose="02010609030101010101" pitchFamily="49" charset="-122"/>
                <a:ea typeface="仿宋_GB2312" panose="02010609030101010101" pitchFamily="49" charset="-122"/>
                <a:cs typeface="+mn-cs"/>
                <a:sym typeface="+mn-ea"/>
              </a:rPr>
              <a:t>调查单位按照变更前后的依据分别计算项目的累计投资额和本年完成投资额，报省级投资处审核确定后，由投资司变更。</a:t>
            </a:r>
            <a:r>
              <a:rPr kumimoji="0" lang="zh-CN" altLang="en-US" sz="2400" b="1" i="0" u="none" strike="noStrike" kern="1200" cap="none" spc="0" normalizeH="0" baseline="0" noProof="0" dirty="0">
                <a:ln>
                  <a:noFill/>
                </a:ln>
                <a:solidFill>
                  <a:srgbClr val="FF0000"/>
                </a:solidFill>
                <a:effectLst/>
                <a:uLnTx/>
                <a:uFillTx/>
                <a:latin typeface="仿宋_GB2312" panose="02010609030101010101" pitchFamily="49" charset="-122"/>
                <a:ea typeface="仿宋_GB2312" panose="02010609030101010101" pitchFamily="49" charset="-122"/>
                <a:cs typeface="+mn-cs"/>
                <a:sym typeface="+mn-ea"/>
              </a:rPr>
              <a:t>（指无法提供凭证，而不是因方法不同数据报送快慢不同）</a:t>
            </a:r>
            <a:endParaRPr kumimoji="0" lang="zh-CN" altLang="en-US" sz="2400" b="1" i="0" u="none" strike="noStrike" kern="1200" cap="none" spc="0" normalizeH="0" baseline="0" noProof="0" dirty="0">
              <a:ln>
                <a:noFill/>
              </a:ln>
              <a:solidFill>
                <a:srgbClr val="FF0000"/>
              </a:solidFill>
              <a:effectLst/>
              <a:uLnTx/>
              <a:uFillTx/>
              <a:latin typeface="仿宋_GB2312" panose="02010609030101010101" pitchFamily="49" charset="-122"/>
              <a:ea typeface="仿宋_GB2312" panose="02010609030101010101" pitchFamily="49" charset="-122"/>
              <a:cs typeface="+mn-cs"/>
              <a:sym typeface="+mn-ea"/>
            </a:endParaRPr>
          </a:p>
          <a:p>
            <a:pPr marL="0" marR="0" lvl="0" indent="0" algn="l" defTabSz="914400" rtl="0" eaLnBrk="1" fontAlgn="base" latinLnBrk="0" hangingPunct="1">
              <a:lnSpc>
                <a:spcPct val="125000"/>
              </a:lnSpc>
              <a:spcBef>
                <a:spcPct val="0"/>
              </a:spcBef>
              <a:spcAft>
                <a:spcPct val="0"/>
              </a:spcAft>
              <a:buClrTx/>
              <a:buSzTx/>
              <a:buFont typeface="Wingdings" panose="05000000000000000000" pitchFamily="2" charset="2"/>
              <a:buChar char="l"/>
              <a:defRPr/>
            </a:pPr>
            <a:r>
              <a:rPr kumimoji="0" lang="zh-CN" altLang="en-US" sz="24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mn-cs"/>
                <a:sym typeface="+mn-ea"/>
              </a:rPr>
              <a:t>建筑安装工程可以选择以下两种方式之一填报：</a:t>
            </a:r>
            <a:endParaRPr kumimoji="0" lang="en-US" altLang="zh-CN" sz="24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mn-cs"/>
              <a:sym typeface="+mn-ea"/>
            </a:endParaRPr>
          </a:p>
          <a:p>
            <a:pPr marL="457200" marR="0" lvl="1" indent="0" algn="l" defTabSz="914400" rtl="0" eaLnBrk="1" fontAlgn="base" latinLnBrk="0" hangingPunct="1">
              <a:lnSpc>
                <a:spcPct val="125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mn-cs"/>
                <a:sym typeface="+mn-ea"/>
              </a:rPr>
              <a:t>①工程结算单或进度单：由工程三方（建设方、施工方、监理方）签字认定，</a:t>
            </a:r>
            <a:r>
              <a:rPr kumimoji="0" lang="zh-CN" altLang="en-US" sz="2400" b="1" i="0" u="none" strike="noStrike" kern="1200" cap="none" spc="0" normalizeH="0" baseline="0" noProof="0" dirty="0">
                <a:ln>
                  <a:noFill/>
                </a:ln>
                <a:solidFill>
                  <a:srgbClr val="FF0000"/>
                </a:solidFill>
                <a:effectLst/>
                <a:uLnTx/>
                <a:uFillTx/>
                <a:latin typeface="仿宋_GB2312" panose="02010609030101010101" pitchFamily="49" charset="-122"/>
                <a:ea typeface="仿宋_GB2312" panose="02010609030101010101" pitchFamily="49" charset="-122"/>
                <a:cs typeface="+mn-cs"/>
                <a:sym typeface="+mn-ea"/>
              </a:rPr>
              <a:t>单方或双方出具的进度单不做为填报依据。</a:t>
            </a:r>
            <a:endParaRPr kumimoji="0" lang="en-US" altLang="zh-CN" sz="2400" b="1" i="0" u="none" strike="noStrike" kern="1200" cap="none" spc="0" normalizeH="0" baseline="0" noProof="0" dirty="0">
              <a:ln>
                <a:noFill/>
              </a:ln>
              <a:solidFill>
                <a:srgbClr val="FF0000"/>
              </a:solidFill>
              <a:effectLst/>
              <a:uLnTx/>
              <a:uFillTx/>
              <a:latin typeface="仿宋_GB2312" panose="02010609030101010101" pitchFamily="49" charset="-122"/>
              <a:ea typeface="仿宋_GB2312" panose="02010609030101010101" pitchFamily="49" charset="-122"/>
              <a:cs typeface="+mn-cs"/>
              <a:sym typeface="+mn-ea"/>
            </a:endParaRPr>
          </a:p>
          <a:p>
            <a:pPr marL="457200" marR="0" lvl="1" indent="0" algn="l" defTabSz="914400" rtl="0" eaLnBrk="1" fontAlgn="base" latinLnBrk="0" hangingPunct="1">
              <a:lnSpc>
                <a:spcPct val="125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mn-cs"/>
                <a:sym typeface="+mn-ea"/>
              </a:rPr>
              <a:t>②会计科目或支付凭证。</a:t>
            </a:r>
            <a:r>
              <a:rPr lang="zh-CN" altLang="en-US" sz="2400" b="1" strike="noStrike" noProof="0" dirty="0">
                <a:ln>
                  <a:noFill/>
                </a:ln>
                <a:solidFill>
                  <a:srgbClr val="FF0000"/>
                </a:solidFill>
                <a:effectLst/>
                <a:uLnTx/>
                <a:uFillTx/>
                <a:latin typeface="仿宋_GB2312" panose="02010609030101010101" pitchFamily="49" charset="-122"/>
                <a:ea typeface="仿宋_GB2312" panose="02010609030101010101" pitchFamily="49" charset="-122"/>
                <a:cs typeface="+mn-cs"/>
                <a:sym typeface="+mn-ea"/>
              </a:rPr>
              <a:t>对执行企业会计准则的调查单位的新入库项目，建议采用会计科目或支付凭证作为填报依据。</a:t>
            </a:r>
            <a:endParaRPr kumimoji="0" lang="zh-CN" altLang="en-US" sz="24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mn-cs"/>
              <a:sym typeface="+mn-ea"/>
            </a:endParaRPr>
          </a:p>
        </p:txBody>
      </p:sp>
      <p:sp>
        <p:nvSpPr>
          <p:cNvPr id="46082" name="标题 1"/>
          <p:cNvSpPr txBox="1"/>
          <p:nvPr/>
        </p:nvSpPr>
        <p:spPr>
          <a:xfrm>
            <a:off x="1127125" y="115888"/>
            <a:ext cx="6357938" cy="552450"/>
          </a:xfrm>
          <a:prstGeom prst="rect">
            <a:avLst/>
          </a:prstGeom>
          <a:noFill/>
          <a:ln w="9525">
            <a:noFill/>
          </a:ln>
        </p:spPr>
        <p:txBody>
          <a:bodyPr anchor="t" anchorCtr="0"/>
          <a:p>
            <a:r>
              <a:rPr lang="zh-CN" altLang="en-US" sz="3200" b="1" dirty="0">
                <a:latin typeface="仿宋_GB2312" panose="02010609030101010101" pitchFamily="49" charset="-122"/>
                <a:ea typeface="仿宋_GB2312" panose="02010609030101010101" pitchFamily="49" charset="-122"/>
                <a:sym typeface="Times New Roman" panose="02020603050405020304" pitchFamily="18" charset="0"/>
              </a:rPr>
              <a:t>建筑安装工程填报依据</a:t>
            </a:r>
            <a:endParaRPr lang="zh-CN" altLang="en-US" sz="3200" b="1" dirty="0">
              <a:latin typeface="仿宋_GB2312" panose="02010609030101010101" pitchFamily="49" charset="-122"/>
              <a:ea typeface="仿宋_GB2312" panose="02010609030101010101" pitchFamily="49" charset="-122"/>
              <a:sym typeface="Times New Roman" panose="02020603050405020304" pitchFamily="18" charset="0"/>
            </a:endParaRP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矩形 7"/>
          <p:cNvSpPr/>
          <p:nvPr/>
        </p:nvSpPr>
        <p:spPr>
          <a:xfrm>
            <a:off x="119063" y="784225"/>
            <a:ext cx="11809413" cy="6073775"/>
          </a:xfrm>
          <a:prstGeom prst="rect">
            <a:avLst/>
          </a:prstGeom>
        </p:spPr>
        <p:txBody>
          <a:bodyPr wrap="square">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sz="2400" b="0" i="0" u="none" strike="noStrike" kern="1200" cap="none" spc="0" normalizeH="0" baseline="0" noProof="0" dirty="0">
                <a:ln>
                  <a:noFill/>
                </a:ln>
                <a:effectLst/>
                <a:uLnTx/>
                <a:uFillTx/>
                <a:latin typeface="Arial" panose="020B0604020202020204" pitchFamily="34" charset="0"/>
                <a:ea typeface="宋体" panose="02010600030101010101" pitchFamily="2" charset="-122"/>
                <a:cs typeface="+mn-cs"/>
                <a:sym typeface="+mn-ea"/>
              </a:rPr>
              <a:t>     </a:t>
            </a:r>
            <a:r>
              <a:rPr kumimoji="0" sz="2400" b="0" i="0" u="none" strike="noStrike" kern="1200" cap="none" spc="0" normalizeH="0" baseline="0" noProof="0" dirty="0">
                <a:ln>
                  <a:noFill/>
                </a:ln>
                <a:effectLst/>
                <a:uLnTx/>
                <a:uFillTx/>
                <a:latin typeface="Arial" panose="020B0604020202020204" pitchFamily="34" charset="0"/>
                <a:ea typeface="宋体" panose="02010600030101010101" pitchFamily="2" charset="-122"/>
                <a:cs typeface="+mn-cs"/>
                <a:sym typeface="+mn-ea"/>
              </a:rPr>
              <a:t>指对本市建成区内城市空间形态和城市功能的持续完善和优化调整</a:t>
            </a:r>
            <a:r>
              <a:rPr kumimoji="0" lang="zh-CN" sz="2400" b="0" i="0" u="none" strike="noStrike" kern="1200" cap="none" spc="0" normalizeH="0" baseline="0" noProof="0" dirty="0">
                <a:ln>
                  <a:noFill/>
                </a:ln>
                <a:effectLst/>
                <a:uLnTx/>
                <a:uFillTx/>
                <a:latin typeface="Arial" panose="020B0604020202020204" pitchFamily="34" charset="0"/>
                <a:ea typeface="宋体" panose="02010600030101010101" pitchFamily="2" charset="-122"/>
                <a:cs typeface="+mn-cs"/>
                <a:sym typeface="+mn-ea"/>
              </a:rPr>
              <a:t>，</a:t>
            </a:r>
            <a:r>
              <a:rPr sz="2400" strike="noStrike" noProof="0" dirty="0">
                <a:ln>
                  <a:noFill/>
                </a:ln>
                <a:effectLst/>
                <a:uLnTx/>
                <a:uFillTx/>
                <a:latin typeface="Arial" panose="020B0604020202020204" pitchFamily="34" charset="0"/>
                <a:ea typeface="宋体" panose="02010600030101010101" pitchFamily="2" charset="-122"/>
                <a:cs typeface="+mn-cs"/>
                <a:sym typeface="+mn-ea"/>
              </a:rPr>
              <a:t>城市更新活动不包括土地储备、房地产一级开发等项目。</a:t>
            </a:r>
            <a:endParaRPr kumimoji="0" sz="2400" b="0" i="0" u="none" strike="noStrike" kern="1200" cap="none" spc="0" normalizeH="0" baseline="0" noProof="0" dirty="0">
              <a:ln>
                <a:noFill/>
              </a:ln>
              <a:effectLst/>
              <a:uLnTx/>
              <a:uFillTx/>
              <a:cs typeface="+mn-cs"/>
              <a:sym typeface="+mn-ea"/>
            </a:endParaRPr>
          </a:p>
          <a:p>
            <a:pPr marL="342900" marR="0" lvl="0" indent="-342900" algn="l" defTabSz="914400" rtl="0" eaLnBrk="1" fontAlgn="base" latinLnBrk="0" hangingPunct="1">
              <a:lnSpc>
                <a:spcPct val="120000"/>
              </a:lnSpc>
              <a:spcBef>
                <a:spcPct val="0"/>
              </a:spcBef>
              <a:spcAft>
                <a:spcPct val="0"/>
              </a:spcAft>
              <a:buClrTx/>
              <a:buSzTx/>
              <a:buFont typeface="Wingdings" panose="05000000000000000000" charset="0"/>
              <a:buChar char="l"/>
              <a:defRPr/>
            </a:pPr>
            <a:r>
              <a:rPr kumimoji="0" sz="2400" b="0" i="0" u="none" strike="noStrike" kern="1200" cap="none" spc="0" normalizeH="0" baseline="0" noProof="0" dirty="0">
                <a:ln>
                  <a:noFill/>
                </a:ln>
                <a:effectLst/>
                <a:uLnTx/>
                <a:uFillTx/>
                <a:latin typeface="Arial" panose="020B0604020202020204" pitchFamily="34" charset="0"/>
                <a:ea typeface="宋体" panose="02010600030101010101" pitchFamily="2" charset="-122"/>
                <a:cs typeface="+mn-cs"/>
                <a:sym typeface="+mn-ea"/>
              </a:rPr>
              <a:t>1.</a:t>
            </a:r>
            <a:r>
              <a:rPr sz="2400" strike="noStrike" noProof="0" dirty="0">
                <a:ln>
                  <a:noFill/>
                </a:ln>
                <a:solidFill>
                  <a:srgbClr val="FF0000"/>
                </a:solidFill>
                <a:effectLst/>
                <a:uLnTx/>
                <a:uFillTx/>
                <a:latin typeface="Arial" panose="020B0604020202020204" pitchFamily="34" charset="0"/>
                <a:ea typeface="宋体" panose="02010600030101010101" pitchFamily="2" charset="-122"/>
                <a:cs typeface="+mn-cs"/>
                <a:sym typeface="+mn-ea"/>
              </a:rPr>
              <a:t>居住类</a:t>
            </a:r>
            <a:r>
              <a:rPr lang="zh-CN" sz="2400" strike="noStrike" noProof="0" dirty="0">
                <a:ln>
                  <a:noFill/>
                </a:ln>
                <a:solidFill>
                  <a:srgbClr val="FF0000"/>
                </a:solidFill>
                <a:effectLst/>
                <a:uLnTx/>
                <a:uFillTx/>
                <a:latin typeface="Arial" panose="020B0604020202020204" pitchFamily="34" charset="0"/>
                <a:ea typeface="宋体" panose="02010600030101010101" pitchFamily="2" charset="-122"/>
                <a:cs typeface="+mn-cs"/>
                <a:sym typeface="+mn-ea"/>
              </a:rPr>
              <a:t>：</a:t>
            </a:r>
            <a:r>
              <a:rPr kumimoji="0" sz="2400" b="0" i="0" u="none" strike="noStrike" kern="1200" cap="none" spc="0" normalizeH="0" baseline="0" noProof="0" dirty="0">
                <a:ln>
                  <a:noFill/>
                </a:ln>
                <a:effectLst/>
                <a:uLnTx/>
                <a:uFillTx/>
                <a:latin typeface="Arial" panose="020B0604020202020204" pitchFamily="34" charset="0"/>
                <a:ea typeface="宋体" panose="02010600030101010101" pitchFamily="2" charset="-122"/>
                <a:cs typeface="+mn-cs"/>
                <a:sym typeface="+mn-ea"/>
              </a:rPr>
              <a:t>以保障老旧平房院落、危旧楼房、老旧小区等房屋安全，提升居住品质为主的</a:t>
            </a:r>
            <a:r>
              <a:rPr kumimoji="0" lang="zh-CN" sz="2400" b="0" i="0" u="none" strike="noStrike" kern="1200" cap="none" spc="0" normalizeH="0" baseline="0" noProof="0" dirty="0">
                <a:ln>
                  <a:noFill/>
                </a:ln>
                <a:effectLst/>
                <a:uLnTx/>
                <a:uFillTx/>
                <a:latin typeface="Arial" panose="020B0604020202020204" pitchFamily="34" charset="0"/>
                <a:ea typeface="宋体" panose="02010600030101010101" pitchFamily="2" charset="-122"/>
                <a:cs typeface="+mn-cs"/>
                <a:sym typeface="+mn-ea"/>
              </a:rPr>
              <a:t>城市更新项目</a:t>
            </a:r>
            <a:r>
              <a:rPr kumimoji="0" sz="2400" b="0" i="0" u="none" strike="noStrike" kern="1200" cap="none" spc="0" normalizeH="0" baseline="0" noProof="0" dirty="0">
                <a:ln>
                  <a:noFill/>
                </a:ln>
                <a:effectLst/>
                <a:uLnTx/>
                <a:uFillTx/>
                <a:latin typeface="Arial" panose="020B0604020202020204" pitchFamily="34" charset="0"/>
                <a:ea typeface="宋体" panose="02010600030101010101" pitchFamily="2" charset="-122"/>
                <a:cs typeface="+mn-cs"/>
                <a:sym typeface="+mn-ea"/>
              </a:rPr>
              <a:t>；</a:t>
            </a:r>
            <a:endParaRPr kumimoji="0" sz="2400" b="0" i="0" u="none" strike="noStrike" kern="1200" cap="none" spc="0" normalizeH="0" baseline="0" noProof="0" dirty="0">
              <a:ln>
                <a:noFill/>
              </a:ln>
              <a:effectLst/>
              <a:uLnTx/>
              <a:uFillTx/>
              <a:cs typeface="+mn-cs"/>
              <a:sym typeface="+mn-ea"/>
            </a:endParaRPr>
          </a:p>
          <a:p>
            <a:pPr marL="342900" marR="0" lvl="0" indent="-342900" algn="l" defTabSz="914400" rtl="0" eaLnBrk="1" fontAlgn="base" latinLnBrk="0" hangingPunct="1">
              <a:lnSpc>
                <a:spcPct val="120000"/>
              </a:lnSpc>
              <a:spcBef>
                <a:spcPct val="0"/>
              </a:spcBef>
              <a:spcAft>
                <a:spcPct val="0"/>
              </a:spcAft>
              <a:buClrTx/>
              <a:buSzTx/>
              <a:buFont typeface="Wingdings" panose="05000000000000000000" charset="0"/>
              <a:buChar char="l"/>
              <a:defRPr/>
            </a:pPr>
            <a:r>
              <a:rPr kumimoji="0" sz="2400" b="0" i="0" u="none" strike="noStrike" kern="1200" cap="none" spc="0" normalizeH="0" baseline="0" noProof="0" dirty="0">
                <a:ln>
                  <a:noFill/>
                </a:ln>
                <a:effectLst/>
                <a:uLnTx/>
                <a:uFillTx/>
                <a:latin typeface="Arial" panose="020B0604020202020204" pitchFamily="34" charset="0"/>
                <a:ea typeface="宋体" panose="02010600030101010101" pitchFamily="2" charset="-122"/>
                <a:cs typeface="+mn-cs"/>
                <a:sym typeface="+mn-ea"/>
              </a:rPr>
              <a:t>2.</a:t>
            </a:r>
            <a:r>
              <a:rPr sz="2400" strike="noStrike" noProof="0" dirty="0">
                <a:ln>
                  <a:noFill/>
                </a:ln>
                <a:solidFill>
                  <a:srgbClr val="FF0000"/>
                </a:solidFill>
                <a:effectLst/>
                <a:uLnTx/>
                <a:uFillTx/>
                <a:latin typeface="Arial" panose="020B0604020202020204" pitchFamily="34" charset="0"/>
                <a:ea typeface="宋体" panose="02010600030101010101" pitchFamily="2" charset="-122"/>
                <a:cs typeface="+mn-cs"/>
                <a:sym typeface="+mn-ea"/>
              </a:rPr>
              <a:t>产业类</a:t>
            </a:r>
            <a:r>
              <a:rPr lang="zh-CN" sz="2400" strike="noStrike" noProof="0" dirty="0">
                <a:ln>
                  <a:noFill/>
                </a:ln>
                <a:solidFill>
                  <a:srgbClr val="FF0000"/>
                </a:solidFill>
                <a:effectLst/>
                <a:uLnTx/>
                <a:uFillTx/>
                <a:latin typeface="Arial" panose="020B0604020202020204" pitchFamily="34" charset="0"/>
                <a:ea typeface="宋体" panose="02010600030101010101" pitchFamily="2" charset="-122"/>
                <a:cs typeface="+mn-cs"/>
                <a:sym typeface="+mn-ea"/>
              </a:rPr>
              <a:t>：</a:t>
            </a:r>
            <a:r>
              <a:rPr kumimoji="0" sz="2400" b="0" i="0" u="none" strike="noStrike" kern="1200" cap="none" spc="0" normalizeH="0" baseline="0" noProof="0" dirty="0">
                <a:ln>
                  <a:noFill/>
                </a:ln>
                <a:effectLst/>
                <a:uLnTx/>
                <a:uFillTx/>
                <a:latin typeface="Arial" panose="020B0604020202020204" pitchFamily="34" charset="0"/>
                <a:ea typeface="宋体" panose="02010600030101010101" pitchFamily="2" charset="-122"/>
                <a:cs typeface="+mn-cs"/>
                <a:sym typeface="+mn-ea"/>
              </a:rPr>
              <a:t>以推动老旧厂房、低效产业园区、老旧低效楼宇、传统商业设施等存量空间资源提质增效为主的城市更新</a:t>
            </a:r>
            <a:r>
              <a:rPr kumimoji="0" lang="zh-CN" sz="2400" b="0" i="0" u="none" strike="noStrike" kern="1200" cap="none" spc="0" normalizeH="0" baseline="0" noProof="0" dirty="0">
                <a:ln>
                  <a:noFill/>
                </a:ln>
                <a:effectLst/>
                <a:uLnTx/>
                <a:uFillTx/>
                <a:latin typeface="Arial" panose="020B0604020202020204" pitchFamily="34" charset="0"/>
                <a:ea typeface="宋体" panose="02010600030101010101" pitchFamily="2" charset="-122"/>
                <a:cs typeface="+mn-cs"/>
                <a:sym typeface="+mn-ea"/>
              </a:rPr>
              <a:t>项目</a:t>
            </a:r>
            <a:r>
              <a:rPr kumimoji="0" sz="2400" b="0" i="0" u="none" strike="noStrike" kern="1200" cap="none" spc="0" normalizeH="0" baseline="0" noProof="0" dirty="0">
                <a:ln>
                  <a:noFill/>
                </a:ln>
                <a:effectLst/>
                <a:uLnTx/>
                <a:uFillTx/>
                <a:latin typeface="Arial" panose="020B0604020202020204" pitchFamily="34" charset="0"/>
                <a:ea typeface="宋体" panose="02010600030101010101" pitchFamily="2" charset="-122"/>
                <a:cs typeface="+mn-cs"/>
                <a:sym typeface="+mn-ea"/>
              </a:rPr>
              <a:t>；</a:t>
            </a:r>
            <a:endParaRPr kumimoji="0" sz="2400" b="0" i="0" u="none" strike="noStrike" kern="1200" cap="none" spc="0" normalizeH="0" baseline="0" noProof="0" dirty="0">
              <a:ln>
                <a:noFill/>
              </a:ln>
              <a:effectLst/>
              <a:uLnTx/>
              <a:uFillTx/>
              <a:cs typeface="+mn-cs"/>
              <a:sym typeface="+mn-ea"/>
            </a:endParaRPr>
          </a:p>
          <a:p>
            <a:pPr marL="342900" marR="0" lvl="0" indent="-342900" algn="l" defTabSz="914400" rtl="0" eaLnBrk="1" fontAlgn="base" latinLnBrk="0" hangingPunct="1">
              <a:lnSpc>
                <a:spcPct val="120000"/>
              </a:lnSpc>
              <a:spcBef>
                <a:spcPct val="0"/>
              </a:spcBef>
              <a:spcAft>
                <a:spcPct val="0"/>
              </a:spcAft>
              <a:buClrTx/>
              <a:buSzTx/>
              <a:buFont typeface="Wingdings" panose="05000000000000000000" charset="0"/>
              <a:buChar char="l"/>
              <a:defRPr/>
            </a:pPr>
            <a:r>
              <a:rPr kumimoji="0" sz="2400" b="0" i="0" u="none" strike="noStrike" kern="1200" cap="none" spc="0" normalizeH="0" baseline="0" noProof="0" dirty="0">
                <a:ln>
                  <a:noFill/>
                </a:ln>
                <a:effectLst/>
                <a:uLnTx/>
                <a:uFillTx/>
                <a:latin typeface="Arial" panose="020B0604020202020204" pitchFamily="34" charset="0"/>
                <a:ea typeface="宋体" panose="02010600030101010101" pitchFamily="2" charset="-122"/>
                <a:cs typeface="+mn-cs"/>
                <a:sym typeface="+mn-ea"/>
              </a:rPr>
              <a:t>3.</a:t>
            </a:r>
            <a:r>
              <a:rPr sz="2400" strike="noStrike" noProof="0" dirty="0">
                <a:ln>
                  <a:noFill/>
                </a:ln>
                <a:solidFill>
                  <a:srgbClr val="FF0000"/>
                </a:solidFill>
                <a:effectLst/>
                <a:uLnTx/>
                <a:uFillTx/>
                <a:latin typeface="Arial" panose="020B0604020202020204" pitchFamily="34" charset="0"/>
                <a:ea typeface="宋体" panose="02010600030101010101" pitchFamily="2" charset="-122"/>
                <a:cs typeface="+mn-cs"/>
                <a:sym typeface="+mn-ea"/>
              </a:rPr>
              <a:t>设施类</a:t>
            </a:r>
            <a:r>
              <a:rPr lang="zh-CN" sz="2400" strike="noStrike" noProof="0" dirty="0">
                <a:ln>
                  <a:noFill/>
                </a:ln>
                <a:solidFill>
                  <a:srgbClr val="FF0000"/>
                </a:solidFill>
                <a:effectLst/>
                <a:uLnTx/>
                <a:uFillTx/>
                <a:latin typeface="Arial" panose="020B0604020202020204" pitchFamily="34" charset="0"/>
                <a:ea typeface="宋体" panose="02010600030101010101" pitchFamily="2" charset="-122"/>
                <a:cs typeface="+mn-cs"/>
                <a:sym typeface="+mn-ea"/>
              </a:rPr>
              <a:t>：</a:t>
            </a:r>
            <a:r>
              <a:rPr kumimoji="0" sz="2400" b="0" i="0" u="none" strike="noStrike" kern="1200" cap="none" spc="0" normalizeH="0" baseline="0" noProof="0" dirty="0">
                <a:ln>
                  <a:noFill/>
                </a:ln>
                <a:effectLst/>
                <a:uLnTx/>
                <a:uFillTx/>
                <a:latin typeface="Arial" panose="020B0604020202020204" pitchFamily="34" charset="0"/>
                <a:ea typeface="宋体" panose="02010600030101010101" pitchFamily="2" charset="-122"/>
                <a:cs typeface="+mn-cs"/>
                <a:sym typeface="+mn-ea"/>
              </a:rPr>
              <a:t>以更新改造老旧市政基础设施、公共服务设施、公共安全设施，保障安全、补足短板为主的</a:t>
            </a:r>
            <a:r>
              <a:rPr lang="zh-CN" sz="2400" strike="noStrike" noProof="0" dirty="0">
                <a:ln>
                  <a:noFill/>
                </a:ln>
                <a:effectLst/>
                <a:uLnTx/>
                <a:uFillTx/>
                <a:latin typeface="Arial" panose="020B0604020202020204" pitchFamily="34" charset="0"/>
                <a:ea typeface="宋体" panose="02010600030101010101" pitchFamily="2" charset="-122"/>
                <a:cs typeface="+mn-cs"/>
                <a:sym typeface="+mn-ea"/>
              </a:rPr>
              <a:t>城市更新项目</a:t>
            </a:r>
            <a:r>
              <a:rPr kumimoji="0" sz="2400" b="0" i="0" u="none" strike="noStrike" kern="1200" cap="none" spc="0" normalizeH="0" baseline="0" noProof="0" dirty="0">
                <a:ln>
                  <a:noFill/>
                </a:ln>
                <a:effectLst/>
                <a:uLnTx/>
                <a:uFillTx/>
                <a:latin typeface="Arial" panose="020B0604020202020204" pitchFamily="34" charset="0"/>
                <a:ea typeface="宋体" panose="02010600030101010101" pitchFamily="2" charset="-122"/>
                <a:cs typeface="+mn-cs"/>
                <a:sym typeface="+mn-ea"/>
              </a:rPr>
              <a:t>；</a:t>
            </a:r>
            <a:endParaRPr kumimoji="0" sz="2400" b="0" i="0" u="none" strike="noStrike" kern="1200" cap="none" spc="0" normalizeH="0" baseline="0" noProof="0" dirty="0">
              <a:ln>
                <a:noFill/>
              </a:ln>
              <a:effectLst/>
              <a:uLnTx/>
              <a:uFillTx/>
              <a:cs typeface="+mn-cs"/>
              <a:sym typeface="+mn-ea"/>
            </a:endParaRPr>
          </a:p>
          <a:p>
            <a:pPr marL="342900" marR="0" lvl="0" indent="-342900" algn="l" defTabSz="914400" rtl="0" eaLnBrk="1" fontAlgn="base" latinLnBrk="0" hangingPunct="1">
              <a:lnSpc>
                <a:spcPct val="120000"/>
              </a:lnSpc>
              <a:spcBef>
                <a:spcPct val="0"/>
              </a:spcBef>
              <a:spcAft>
                <a:spcPct val="0"/>
              </a:spcAft>
              <a:buClrTx/>
              <a:buSzTx/>
              <a:buFont typeface="Wingdings" panose="05000000000000000000" charset="0"/>
              <a:buChar char="l"/>
              <a:defRPr/>
            </a:pPr>
            <a:r>
              <a:rPr kumimoji="0" sz="2400" b="0" i="0" u="none" strike="noStrike" kern="1200" cap="none" spc="0" normalizeH="0" baseline="0" noProof="0" dirty="0">
                <a:ln>
                  <a:noFill/>
                </a:ln>
                <a:effectLst/>
                <a:uLnTx/>
                <a:uFillTx/>
                <a:latin typeface="Arial" panose="020B0604020202020204" pitchFamily="34" charset="0"/>
                <a:ea typeface="宋体" panose="02010600030101010101" pitchFamily="2" charset="-122"/>
                <a:cs typeface="+mn-cs"/>
                <a:sym typeface="+mn-ea"/>
              </a:rPr>
              <a:t>4.</a:t>
            </a:r>
            <a:r>
              <a:rPr sz="2400" strike="noStrike" noProof="0" dirty="0">
                <a:ln>
                  <a:noFill/>
                </a:ln>
                <a:solidFill>
                  <a:srgbClr val="FF0000"/>
                </a:solidFill>
                <a:effectLst/>
                <a:uLnTx/>
                <a:uFillTx/>
                <a:latin typeface="Arial" panose="020B0604020202020204" pitchFamily="34" charset="0"/>
                <a:ea typeface="宋体" panose="02010600030101010101" pitchFamily="2" charset="-122"/>
                <a:cs typeface="+mn-cs"/>
                <a:sym typeface="+mn-ea"/>
              </a:rPr>
              <a:t>公共空间类</a:t>
            </a:r>
            <a:r>
              <a:rPr lang="zh-CN" sz="2400" strike="noStrike" noProof="0" dirty="0">
                <a:ln>
                  <a:noFill/>
                </a:ln>
                <a:solidFill>
                  <a:srgbClr val="FF0000"/>
                </a:solidFill>
                <a:effectLst/>
                <a:uLnTx/>
                <a:uFillTx/>
                <a:latin typeface="Arial" panose="020B0604020202020204" pitchFamily="34" charset="0"/>
                <a:ea typeface="宋体" panose="02010600030101010101" pitchFamily="2" charset="-122"/>
                <a:cs typeface="+mn-cs"/>
                <a:sym typeface="+mn-ea"/>
              </a:rPr>
              <a:t>：</a:t>
            </a:r>
            <a:r>
              <a:rPr kumimoji="0" sz="2400" b="0" i="0" u="none" strike="noStrike" kern="1200" cap="none" spc="0" normalizeH="0" baseline="0" noProof="0" dirty="0">
                <a:ln>
                  <a:noFill/>
                </a:ln>
                <a:effectLst/>
                <a:uLnTx/>
                <a:uFillTx/>
                <a:latin typeface="Arial" panose="020B0604020202020204" pitchFamily="34" charset="0"/>
                <a:ea typeface="宋体" panose="02010600030101010101" pitchFamily="2" charset="-122"/>
                <a:cs typeface="+mn-cs"/>
                <a:sym typeface="+mn-ea"/>
              </a:rPr>
              <a:t>以提升绿色空间、滨水空间、慢行系统等环境品质为主的</a:t>
            </a:r>
            <a:r>
              <a:rPr lang="zh-CN" sz="2400" strike="noStrike" noProof="0" dirty="0">
                <a:ln>
                  <a:noFill/>
                </a:ln>
                <a:effectLst/>
                <a:uLnTx/>
                <a:uFillTx/>
                <a:latin typeface="Arial" panose="020B0604020202020204" pitchFamily="34" charset="0"/>
                <a:ea typeface="宋体" panose="02010600030101010101" pitchFamily="2" charset="-122"/>
                <a:cs typeface="+mn-cs"/>
                <a:sym typeface="+mn-ea"/>
              </a:rPr>
              <a:t>城市更新项目</a:t>
            </a:r>
            <a:r>
              <a:rPr kumimoji="0" sz="2400" b="0" i="0" u="none" strike="noStrike" kern="1200" cap="none" spc="0" normalizeH="0" baseline="0" noProof="0" dirty="0">
                <a:ln>
                  <a:noFill/>
                </a:ln>
                <a:effectLst/>
                <a:uLnTx/>
                <a:uFillTx/>
                <a:latin typeface="Arial" panose="020B0604020202020204" pitchFamily="34" charset="0"/>
                <a:ea typeface="宋体" panose="02010600030101010101" pitchFamily="2" charset="-122"/>
                <a:cs typeface="+mn-cs"/>
                <a:sym typeface="+mn-ea"/>
              </a:rPr>
              <a:t>；</a:t>
            </a:r>
            <a:endParaRPr kumimoji="0" sz="2400" b="0" i="0" u="none" strike="noStrike" kern="1200" cap="none" spc="0" normalizeH="0" baseline="0" noProof="0" dirty="0">
              <a:ln>
                <a:noFill/>
              </a:ln>
              <a:effectLst/>
              <a:uLnTx/>
              <a:uFillTx/>
              <a:cs typeface="+mn-cs"/>
              <a:sym typeface="+mn-ea"/>
            </a:endParaRPr>
          </a:p>
          <a:p>
            <a:pPr marL="342900" marR="0" lvl="0" indent="-342900" algn="l" defTabSz="914400" rtl="0" eaLnBrk="1" fontAlgn="base" latinLnBrk="0" hangingPunct="1">
              <a:lnSpc>
                <a:spcPct val="120000"/>
              </a:lnSpc>
              <a:spcBef>
                <a:spcPct val="0"/>
              </a:spcBef>
              <a:spcAft>
                <a:spcPct val="0"/>
              </a:spcAft>
              <a:buClrTx/>
              <a:buSzTx/>
              <a:buFont typeface="Wingdings" panose="05000000000000000000" charset="0"/>
              <a:buChar char="l"/>
              <a:defRPr/>
            </a:pPr>
            <a:r>
              <a:rPr kumimoji="0" sz="2400" b="0" i="0" u="none" strike="noStrike" kern="1200" cap="none" spc="0" normalizeH="0" baseline="0" noProof="0" dirty="0">
                <a:ln>
                  <a:noFill/>
                </a:ln>
                <a:effectLst/>
                <a:uLnTx/>
                <a:uFillTx/>
                <a:latin typeface="Arial" panose="020B0604020202020204" pitchFamily="34" charset="0"/>
                <a:ea typeface="宋体" panose="02010600030101010101" pitchFamily="2" charset="-122"/>
                <a:cs typeface="+mn-cs"/>
                <a:sym typeface="+mn-ea"/>
              </a:rPr>
              <a:t>5.</a:t>
            </a:r>
            <a:r>
              <a:rPr sz="2400" strike="noStrike" noProof="0" dirty="0">
                <a:ln>
                  <a:noFill/>
                </a:ln>
                <a:solidFill>
                  <a:srgbClr val="FF0000"/>
                </a:solidFill>
                <a:effectLst/>
                <a:uLnTx/>
                <a:uFillTx/>
                <a:latin typeface="Arial" panose="020B0604020202020204" pitchFamily="34" charset="0"/>
                <a:ea typeface="宋体" panose="02010600030101010101" pitchFamily="2" charset="-122"/>
                <a:cs typeface="+mn-cs"/>
                <a:sym typeface="+mn-ea"/>
              </a:rPr>
              <a:t>区域综合性</a:t>
            </a:r>
            <a:r>
              <a:rPr lang="zh-CN" sz="2400" strike="noStrike" noProof="0" dirty="0">
                <a:ln>
                  <a:noFill/>
                </a:ln>
                <a:solidFill>
                  <a:srgbClr val="FF0000"/>
                </a:solidFill>
                <a:effectLst/>
                <a:uLnTx/>
                <a:uFillTx/>
                <a:latin typeface="Arial" panose="020B0604020202020204" pitchFamily="34" charset="0"/>
                <a:ea typeface="宋体" panose="02010600030101010101" pitchFamily="2" charset="-122"/>
                <a:cs typeface="+mn-cs"/>
                <a:sym typeface="+mn-ea"/>
              </a:rPr>
              <a:t>：</a:t>
            </a:r>
            <a:r>
              <a:rPr kumimoji="0" sz="2400" b="0" i="0" u="none" strike="noStrike" kern="1200" cap="none" spc="0" normalizeH="0" baseline="0" noProof="0" dirty="0">
                <a:ln>
                  <a:noFill/>
                </a:ln>
                <a:effectLst/>
                <a:uLnTx/>
                <a:uFillTx/>
                <a:latin typeface="Arial" panose="020B0604020202020204" pitchFamily="34" charset="0"/>
                <a:ea typeface="宋体" panose="02010600030101010101" pitchFamily="2" charset="-122"/>
                <a:cs typeface="+mn-cs"/>
                <a:sym typeface="+mn-ea"/>
              </a:rPr>
              <a:t>以统筹存量资源配置，优化功能布局，实现片区可持续发展的</a:t>
            </a:r>
            <a:r>
              <a:rPr kumimoji="0" sz="2400" b="0" i="0" u="none" strike="noStrike" kern="1200" cap="none" spc="0" normalizeH="0" baseline="0" noProof="0" dirty="0">
                <a:ln>
                  <a:noFill/>
                </a:ln>
                <a:solidFill>
                  <a:srgbClr val="FF0000"/>
                </a:solidFill>
                <a:effectLst/>
                <a:uLnTx/>
                <a:uFillTx/>
                <a:latin typeface="Arial" panose="020B0604020202020204" pitchFamily="34" charset="0"/>
                <a:ea typeface="宋体" panose="02010600030101010101" pitchFamily="2" charset="-122"/>
                <a:cs typeface="+mn-cs"/>
                <a:sym typeface="+mn-ea"/>
              </a:rPr>
              <a:t>区域综合性</a:t>
            </a:r>
            <a:r>
              <a:rPr lang="zh-CN" sz="2400" strike="noStrike" noProof="0" dirty="0">
                <a:ln>
                  <a:noFill/>
                </a:ln>
                <a:effectLst/>
                <a:uLnTx/>
                <a:uFillTx/>
                <a:latin typeface="Arial" panose="020B0604020202020204" pitchFamily="34" charset="0"/>
                <a:ea typeface="宋体" panose="02010600030101010101" pitchFamily="2" charset="-122"/>
                <a:cs typeface="+mn-cs"/>
                <a:sym typeface="+mn-ea"/>
              </a:rPr>
              <a:t>城市更新项目</a:t>
            </a:r>
            <a:r>
              <a:rPr kumimoji="0" sz="2400" b="0" i="0" u="none" strike="noStrike" kern="1200" cap="none" spc="0" normalizeH="0" baseline="0" noProof="0" dirty="0">
                <a:ln>
                  <a:noFill/>
                </a:ln>
                <a:effectLst/>
                <a:uLnTx/>
                <a:uFillTx/>
                <a:latin typeface="Arial" panose="020B0604020202020204" pitchFamily="34" charset="0"/>
                <a:ea typeface="宋体" panose="02010600030101010101" pitchFamily="2" charset="-122"/>
                <a:cs typeface="+mn-cs"/>
                <a:sym typeface="+mn-ea"/>
              </a:rPr>
              <a:t>；</a:t>
            </a:r>
            <a:endParaRPr kumimoji="0" sz="2400" b="0" i="0" u="none" strike="noStrike" kern="1200" cap="none" spc="0" normalizeH="0" baseline="0" noProof="0" dirty="0">
              <a:ln>
                <a:noFill/>
              </a:ln>
              <a:effectLst/>
              <a:uLnTx/>
              <a:uFillTx/>
              <a:cs typeface="+mn-cs"/>
              <a:sym typeface="+mn-ea"/>
            </a:endParaRPr>
          </a:p>
          <a:p>
            <a:pPr marL="342900" marR="0" lvl="0" indent="-342900" algn="l" defTabSz="914400" rtl="0" eaLnBrk="1" fontAlgn="base" latinLnBrk="0" hangingPunct="1">
              <a:lnSpc>
                <a:spcPct val="120000"/>
              </a:lnSpc>
              <a:spcBef>
                <a:spcPct val="0"/>
              </a:spcBef>
              <a:spcAft>
                <a:spcPct val="0"/>
              </a:spcAft>
              <a:buClrTx/>
              <a:buSzTx/>
              <a:buFont typeface="Wingdings" panose="05000000000000000000" charset="0"/>
              <a:buChar char="l"/>
              <a:defRPr/>
            </a:pPr>
            <a:r>
              <a:rPr kumimoji="0" sz="2400" b="0" i="0" u="none" strike="noStrike" kern="1200" cap="none" spc="0" normalizeH="0" baseline="0" noProof="0" dirty="0">
                <a:ln>
                  <a:noFill/>
                </a:ln>
                <a:effectLst/>
                <a:uLnTx/>
                <a:uFillTx/>
                <a:latin typeface="Arial" panose="020B0604020202020204" pitchFamily="34" charset="0"/>
                <a:ea typeface="宋体" panose="02010600030101010101" pitchFamily="2" charset="-122"/>
                <a:cs typeface="+mn-cs"/>
                <a:sym typeface="+mn-ea"/>
              </a:rPr>
              <a:t>6.</a:t>
            </a:r>
            <a:r>
              <a:rPr kumimoji="0" lang="zh-CN" sz="2400" b="0" i="0" u="none" strike="noStrike" kern="1200" cap="none" spc="0" normalizeH="0" baseline="0" noProof="0" dirty="0">
                <a:ln>
                  <a:noFill/>
                </a:ln>
                <a:solidFill>
                  <a:srgbClr val="FF0000"/>
                </a:solidFill>
                <a:effectLst/>
                <a:uLnTx/>
                <a:uFillTx/>
                <a:latin typeface="Arial" panose="020B0604020202020204" pitchFamily="34" charset="0"/>
                <a:ea typeface="宋体" panose="02010600030101010101" pitchFamily="2" charset="-122"/>
                <a:cs typeface="+mn-cs"/>
                <a:sym typeface="+mn-ea"/>
              </a:rPr>
              <a:t>其他：</a:t>
            </a:r>
            <a:r>
              <a:rPr kumimoji="0" sz="2400" b="0" i="0" u="none" strike="noStrike" kern="1200" cap="none" spc="0" normalizeH="0" baseline="0" noProof="0" dirty="0">
                <a:ln>
                  <a:noFill/>
                </a:ln>
                <a:effectLst/>
                <a:uLnTx/>
                <a:uFillTx/>
                <a:latin typeface="Arial" panose="020B0604020202020204" pitchFamily="34" charset="0"/>
                <a:ea typeface="宋体" panose="02010600030101010101" pitchFamily="2" charset="-122"/>
                <a:cs typeface="+mn-cs"/>
                <a:sym typeface="+mn-ea"/>
              </a:rPr>
              <a:t>市人民政府确定的</a:t>
            </a:r>
            <a:r>
              <a:rPr kumimoji="0" sz="2400" b="0" i="0" u="none" strike="noStrike" kern="1200" cap="none" spc="0" normalizeH="0" baseline="0" noProof="0" dirty="0">
                <a:ln>
                  <a:noFill/>
                </a:ln>
                <a:solidFill>
                  <a:srgbClr val="FF0000"/>
                </a:solidFill>
                <a:effectLst/>
                <a:uLnTx/>
                <a:uFillTx/>
                <a:latin typeface="Arial" panose="020B0604020202020204" pitchFamily="34" charset="0"/>
                <a:ea typeface="宋体" panose="02010600030101010101" pitchFamily="2" charset="-122"/>
                <a:cs typeface="+mn-cs"/>
                <a:sym typeface="+mn-ea"/>
              </a:rPr>
              <a:t>其他</a:t>
            </a:r>
            <a:r>
              <a:rPr lang="zh-CN" sz="2400" strike="noStrike" noProof="0" dirty="0">
                <a:ln>
                  <a:noFill/>
                </a:ln>
                <a:effectLst/>
                <a:uLnTx/>
                <a:uFillTx/>
                <a:latin typeface="Arial" panose="020B0604020202020204" pitchFamily="34" charset="0"/>
                <a:ea typeface="宋体" panose="02010600030101010101" pitchFamily="2" charset="-122"/>
                <a:cs typeface="+mn-cs"/>
                <a:sym typeface="+mn-ea"/>
              </a:rPr>
              <a:t>城市更新项目</a:t>
            </a:r>
            <a:r>
              <a:rPr kumimoji="0" sz="2400" b="0" i="0" u="none" strike="noStrike" kern="1200" cap="none" spc="0" normalizeH="0" baseline="0" noProof="0" dirty="0">
                <a:ln>
                  <a:noFill/>
                </a:ln>
                <a:effectLst/>
                <a:uLnTx/>
                <a:uFillTx/>
                <a:latin typeface="Arial" panose="020B0604020202020204" pitchFamily="34" charset="0"/>
                <a:ea typeface="宋体" panose="02010600030101010101" pitchFamily="2" charset="-122"/>
                <a:cs typeface="+mn-cs"/>
                <a:sym typeface="+mn-ea"/>
              </a:rPr>
              <a:t>。</a:t>
            </a:r>
            <a:endParaRPr kumimoji="0" sz="2400" b="0" i="0" u="none" strike="noStrike" kern="1200" cap="none" spc="0" normalizeH="0" baseline="0" noProof="0" dirty="0">
              <a:ln>
                <a:noFill/>
              </a:ln>
              <a:effectLst/>
              <a:uLnTx/>
              <a:uFillTx/>
              <a:cs typeface="+mn-cs"/>
              <a:sym typeface="+mn-ea"/>
            </a:endParaRPr>
          </a:p>
        </p:txBody>
      </p:sp>
      <p:sp>
        <p:nvSpPr>
          <p:cNvPr id="47106" name="标题 1"/>
          <p:cNvSpPr txBox="1"/>
          <p:nvPr/>
        </p:nvSpPr>
        <p:spPr>
          <a:xfrm>
            <a:off x="1198563" y="44450"/>
            <a:ext cx="6357937" cy="552450"/>
          </a:xfrm>
          <a:prstGeom prst="rect">
            <a:avLst/>
          </a:prstGeom>
          <a:noFill/>
          <a:ln w="9525">
            <a:noFill/>
          </a:ln>
        </p:spPr>
        <p:txBody>
          <a:bodyPr anchor="t" anchorCtr="0"/>
          <a:p>
            <a:r>
              <a:rPr lang="zh-CN" sz="3200" b="1" dirty="0">
                <a:solidFill>
                  <a:srgbClr val="FF0000"/>
                </a:solidFill>
                <a:latin typeface="仿宋_GB2312" panose="02010609030101010101" pitchFamily="49" charset="-122"/>
                <a:ea typeface="仿宋_GB2312" panose="02010609030101010101" pitchFamily="49" charset="-122"/>
                <a:sym typeface="Times New Roman" panose="02020603050405020304" pitchFamily="18" charset="0"/>
              </a:rPr>
              <a:t>城市有机更新项目</a:t>
            </a:r>
            <a:r>
              <a:rPr lang="zh-CN" altLang="zh-CN" sz="3200" b="1" dirty="0">
                <a:solidFill>
                  <a:srgbClr val="FF0000"/>
                </a:solidFill>
                <a:latin typeface="仿宋_GB2312" panose="02010609030101010101" pitchFamily="49" charset="-122"/>
                <a:ea typeface="仿宋_GB2312" panose="02010609030101010101" pitchFamily="49" charset="-122"/>
                <a:sym typeface="Times New Roman" panose="02020603050405020304" pitchFamily="18" charset="0"/>
              </a:rPr>
              <a:t>（定报填报）</a:t>
            </a:r>
            <a:r>
              <a:rPr lang="zh-CN" altLang="en-US" sz="3200" b="1" dirty="0">
                <a:solidFill>
                  <a:srgbClr val="FF0000"/>
                </a:solidFill>
                <a:latin typeface="仿宋_GB2312" panose="02010609030101010101" pitchFamily="49" charset="-122"/>
                <a:ea typeface="仿宋_GB2312" panose="02010609030101010101" pitchFamily="49" charset="-122"/>
                <a:sym typeface="Times New Roman" panose="02020603050405020304" pitchFamily="18" charset="0"/>
              </a:rPr>
              <a:t> </a:t>
            </a:r>
            <a:endParaRPr lang="zh-CN" altLang="en-US" sz="3200" b="1" dirty="0">
              <a:solidFill>
                <a:srgbClr val="FF0000"/>
              </a:solidFill>
              <a:latin typeface="仿宋_GB2312" panose="02010609030101010101" pitchFamily="49" charset="-122"/>
              <a:ea typeface="仿宋_GB2312" panose="02010609030101010101" pitchFamily="49" charset="-122"/>
              <a:sym typeface="Times New Roman" panose="02020603050405020304" pitchFamily="18" charset="0"/>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Rectangle 4"/>
          <p:cNvSpPr/>
          <p:nvPr/>
        </p:nvSpPr>
        <p:spPr>
          <a:xfrm>
            <a:off x="1524000" y="1588"/>
            <a:ext cx="309563" cy="368300"/>
          </a:xfrm>
          <a:prstGeom prst="rect">
            <a:avLst/>
          </a:prstGeom>
          <a:noFill/>
          <a:ln w="9525">
            <a:noFill/>
          </a:ln>
        </p:spPr>
        <p:txBody>
          <a:bodyPr wrap="none" anchor="ctr" anchorCtr="0">
            <a:spAutoFit/>
          </a:bodyPr>
          <a:p>
            <a:endParaRPr lang="zh-CN" altLang="en-US" dirty="0">
              <a:latin typeface="Arial" panose="020B0604020202020204" pitchFamily="34" charset="0"/>
              <a:ea typeface="宋体" panose="02010600030101010101" pitchFamily="2" charset="-122"/>
            </a:endParaRPr>
          </a:p>
        </p:txBody>
      </p:sp>
      <p:sp>
        <p:nvSpPr>
          <p:cNvPr id="15362" name="矩形 27"/>
          <p:cNvSpPr/>
          <p:nvPr/>
        </p:nvSpPr>
        <p:spPr>
          <a:xfrm>
            <a:off x="2246313" y="1428750"/>
            <a:ext cx="3627437" cy="922338"/>
          </a:xfrm>
          <a:prstGeom prst="rect">
            <a:avLst/>
          </a:prstGeom>
          <a:noFill/>
          <a:ln w="9525">
            <a:noFill/>
          </a:ln>
        </p:spPr>
        <p:txBody>
          <a:bodyPr wrap="none" anchor="t" anchorCtr="0">
            <a:spAutoFit/>
          </a:bodyPr>
          <a:p>
            <a:r>
              <a:rPr lang="zh-CN" altLang="en-US" sz="5400" b="1" dirty="0">
                <a:latin typeface="Arial" panose="020B0604020202020204" pitchFamily="34" charset="0"/>
                <a:ea typeface="宋体" panose="02010600030101010101" pitchFamily="2" charset="-122"/>
              </a:rPr>
              <a:t>一、填什么</a:t>
            </a:r>
            <a:endParaRPr lang="zh-CN" altLang="en-US" sz="5400" b="1" dirty="0">
              <a:latin typeface="Arial" panose="020B0604020202020204" pitchFamily="34" charset="0"/>
              <a:ea typeface="宋体" panose="02010600030101010101" pitchFamily="2" charset="-122"/>
            </a:endParaRPr>
          </a:p>
        </p:txBody>
      </p:sp>
      <p:sp>
        <p:nvSpPr>
          <p:cNvPr id="15363" name="文本框 1"/>
          <p:cNvSpPr txBox="1"/>
          <p:nvPr/>
        </p:nvSpPr>
        <p:spPr>
          <a:xfrm>
            <a:off x="3495675" y="3797300"/>
            <a:ext cx="4064000" cy="368300"/>
          </a:xfrm>
          <a:prstGeom prst="rect">
            <a:avLst/>
          </a:prstGeom>
          <a:noFill/>
          <a:ln w="9525">
            <a:noFill/>
          </a:ln>
        </p:spPr>
        <p:txBody>
          <a:bodyPr wrap="square" anchor="t" anchorCtr="0">
            <a:spAutoFit/>
          </a:bodyPr>
          <a:p>
            <a:endParaRPr lang="zh-CN" altLang="en-US">
              <a:latin typeface="Arial" panose="020B0604020202020204" pitchFamily="34" charset="0"/>
              <a:ea typeface="宋体" panose="02010600030101010101" pitchFamily="2" charset="-122"/>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4" name="标题 1"/>
          <p:cNvSpPr>
            <a:spLocks noGrp="1"/>
          </p:cNvSpPr>
          <p:nvPr>
            <p:ph type="title"/>
          </p:nvPr>
        </p:nvSpPr>
        <p:spPr>
          <a:xfrm>
            <a:off x="1198563" y="0"/>
            <a:ext cx="7234238" cy="603250"/>
          </a:xfrm>
        </p:spPr>
        <p:txBody>
          <a:bodyPr vert="horz"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smtClean="0">
                <a:ln>
                  <a:noFill/>
                </a:ln>
                <a:solidFill>
                  <a:schemeClr val="tx1"/>
                </a:solidFill>
                <a:effectLst/>
                <a:uLnTx/>
                <a:uFillTx/>
                <a:latin typeface="+mn-ea"/>
                <a:ea typeface="+mn-ea"/>
                <a:cs typeface="+mj-cs"/>
                <a:sym typeface="+mn-lt"/>
              </a:rPr>
              <a:t>项目投资情况</a:t>
            </a:r>
            <a:endParaRPr kumimoji="0" lang="zh-CN" altLang="en-US" sz="3200" b="1" i="0" u="none" strike="noStrike" kern="1200" cap="none" spc="0" normalizeH="0" baseline="0" noProof="0" dirty="0" smtClean="0">
              <a:ln>
                <a:noFill/>
              </a:ln>
              <a:solidFill>
                <a:schemeClr val="tx1"/>
              </a:solidFill>
              <a:effectLst/>
              <a:uLnTx/>
              <a:uFillTx/>
              <a:latin typeface="+mn-ea"/>
              <a:ea typeface="+mn-ea"/>
              <a:cs typeface="+mj-cs"/>
              <a:sym typeface="+mn-lt"/>
            </a:endParaRPr>
          </a:p>
        </p:txBody>
      </p:sp>
      <p:sp>
        <p:nvSpPr>
          <p:cNvPr id="48130" name="文本框 104"/>
          <p:cNvSpPr txBox="1"/>
          <p:nvPr/>
        </p:nvSpPr>
        <p:spPr>
          <a:xfrm>
            <a:off x="911225" y="5084763"/>
            <a:ext cx="9528175" cy="368300"/>
          </a:xfrm>
          <a:prstGeom prst="rect">
            <a:avLst/>
          </a:prstGeom>
          <a:noFill/>
          <a:ln w="9525">
            <a:noFill/>
          </a:ln>
        </p:spPr>
        <p:txBody>
          <a:bodyPr wrap="square" anchor="t" anchorCtr="0">
            <a:spAutoFit/>
          </a:bodyPr>
          <a:p>
            <a:r>
              <a:rPr lang="zh-CN" altLang="en-US">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sp>
        <p:nvSpPr>
          <p:cNvPr id="48131" name="文本框 105"/>
          <p:cNvSpPr txBox="1"/>
          <p:nvPr/>
        </p:nvSpPr>
        <p:spPr>
          <a:xfrm>
            <a:off x="3433763" y="5164138"/>
            <a:ext cx="5080000" cy="368300"/>
          </a:xfrm>
          <a:prstGeom prst="rect">
            <a:avLst/>
          </a:prstGeom>
          <a:noFill/>
          <a:ln w="9525">
            <a:noFill/>
          </a:ln>
        </p:spPr>
        <p:txBody>
          <a:bodyPr anchor="t" anchorCtr="0">
            <a:spAutoFit/>
          </a:bodyPr>
          <a:p>
            <a:r>
              <a:rPr lang="zh-CN" altLang="en-US">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pic>
        <p:nvPicPr>
          <p:cNvPr id="48132" name="图片 103"/>
          <p:cNvPicPr/>
          <p:nvPr/>
        </p:nvPicPr>
        <p:blipFill>
          <a:blip r:embed="rId1"/>
          <a:stretch>
            <a:fillRect/>
          </a:stretch>
        </p:blipFill>
        <p:spPr>
          <a:xfrm>
            <a:off x="839788" y="836613"/>
            <a:ext cx="9956800" cy="5638800"/>
          </a:xfrm>
          <a:prstGeom prst="rect">
            <a:avLst/>
          </a:prstGeom>
          <a:noFill/>
          <a:ln w="9525">
            <a:noFill/>
          </a:ln>
        </p:spPr>
      </p:pic>
      <p:sp>
        <p:nvSpPr>
          <p:cNvPr id="48133" name="文本框 1"/>
          <p:cNvSpPr txBox="1"/>
          <p:nvPr/>
        </p:nvSpPr>
        <p:spPr>
          <a:xfrm>
            <a:off x="1150938" y="4684713"/>
            <a:ext cx="8350250" cy="538162"/>
          </a:xfrm>
          <a:prstGeom prst="rect">
            <a:avLst/>
          </a:prstGeom>
          <a:noFill/>
          <a:ln w="9525">
            <a:noFill/>
          </a:ln>
        </p:spPr>
        <p:txBody>
          <a:bodyPr anchor="t" anchorCtr="0"/>
          <a:p>
            <a:r>
              <a:rPr lang="zh-CN" altLang="en-US">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3" name="标题 1"/>
          <p:cNvSpPr txBox="1"/>
          <p:nvPr/>
        </p:nvSpPr>
        <p:spPr>
          <a:xfrm>
            <a:off x="1343025" y="-26987"/>
            <a:ext cx="7056438" cy="654050"/>
          </a:xfrm>
          <a:prstGeom prst="rect">
            <a:avLst/>
          </a:prstGeom>
          <a:noFill/>
          <a:ln w="9525">
            <a:noFill/>
          </a:ln>
        </p:spPr>
        <p:txBody>
          <a:bodyPr anchor="b" anchorCtr="0"/>
          <a:p>
            <a:pPr>
              <a:lnSpc>
                <a:spcPct val="90000"/>
              </a:lnSpc>
            </a:pPr>
            <a:r>
              <a:rPr lang="en-US" altLang="zh-CN" sz="3200" b="1" dirty="0">
                <a:latin typeface="仿宋_GB2312" panose="02010609030101010101" pitchFamily="49" charset="-122"/>
                <a:ea typeface="仿宋_GB2312" panose="02010609030101010101" pitchFamily="49" charset="-122"/>
                <a:sym typeface="Times New Roman" panose="02020603050405020304" pitchFamily="18" charset="0"/>
              </a:rPr>
              <a:t>c101 </a:t>
            </a:r>
            <a:r>
              <a:rPr lang="zh-CN" altLang="en-US" sz="3200" b="1" dirty="0">
                <a:latin typeface="仿宋_GB2312" panose="02010609030101010101" pitchFamily="49" charset="-122"/>
                <a:ea typeface="仿宋_GB2312" panose="02010609030101010101" pitchFamily="49" charset="-122"/>
                <a:sym typeface="Times New Roman" panose="02020603050405020304" pitchFamily="18" charset="0"/>
              </a:rPr>
              <a:t>计划总投资</a:t>
            </a:r>
            <a:endParaRPr lang="zh-CN" altLang="en-US" sz="3200" b="1" dirty="0">
              <a:latin typeface="仿宋_GB2312" panose="02010609030101010101" pitchFamily="49" charset="-122"/>
              <a:ea typeface="仿宋_GB2312" panose="02010609030101010101" pitchFamily="49" charset="-122"/>
              <a:sym typeface="Times New Roman" panose="02020603050405020304" pitchFamily="18" charset="0"/>
            </a:endParaRPr>
          </a:p>
        </p:txBody>
      </p:sp>
      <p:sp>
        <p:nvSpPr>
          <p:cNvPr id="49154" name="矩形 5"/>
          <p:cNvSpPr/>
          <p:nvPr/>
        </p:nvSpPr>
        <p:spPr>
          <a:xfrm>
            <a:off x="984250" y="981075"/>
            <a:ext cx="10414000" cy="4708525"/>
          </a:xfrm>
          <a:prstGeom prst="rect">
            <a:avLst/>
          </a:prstGeom>
          <a:noFill/>
          <a:ln w="9525">
            <a:noFill/>
          </a:ln>
        </p:spPr>
        <p:txBody>
          <a:bodyPr anchor="t" anchorCtr="0">
            <a:spAutoFit/>
          </a:bodyPr>
          <a:p>
            <a:pPr>
              <a:lnSpc>
                <a:spcPct val="150000"/>
              </a:lnSpc>
              <a:buFont typeface="Wingdings" panose="05000000000000000000" pitchFamily="2" charset="2"/>
              <a:buChar char="l"/>
            </a:pPr>
            <a:r>
              <a:rPr lang="zh-CN" altLang="en-US" sz="2000" dirty="0">
                <a:latin typeface="仿宋_GB2312" panose="02010609030101010101" pitchFamily="49" charset="-122"/>
                <a:ea typeface="仿宋_GB2312" panose="02010609030101010101" pitchFamily="49" charset="-122"/>
              </a:rPr>
              <a:t> </a:t>
            </a:r>
            <a:r>
              <a:rPr lang="zh-CN" altLang="en-US" sz="2000" b="1" dirty="0">
                <a:latin typeface="仿宋_GB2312" panose="02010609030101010101" pitchFamily="49" charset="-122"/>
                <a:ea typeface="仿宋_GB2312" panose="02010609030101010101" pitchFamily="49" charset="-122"/>
              </a:rPr>
              <a:t>与项目审批文件（或其他文件）中计划总投资一致。</a:t>
            </a:r>
            <a:endParaRPr lang="en-US" altLang="zh-CN" sz="2000" b="1" dirty="0">
              <a:latin typeface="仿宋_GB2312" panose="02010609030101010101" pitchFamily="49" charset="-122"/>
              <a:ea typeface="仿宋_GB2312" panose="02010609030101010101" pitchFamily="49" charset="-122"/>
            </a:endParaRPr>
          </a:p>
          <a:p>
            <a:pPr algn="just">
              <a:lnSpc>
                <a:spcPct val="150000"/>
              </a:lnSpc>
              <a:buFont typeface="Wingdings" panose="05000000000000000000" pitchFamily="2" charset="2"/>
            </a:pPr>
            <a:endParaRPr lang="en-US" altLang="zh-CN" sz="2000" dirty="0">
              <a:latin typeface="仿宋_GB2312" panose="02010609030101010101" pitchFamily="49" charset="-122"/>
              <a:ea typeface="仿宋_GB2312" panose="02010609030101010101" pitchFamily="49" charset="-122"/>
            </a:endParaRPr>
          </a:p>
          <a:p>
            <a:pPr algn="just">
              <a:lnSpc>
                <a:spcPct val="150000"/>
              </a:lnSpc>
              <a:buFont typeface="Wingdings" panose="05000000000000000000" pitchFamily="2" charset="2"/>
              <a:buChar char="l"/>
            </a:pPr>
            <a:r>
              <a:rPr lang="zh-CN" altLang="en-US" sz="2000" dirty="0">
                <a:latin typeface="仿宋_GB2312" panose="02010609030101010101" pitchFamily="49" charset="-122"/>
                <a:ea typeface="仿宋_GB2312" panose="02010609030101010101" pitchFamily="49" charset="-122"/>
              </a:rPr>
              <a:t>计划总投资按以下办法确定填报：</a:t>
            </a:r>
            <a:endParaRPr lang="zh-CN" altLang="en-US" sz="2000" b="1" dirty="0">
              <a:latin typeface="仿宋_GB2312" panose="02010609030101010101" pitchFamily="49" charset="-122"/>
              <a:ea typeface="仿宋_GB2312" panose="02010609030101010101" pitchFamily="49" charset="-122"/>
            </a:endParaRPr>
          </a:p>
          <a:p>
            <a:pPr algn="just">
              <a:lnSpc>
                <a:spcPct val="150000"/>
              </a:lnSpc>
            </a:pPr>
            <a:r>
              <a:rPr lang="zh-CN" altLang="en-US" sz="2000" dirty="0">
                <a:latin typeface="仿宋_GB2312" panose="02010609030101010101" pitchFamily="49" charset="-122"/>
                <a:ea typeface="仿宋_GB2312" panose="02010609030101010101" pitchFamily="49" charset="-122"/>
              </a:rPr>
              <a:t>（</a:t>
            </a:r>
            <a:r>
              <a:rPr lang="en-US" altLang="zh-CN" sz="2000" dirty="0">
                <a:latin typeface="仿宋_GB2312" panose="02010609030101010101" pitchFamily="49" charset="-122"/>
                <a:ea typeface="仿宋_GB2312" panose="02010609030101010101" pitchFamily="49" charset="-122"/>
              </a:rPr>
              <a:t>1</a:t>
            </a:r>
            <a:r>
              <a:rPr lang="zh-CN" altLang="en-US" sz="2000" dirty="0">
                <a:latin typeface="仿宋_GB2312" panose="02010609030101010101" pitchFamily="49" charset="-122"/>
                <a:ea typeface="仿宋_GB2312" panose="02010609030101010101" pitchFamily="49" charset="-122"/>
              </a:rPr>
              <a:t>）有上级批准计划总投资的，填列上级批准数额。在上级批准计划总投资后，又批准调整（追加或减少）时，应填列批准后的调整数字；</a:t>
            </a:r>
            <a:endParaRPr lang="zh-CN" altLang="en-US" sz="2000" dirty="0">
              <a:latin typeface="仿宋_GB2312" panose="02010609030101010101" pitchFamily="49" charset="-122"/>
              <a:ea typeface="仿宋_GB2312" panose="02010609030101010101" pitchFamily="49" charset="-122"/>
            </a:endParaRPr>
          </a:p>
          <a:p>
            <a:pPr algn="just">
              <a:lnSpc>
                <a:spcPct val="150000"/>
              </a:lnSpc>
            </a:pPr>
            <a:r>
              <a:rPr lang="zh-CN" altLang="en-US" sz="2000" dirty="0">
                <a:latin typeface="仿宋_GB2312" panose="02010609030101010101" pitchFamily="49" charset="-122"/>
                <a:ea typeface="仿宋_GB2312" panose="02010609030101010101" pitchFamily="49" charset="-122"/>
              </a:rPr>
              <a:t>（</a:t>
            </a:r>
            <a:r>
              <a:rPr lang="en-US" altLang="zh-CN" sz="2000" dirty="0">
                <a:latin typeface="仿宋_GB2312" panose="02010609030101010101" pitchFamily="49" charset="-122"/>
                <a:ea typeface="仿宋_GB2312" panose="02010609030101010101" pitchFamily="49" charset="-122"/>
              </a:rPr>
              <a:t>2</a:t>
            </a:r>
            <a:r>
              <a:rPr lang="zh-CN" altLang="en-US" sz="2000" dirty="0">
                <a:latin typeface="仿宋_GB2312" panose="02010609030101010101" pitchFamily="49" charset="-122"/>
                <a:ea typeface="仿宋_GB2312" panose="02010609030101010101" pitchFamily="49" charset="-122"/>
              </a:rPr>
              <a:t>）无上级批准的计划总投资的，填列有关权威单位编制的概算或预算中的计划总投资；</a:t>
            </a:r>
            <a:endParaRPr lang="zh-CN" altLang="en-US" sz="2000" dirty="0">
              <a:latin typeface="仿宋_GB2312" panose="02010609030101010101" pitchFamily="49" charset="-122"/>
              <a:ea typeface="仿宋_GB2312" panose="02010609030101010101" pitchFamily="49" charset="-122"/>
            </a:endParaRPr>
          </a:p>
          <a:p>
            <a:pPr algn="just">
              <a:lnSpc>
                <a:spcPct val="150000"/>
              </a:lnSpc>
            </a:pPr>
            <a:r>
              <a:rPr lang="zh-CN" altLang="en-US" sz="2000" dirty="0">
                <a:latin typeface="仿宋_GB2312" panose="02010609030101010101" pitchFamily="49" charset="-122"/>
                <a:ea typeface="仿宋_GB2312" panose="02010609030101010101" pitchFamily="49" charset="-122"/>
              </a:rPr>
              <a:t>（</a:t>
            </a:r>
            <a:r>
              <a:rPr lang="en-US" altLang="zh-CN" sz="2000" dirty="0">
                <a:latin typeface="仿宋_GB2312" panose="02010609030101010101" pitchFamily="49" charset="-122"/>
                <a:ea typeface="仿宋_GB2312" panose="02010609030101010101" pitchFamily="49" charset="-122"/>
              </a:rPr>
              <a:t>3</a:t>
            </a:r>
            <a:r>
              <a:rPr lang="zh-CN" altLang="en-US" sz="2000" dirty="0">
                <a:latin typeface="仿宋_GB2312" panose="02010609030101010101" pitchFamily="49" charset="-122"/>
                <a:ea typeface="仿宋_GB2312" panose="02010609030101010101" pitchFamily="49" charset="-122"/>
              </a:rPr>
              <a:t>）前两者都没有的，填列年内施工工程计划总投资。</a:t>
            </a:r>
            <a:endParaRPr lang="zh-CN" altLang="en-US" sz="2000" dirty="0">
              <a:latin typeface="仿宋_GB2312" panose="02010609030101010101" pitchFamily="49" charset="-122"/>
              <a:ea typeface="仿宋_GB2312" panose="02010609030101010101" pitchFamily="49" charset="-122"/>
            </a:endParaRPr>
          </a:p>
          <a:p>
            <a:pPr algn="just">
              <a:lnSpc>
                <a:spcPct val="150000"/>
              </a:lnSpc>
            </a:pPr>
            <a:r>
              <a:rPr lang="en-US" altLang="zh-CN" sz="2000" dirty="0">
                <a:solidFill>
                  <a:srgbClr val="000000"/>
                </a:solidFill>
                <a:latin typeface="仿宋_GB2312" panose="02010609030101010101" pitchFamily="49" charset="-122"/>
                <a:ea typeface="仿宋_GB2312" panose="02010609030101010101" pitchFamily="49" charset="-122"/>
              </a:rPr>
              <a:t>  </a:t>
            </a:r>
            <a:endParaRPr lang="en-US" altLang="zh-CN" sz="2000" b="1" dirty="0">
              <a:solidFill>
                <a:srgbClr val="FF0000"/>
              </a:solidFill>
              <a:latin typeface="仿宋_GB2312" panose="02010609030101010101" pitchFamily="49" charset="-122"/>
              <a:ea typeface="仿宋_GB2312" panose="02010609030101010101" pitchFamily="49" charset="-122"/>
              <a:sym typeface="仿宋_GB2312" panose="02010609030101010101" pitchFamily="49" charset="-122"/>
            </a:endParaRPr>
          </a:p>
          <a:p>
            <a:pPr algn="just">
              <a:lnSpc>
                <a:spcPct val="150000"/>
              </a:lnSpc>
              <a:buFont typeface="Wingdings" panose="05000000000000000000" pitchFamily="2" charset="2"/>
              <a:buChar char="l"/>
            </a:pPr>
            <a:r>
              <a:rPr lang="zh-CN" altLang="zh-CN" sz="2000" dirty="0">
                <a:solidFill>
                  <a:srgbClr val="FF0000"/>
                </a:solidFill>
                <a:latin typeface="仿宋_GB2312" panose="02010609030101010101" pitchFamily="49" charset="-122"/>
                <a:ea typeface="仿宋_GB2312" panose="02010609030101010101" pitchFamily="49" charset="-122"/>
                <a:sym typeface="仿宋_GB2312" panose="02010609030101010101" pitchFamily="49" charset="-122"/>
              </a:rPr>
              <a:t>调整</a:t>
            </a:r>
            <a:r>
              <a:rPr lang="zh-CN" altLang="en-US" sz="2000" dirty="0">
                <a:solidFill>
                  <a:srgbClr val="FF0000"/>
                </a:solidFill>
                <a:latin typeface="仿宋_GB2312" panose="02010609030101010101" pitchFamily="49" charset="-122"/>
                <a:ea typeface="仿宋_GB2312" panose="02010609030101010101" pitchFamily="49" charset="-122"/>
                <a:sym typeface="仿宋_GB2312" panose="02010609030101010101" pitchFamily="49" charset="-122"/>
              </a:rPr>
              <a:t>计划总投资，填写</a:t>
            </a:r>
            <a:r>
              <a:rPr lang="en-US" altLang="zh-CN" sz="2000" dirty="0">
                <a:solidFill>
                  <a:srgbClr val="FF0000"/>
                </a:solidFill>
                <a:latin typeface="仿宋_GB2312" panose="02010609030101010101" pitchFamily="49" charset="-122"/>
                <a:ea typeface="仿宋_GB2312" panose="02010609030101010101" pitchFamily="49" charset="-122"/>
                <a:sym typeface="仿宋_GB2312" panose="02010609030101010101" pitchFamily="49" charset="-122"/>
              </a:rPr>
              <a:t>《</a:t>
            </a:r>
            <a:r>
              <a:rPr lang="zh-CN" altLang="en-US" sz="2000" dirty="0">
                <a:solidFill>
                  <a:srgbClr val="FF0000"/>
                </a:solidFill>
                <a:latin typeface="仿宋_GB2312" panose="02010609030101010101" pitchFamily="49" charset="-122"/>
                <a:ea typeface="仿宋_GB2312" panose="02010609030101010101" pitchFamily="49" charset="-122"/>
                <a:sym typeface="仿宋_GB2312" panose="02010609030101010101" pitchFamily="49" charset="-122"/>
              </a:rPr>
              <a:t>项目入库申请表</a:t>
            </a:r>
            <a:r>
              <a:rPr lang="en-US" altLang="zh-CN" sz="2000" dirty="0">
                <a:solidFill>
                  <a:srgbClr val="FF0000"/>
                </a:solidFill>
                <a:latin typeface="仿宋_GB2312" panose="02010609030101010101" pitchFamily="49" charset="-122"/>
                <a:ea typeface="仿宋_GB2312" panose="02010609030101010101" pitchFamily="49" charset="-122"/>
                <a:sym typeface="仿宋_GB2312" panose="02010609030101010101" pitchFamily="49" charset="-122"/>
              </a:rPr>
              <a:t>》</a:t>
            </a:r>
            <a:r>
              <a:rPr lang="zh-CN" altLang="en-US" sz="2000" dirty="0">
                <a:solidFill>
                  <a:srgbClr val="FF0000"/>
                </a:solidFill>
                <a:latin typeface="仿宋_GB2312" panose="02010609030101010101" pitchFamily="49" charset="-122"/>
                <a:ea typeface="仿宋_GB2312" panose="02010609030101010101" pitchFamily="49" charset="-122"/>
                <a:sym typeface="仿宋_GB2312" panose="02010609030101010101" pitchFamily="49" charset="-122"/>
              </a:rPr>
              <a:t>，审核类型选“</a:t>
            </a:r>
            <a:r>
              <a:rPr lang="en-US" altLang="zh-CN" sz="2000" dirty="0">
                <a:solidFill>
                  <a:srgbClr val="FF0000"/>
                </a:solidFill>
                <a:latin typeface="仿宋_GB2312" panose="02010609030101010101" pitchFamily="49" charset="-122"/>
                <a:ea typeface="仿宋_GB2312" panose="02010609030101010101" pitchFamily="49" charset="-122"/>
                <a:sym typeface="仿宋_GB2312" panose="02010609030101010101" pitchFamily="49" charset="-122"/>
              </a:rPr>
              <a:t>03</a:t>
            </a:r>
            <a:r>
              <a:rPr lang="zh-CN" altLang="en-US" sz="2000" dirty="0">
                <a:solidFill>
                  <a:srgbClr val="FF0000"/>
                </a:solidFill>
                <a:latin typeface="仿宋_GB2312" panose="02010609030101010101" pitchFamily="49" charset="-122"/>
                <a:ea typeface="仿宋_GB2312" panose="02010609030101010101" pitchFamily="49" charset="-122"/>
                <a:sym typeface="仿宋_GB2312" panose="02010609030101010101" pitchFamily="49" charset="-122"/>
              </a:rPr>
              <a:t>调整计划总投资</a:t>
            </a:r>
            <a:endParaRPr lang="zh-CN" altLang="en-US" sz="2000" dirty="0">
              <a:latin typeface="仿宋_GB2312" panose="02010609030101010101" pitchFamily="49" charset="-122"/>
              <a:ea typeface="仿宋_GB2312" panose="02010609030101010101" pitchFamily="49" charset="-122"/>
              <a:sym typeface="仿宋_GB2312" panose="02010609030101010101" pitchFamily="49" charset="-122"/>
            </a:endParaRPr>
          </a:p>
          <a:p>
            <a:pPr algn="just">
              <a:lnSpc>
                <a:spcPct val="150000"/>
              </a:lnSpc>
              <a:buFont typeface="Wingdings" panose="05000000000000000000" pitchFamily="2" charset="2"/>
              <a:buChar char="l"/>
            </a:pPr>
            <a:r>
              <a:rPr lang="en-US" altLang="zh-CN" sz="2000" b="1" dirty="0">
                <a:solidFill>
                  <a:srgbClr val="FF0000"/>
                </a:solidFill>
                <a:latin typeface="仿宋_GB2312" panose="02010609030101010101" pitchFamily="49" charset="-122"/>
                <a:ea typeface="仿宋_GB2312" panose="02010609030101010101" pitchFamily="49" charset="-122"/>
                <a:sym typeface="仿宋_GB2312" panose="02010609030101010101" pitchFamily="49" charset="-122"/>
              </a:rPr>
              <a:t>填报计划总投资应扣除铺底流动资金。</a:t>
            </a:r>
            <a:endParaRPr lang="en-US" altLang="zh-CN" sz="2000" b="1" dirty="0">
              <a:solidFill>
                <a:srgbClr val="FF0000"/>
              </a:solidFill>
              <a:latin typeface="仿宋_GB2312" panose="02010609030101010101" pitchFamily="49" charset="-122"/>
              <a:ea typeface="仿宋_GB2312" panose="02010609030101010101" pitchFamily="49" charset="-122"/>
              <a:sym typeface="仿宋_GB2312" panose="02010609030101010101" pitchFamily="49" charset="-122"/>
            </a:endParaRP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7043" name="标题 1"/>
          <p:cNvSpPr>
            <a:spLocks noGrp="1"/>
          </p:cNvSpPr>
          <p:nvPr>
            <p:ph type="title"/>
          </p:nvPr>
        </p:nvSpPr>
        <p:spPr>
          <a:xfrm>
            <a:off x="1127125" y="0"/>
            <a:ext cx="7224713" cy="654050"/>
          </a:xfrm>
        </p:spPr>
        <p:txBody>
          <a:bodyPr vert="horz"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dirty="0" smtClean="0">
                <a:ln>
                  <a:noFill/>
                </a:ln>
                <a:solidFill>
                  <a:schemeClr val="tx1"/>
                </a:solidFill>
                <a:effectLst/>
                <a:uLnTx/>
                <a:uFillTx/>
                <a:latin typeface="+mn-ea"/>
                <a:ea typeface="+mn-ea"/>
                <a:cs typeface="+mj-cs"/>
                <a:sym typeface="+mn-lt"/>
              </a:rPr>
              <a:t>c103 </a:t>
            </a:r>
            <a:r>
              <a:rPr kumimoji="0" lang="zh-CN" altLang="en-US" sz="3200" b="1" i="0" u="none" strike="noStrike" kern="1200" cap="none" spc="0" normalizeH="0" baseline="0" noProof="0" dirty="0" smtClean="0">
                <a:ln>
                  <a:noFill/>
                </a:ln>
                <a:solidFill>
                  <a:schemeClr val="tx1"/>
                </a:solidFill>
                <a:effectLst/>
                <a:uLnTx/>
                <a:uFillTx/>
                <a:latin typeface="+mn-ea"/>
                <a:ea typeface="+mn-ea"/>
                <a:cs typeface="+mj-cs"/>
                <a:sym typeface="+mn-lt"/>
              </a:rPr>
              <a:t>自开始建设累计完成投资</a:t>
            </a:r>
            <a:endParaRPr kumimoji="0" lang="zh-CN" altLang="en-US" sz="3200" b="1" i="0" u="none" strike="noStrike" kern="1200" cap="none" spc="0" normalizeH="0" baseline="0" noProof="0" dirty="0" smtClean="0">
              <a:ln>
                <a:noFill/>
              </a:ln>
              <a:solidFill>
                <a:schemeClr val="tx1"/>
              </a:solidFill>
              <a:effectLst/>
              <a:uLnTx/>
              <a:uFillTx/>
              <a:latin typeface="+mn-ea"/>
              <a:ea typeface="+mn-ea"/>
              <a:cs typeface="+mj-cs"/>
              <a:sym typeface="+mn-lt"/>
            </a:endParaRPr>
          </a:p>
        </p:txBody>
      </p:sp>
      <p:sp>
        <p:nvSpPr>
          <p:cNvPr id="50178" name="矩形 5"/>
          <p:cNvSpPr/>
          <p:nvPr/>
        </p:nvSpPr>
        <p:spPr>
          <a:xfrm>
            <a:off x="1700213" y="942975"/>
            <a:ext cx="9593262" cy="3784600"/>
          </a:xfrm>
          <a:prstGeom prst="rect">
            <a:avLst/>
          </a:prstGeom>
          <a:noFill/>
          <a:ln w="9525">
            <a:noFill/>
          </a:ln>
        </p:spPr>
        <p:txBody>
          <a:bodyPr anchor="t" anchorCtr="0">
            <a:spAutoFit/>
          </a:bodyPr>
          <a:p>
            <a:pPr>
              <a:lnSpc>
                <a:spcPct val="200000"/>
              </a:lnSpc>
              <a:buFont typeface="Wingdings" panose="05000000000000000000" pitchFamily="2" charset="2"/>
              <a:buChar char="l"/>
            </a:pPr>
            <a:r>
              <a:rPr lang="zh-CN" altLang="en-US" sz="2400" dirty="0">
                <a:solidFill>
                  <a:srgbClr val="000000"/>
                </a:solidFill>
                <a:latin typeface="仿宋_GB2312" panose="02010609030101010101" pitchFamily="49" charset="-122"/>
                <a:ea typeface="仿宋_GB2312" panose="02010609030101010101" pitchFamily="49" charset="-122"/>
              </a:rPr>
              <a:t>反映建设项目总进度指标。根据自项目开始累计完成投资与计划总投资的关系来观察项目进度情况。</a:t>
            </a:r>
            <a:endParaRPr lang="zh-CN" altLang="en-US" sz="2400" dirty="0">
              <a:solidFill>
                <a:srgbClr val="000000"/>
              </a:solidFill>
              <a:latin typeface="仿宋_GB2312" panose="02010609030101010101" pitchFamily="49" charset="-122"/>
              <a:ea typeface="仿宋_GB2312" panose="02010609030101010101" pitchFamily="49" charset="-122"/>
            </a:endParaRPr>
          </a:p>
          <a:p>
            <a:pPr>
              <a:lnSpc>
                <a:spcPct val="150000"/>
              </a:lnSpc>
              <a:buFont typeface="Wingdings" panose="05000000000000000000" pitchFamily="2" charset="2"/>
              <a:buChar char="l"/>
            </a:pPr>
            <a:r>
              <a:rPr lang="zh-CN" altLang="en-US" sz="2400" dirty="0">
                <a:solidFill>
                  <a:srgbClr val="000000"/>
                </a:solidFill>
                <a:latin typeface="仿宋_GB2312" panose="02010609030101010101" pitchFamily="49" charset="-122"/>
                <a:ea typeface="仿宋_GB2312" panose="02010609030101010101" pitchFamily="49" charset="-122"/>
              </a:rPr>
              <a:t>计划总投资</a:t>
            </a:r>
            <a:r>
              <a:rPr lang="en-US" altLang="zh-CN" sz="2400" dirty="0">
                <a:solidFill>
                  <a:srgbClr val="000000"/>
                </a:solidFill>
                <a:latin typeface="仿宋_GB2312" panose="02010609030101010101" pitchFamily="49" charset="-122"/>
                <a:ea typeface="仿宋_GB2312" panose="02010609030101010101" pitchFamily="49" charset="-122"/>
              </a:rPr>
              <a:t>&lt;=</a:t>
            </a:r>
            <a:r>
              <a:rPr lang="zh-CN" altLang="en-US" sz="2400" dirty="0">
                <a:solidFill>
                  <a:srgbClr val="000000"/>
                </a:solidFill>
                <a:latin typeface="仿宋_GB2312" panose="02010609030101010101" pitchFamily="49" charset="-122"/>
                <a:ea typeface="仿宋_GB2312" panose="02010609030101010101" pitchFamily="49" charset="-122"/>
              </a:rPr>
              <a:t>自开始建设累计完成投资：</a:t>
            </a:r>
            <a:endParaRPr lang="en-US" altLang="zh-CN" sz="2400" dirty="0">
              <a:solidFill>
                <a:srgbClr val="000000"/>
              </a:solidFill>
              <a:latin typeface="仿宋_GB2312" panose="02010609030101010101" pitchFamily="49" charset="-122"/>
              <a:ea typeface="仿宋_GB2312" panose="02010609030101010101" pitchFamily="49" charset="-122"/>
            </a:endParaRPr>
          </a:p>
          <a:p>
            <a:pPr>
              <a:lnSpc>
                <a:spcPct val="150000"/>
              </a:lnSpc>
            </a:pPr>
            <a:r>
              <a:rPr lang="zh-CN" altLang="en-US" sz="2400" b="1" dirty="0">
                <a:latin typeface="仿宋_GB2312" panose="02010609030101010101" pitchFamily="49" charset="-122"/>
                <a:ea typeface="仿宋_GB2312" panose="02010609030101010101" pitchFamily="49" charset="-122"/>
              </a:rPr>
              <a:t>是否已经竣工？（涉及投产时间、期末建设状态）</a:t>
            </a:r>
            <a:endParaRPr lang="en-US" altLang="zh-CN" sz="2400" b="1" dirty="0">
              <a:latin typeface="仿宋_GB2312" panose="02010609030101010101" pitchFamily="49" charset="-122"/>
              <a:ea typeface="仿宋_GB2312" panose="02010609030101010101" pitchFamily="49" charset="-122"/>
            </a:endParaRPr>
          </a:p>
          <a:p>
            <a:pPr>
              <a:lnSpc>
                <a:spcPct val="150000"/>
              </a:lnSpc>
            </a:pPr>
            <a:r>
              <a:rPr lang="zh-CN" altLang="en-US" sz="2400" b="1" dirty="0">
                <a:solidFill>
                  <a:srgbClr val="FF0000"/>
                </a:solidFill>
                <a:latin typeface="仿宋_GB2312" panose="02010609030101010101" pitchFamily="49" charset="-122"/>
                <a:ea typeface="仿宋_GB2312" panose="02010609030101010101" pitchFamily="49" charset="-122"/>
              </a:rPr>
              <a:t>是否调整计划总投资？（</a:t>
            </a:r>
            <a:r>
              <a:rPr lang="en-US" altLang="zh-CN" sz="2400" b="1" dirty="0">
                <a:solidFill>
                  <a:srgbClr val="FF0000"/>
                </a:solidFill>
                <a:latin typeface="仿宋_GB2312" panose="02010609030101010101" pitchFamily="49" charset="-122"/>
                <a:ea typeface="仿宋_GB2312" panose="02010609030101010101" pitchFamily="49" charset="-122"/>
              </a:rPr>
              <a:t>H202</a:t>
            </a:r>
            <a:r>
              <a:rPr lang="zh-CN" altLang="en-US" sz="2400" b="1" dirty="0">
                <a:solidFill>
                  <a:srgbClr val="FF0000"/>
                </a:solidFill>
                <a:latin typeface="仿宋_GB2312" panose="02010609030101010101" pitchFamily="49" charset="-122"/>
                <a:ea typeface="仿宋_GB2312" panose="02010609030101010101" pitchFamily="49" charset="-122"/>
              </a:rPr>
              <a:t>）</a:t>
            </a:r>
            <a:endParaRPr lang="en-US" altLang="zh-CN" sz="2400" b="1" dirty="0">
              <a:solidFill>
                <a:srgbClr val="FF0000"/>
              </a:solidFill>
              <a:latin typeface="仿宋_GB2312" panose="02010609030101010101" pitchFamily="49" charset="-122"/>
              <a:ea typeface="仿宋_GB2312" panose="02010609030101010101" pitchFamily="49" charset="-122"/>
            </a:endParaRPr>
          </a:p>
          <a:p>
            <a:pPr>
              <a:lnSpc>
                <a:spcPct val="150000"/>
              </a:lnSpc>
            </a:pPr>
            <a:r>
              <a:rPr lang="zh-CN" altLang="en-US" sz="2400" b="1" dirty="0">
                <a:solidFill>
                  <a:srgbClr val="FF0000"/>
                </a:solidFill>
                <a:latin typeface="仿宋_GB2312" panose="02010609030101010101" pitchFamily="49" charset="-122"/>
                <a:ea typeface="仿宋_GB2312" panose="02010609030101010101" pitchFamily="49" charset="-122"/>
              </a:rPr>
              <a:t>如果不调整，平台是否有详细说明？说明是否合理？</a:t>
            </a:r>
            <a:endParaRPr lang="zh-CN" altLang="en-US" sz="2400" b="1" dirty="0">
              <a:solidFill>
                <a:srgbClr val="FF0000"/>
              </a:solidFill>
              <a:latin typeface="仿宋_GB2312" panose="02010609030101010101" pitchFamily="49" charset="-122"/>
              <a:ea typeface="仿宋_GB2312" panose="02010609030101010101" pitchFamily="49" charset="-122"/>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标题 1"/>
          <p:cNvSpPr>
            <a:spLocks noGrp="1"/>
          </p:cNvSpPr>
          <p:nvPr>
            <p:ph type="title"/>
          </p:nvPr>
        </p:nvSpPr>
        <p:spPr>
          <a:xfrm>
            <a:off x="1631950" y="0"/>
            <a:ext cx="7224713" cy="654050"/>
          </a:xfrm>
        </p:spPr>
        <p:txBody>
          <a:bodyPr vert="horz"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dirty="0" smtClean="0">
                <a:ln>
                  <a:noFill/>
                </a:ln>
                <a:solidFill>
                  <a:schemeClr val="tx1"/>
                </a:solidFill>
                <a:effectLst/>
                <a:uLnTx/>
                <a:uFillTx/>
                <a:latin typeface="+mn-ea"/>
                <a:ea typeface="+mn-ea"/>
                <a:cs typeface="+mj-cs"/>
                <a:sym typeface="+mn-lt"/>
              </a:rPr>
              <a:t>c107 </a:t>
            </a:r>
            <a:r>
              <a:rPr kumimoji="0" lang="zh-CN" altLang="en-US" sz="3200" b="1" i="0" u="none" strike="noStrike" kern="1200" cap="none" spc="0" normalizeH="0" baseline="0" noProof="0" dirty="0" smtClean="0">
                <a:ln>
                  <a:noFill/>
                </a:ln>
                <a:solidFill>
                  <a:schemeClr val="tx1"/>
                </a:solidFill>
                <a:effectLst/>
                <a:uLnTx/>
                <a:uFillTx/>
                <a:latin typeface="+mn-ea"/>
                <a:ea typeface="+mn-ea"/>
                <a:cs typeface="+mj-cs"/>
                <a:sym typeface="+mn-lt"/>
              </a:rPr>
              <a:t>本年完成投资</a:t>
            </a:r>
            <a:endParaRPr kumimoji="0" lang="zh-CN" altLang="en-US" sz="3200" b="1" i="0" u="none" strike="noStrike" kern="1200" cap="none" spc="0" normalizeH="0" baseline="0" noProof="0" dirty="0" smtClean="0">
              <a:ln>
                <a:noFill/>
              </a:ln>
              <a:solidFill>
                <a:schemeClr val="tx1"/>
              </a:solidFill>
              <a:effectLst/>
              <a:uLnTx/>
              <a:uFillTx/>
              <a:latin typeface="+mn-ea"/>
              <a:ea typeface="+mn-ea"/>
              <a:cs typeface="+mj-cs"/>
              <a:sym typeface="+mn-lt"/>
            </a:endParaRPr>
          </a:p>
        </p:txBody>
      </p:sp>
      <p:sp>
        <p:nvSpPr>
          <p:cNvPr id="52226" name="矩形 11"/>
          <p:cNvSpPr/>
          <p:nvPr/>
        </p:nvSpPr>
        <p:spPr>
          <a:xfrm>
            <a:off x="854075" y="857250"/>
            <a:ext cx="10485438" cy="6016625"/>
          </a:xfrm>
          <a:prstGeom prst="rect">
            <a:avLst/>
          </a:prstGeom>
          <a:noFill/>
          <a:ln w="9525">
            <a:noFill/>
          </a:ln>
        </p:spPr>
        <p:txBody>
          <a:bodyPr wrap="square" anchor="t" anchorCtr="0">
            <a:spAutoFit/>
          </a:bodyPr>
          <a:p>
            <a:pPr>
              <a:lnSpc>
                <a:spcPct val="125000"/>
              </a:lnSpc>
              <a:buFont typeface="Wingdings" panose="05000000000000000000" pitchFamily="2" charset="2"/>
              <a:buChar char="l"/>
            </a:pPr>
            <a:r>
              <a:rPr lang="zh-CN" altLang="en-US" sz="2800" dirty="0">
                <a:latin typeface="仿宋_GB2312" panose="02010609030101010101" pitchFamily="49" charset="-122"/>
                <a:ea typeface="仿宋_GB2312" panose="02010609030101010101" pitchFamily="49" charset="-122"/>
                <a:sym typeface="仿宋_GB2312" panose="02010609030101010101" pitchFamily="49" charset="-122"/>
              </a:rPr>
              <a:t>指从本年</a:t>
            </a:r>
            <a:r>
              <a:rPr lang="en-US" altLang="zh-CN" sz="2800" dirty="0">
                <a:latin typeface="仿宋_GB2312" panose="02010609030101010101" pitchFamily="49" charset="-122"/>
                <a:ea typeface="仿宋_GB2312" panose="02010609030101010101" pitchFamily="49" charset="-122"/>
                <a:sym typeface="仿宋_GB2312" panose="02010609030101010101" pitchFamily="49" charset="-122"/>
              </a:rPr>
              <a:t>1</a:t>
            </a:r>
            <a:r>
              <a:rPr lang="zh-CN" altLang="en-US" sz="2800" dirty="0">
                <a:latin typeface="仿宋_GB2312" panose="02010609030101010101" pitchFamily="49" charset="-122"/>
                <a:ea typeface="仿宋_GB2312" panose="02010609030101010101" pitchFamily="49" charset="-122"/>
                <a:sym typeface="仿宋_GB2312" panose="02010609030101010101" pitchFamily="49" charset="-122"/>
              </a:rPr>
              <a:t>月</a:t>
            </a:r>
            <a:r>
              <a:rPr lang="en-US" altLang="zh-CN" sz="2800" dirty="0">
                <a:latin typeface="仿宋_GB2312" panose="02010609030101010101" pitchFamily="49" charset="-122"/>
                <a:ea typeface="仿宋_GB2312" panose="02010609030101010101" pitchFamily="49" charset="-122"/>
                <a:sym typeface="仿宋_GB2312" panose="02010609030101010101" pitchFamily="49" charset="-122"/>
              </a:rPr>
              <a:t>1</a:t>
            </a:r>
            <a:r>
              <a:rPr lang="zh-CN" altLang="en-US" sz="2800" dirty="0">
                <a:latin typeface="仿宋_GB2312" panose="02010609030101010101" pitchFamily="49" charset="-122"/>
                <a:ea typeface="仿宋_GB2312" panose="02010609030101010101" pitchFamily="49" charset="-122"/>
                <a:sym typeface="仿宋_GB2312" panose="02010609030101010101" pitchFamily="49" charset="-122"/>
              </a:rPr>
              <a:t>日起至报告期完成的全部投资额。</a:t>
            </a:r>
            <a:endParaRPr lang="en-US" altLang="zh-CN" sz="2800" dirty="0">
              <a:latin typeface="仿宋_GB2312" panose="02010609030101010101" pitchFamily="49" charset="-122"/>
              <a:ea typeface="仿宋_GB2312" panose="02010609030101010101" pitchFamily="49" charset="-122"/>
            </a:endParaRPr>
          </a:p>
          <a:p>
            <a:pPr>
              <a:lnSpc>
                <a:spcPct val="125000"/>
              </a:lnSpc>
              <a:buFont typeface="Wingdings" panose="05000000000000000000" pitchFamily="2" charset="2"/>
            </a:pPr>
            <a:endParaRPr lang="zh-CN" altLang="en-US" sz="3200" b="1" dirty="0">
              <a:solidFill>
                <a:srgbClr val="FF0000"/>
              </a:solidFill>
              <a:latin typeface="仿宋_GB2312" panose="02010609030101010101" pitchFamily="49" charset="-122"/>
              <a:ea typeface="仿宋_GB2312" panose="02010609030101010101" pitchFamily="49" charset="-122"/>
            </a:endParaRPr>
          </a:p>
          <a:p>
            <a:pPr>
              <a:lnSpc>
                <a:spcPct val="125000"/>
              </a:lnSpc>
              <a:buFont typeface="Wingdings" panose="05000000000000000000" pitchFamily="2" charset="2"/>
              <a:buChar char="l"/>
            </a:pPr>
            <a:r>
              <a:rPr lang="zh-CN" altLang="en-US" sz="3200" b="1" dirty="0">
                <a:solidFill>
                  <a:srgbClr val="FF0000"/>
                </a:solidFill>
                <a:latin typeface="仿宋_GB2312" panose="02010609030101010101" pitchFamily="49" charset="-122"/>
                <a:ea typeface="仿宋_GB2312" panose="02010609030101010101" pitchFamily="49" charset="-122"/>
              </a:rPr>
              <a:t>项目投资额的填报原则</a:t>
            </a:r>
            <a:endParaRPr lang="en-US" altLang="zh-CN" sz="1100" b="1" dirty="0">
              <a:solidFill>
                <a:srgbClr val="FF0000"/>
              </a:solidFill>
              <a:latin typeface="仿宋_GB2312" panose="02010609030101010101" pitchFamily="49" charset="-122"/>
              <a:ea typeface="仿宋_GB2312" panose="02010609030101010101" pitchFamily="49" charset="-122"/>
            </a:endParaRPr>
          </a:p>
          <a:p>
            <a:pPr>
              <a:lnSpc>
                <a:spcPct val="125000"/>
              </a:lnSpc>
            </a:pPr>
            <a:r>
              <a:rPr lang="zh-CN" altLang="en-US" sz="2400" dirty="0">
                <a:latin typeface="仿宋_GB2312" panose="02010609030101010101" pitchFamily="49" charset="-122"/>
                <a:ea typeface="仿宋_GB2312" panose="02010609030101010101" pitchFamily="49" charset="-122"/>
              </a:rPr>
              <a:t>①</a:t>
            </a:r>
            <a:r>
              <a:rPr lang="zh-CN" altLang="en-US" sz="2400" b="1" dirty="0">
                <a:solidFill>
                  <a:srgbClr val="FF0000"/>
                </a:solidFill>
                <a:latin typeface="仿宋_GB2312" panose="02010609030101010101" pitchFamily="49" charset="-122"/>
                <a:ea typeface="仿宋_GB2312" panose="02010609030101010101" pitchFamily="49" charset="-122"/>
              </a:rPr>
              <a:t>投资额应依据凭证规范填报，按照凭证取得时点作为计量时点。</a:t>
            </a:r>
            <a:r>
              <a:rPr lang="zh-CN" altLang="en-US" sz="2400" dirty="0">
                <a:latin typeface="仿宋_GB2312" panose="02010609030101010101" pitchFamily="49" charset="-122"/>
                <a:ea typeface="仿宋_GB2312" panose="02010609030101010101" pitchFamily="49" charset="-122"/>
              </a:rPr>
              <a:t>以工程结算单或进度单为依据的，按照三方签章中最后一方签章时间为计量时点；以会计科目为计量依据的，按照入账时间为计量时点；以支付凭证为依据的，按照开票日期为计量时点。</a:t>
            </a:r>
            <a:endParaRPr lang="zh-CN" altLang="en-US" sz="2400" dirty="0">
              <a:latin typeface="仿宋_GB2312" panose="02010609030101010101" pitchFamily="49" charset="-122"/>
              <a:ea typeface="仿宋_GB2312" panose="02010609030101010101" pitchFamily="49" charset="-122"/>
            </a:endParaRPr>
          </a:p>
          <a:p>
            <a:pPr>
              <a:lnSpc>
                <a:spcPct val="125000"/>
              </a:lnSpc>
            </a:pPr>
            <a:r>
              <a:rPr lang="zh-CN" altLang="en-US" sz="2400" dirty="0">
                <a:latin typeface="仿宋_GB2312" panose="02010609030101010101" pitchFamily="49" charset="-122"/>
                <a:ea typeface="仿宋_GB2312" panose="02010609030101010101" pitchFamily="49" charset="-122"/>
              </a:rPr>
              <a:t>②入库当年的投资额计入“本年完成投资”；</a:t>
            </a:r>
            <a:r>
              <a:rPr lang="zh-CN" altLang="en-US" sz="2400" b="1" dirty="0">
                <a:solidFill>
                  <a:srgbClr val="FF0000"/>
                </a:solidFill>
                <a:latin typeface="仿宋_GB2312" panose="02010609030101010101" pitchFamily="49" charset="-122"/>
                <a:ea typeface="仿宋_GB2312" panose="02010609030101010101" pitchFamily="49" charset="-122"/>
              </a:rPr>
              <a:t>入库之前年度的投资额中除其他费用可计入“本年完成投资”外，建安工程等投资额不得计入“本年完成投资”，</a:t>
            </a:r>
            <a:r>
              <a:rPr lang="zh-CN" altLang="en-US" sz="2400" dirty="0">
                <a:latin typeface="仿宋_GB2312" panose="02010609030101010101" pitchFamily="49" charset="-122"/>
                <a:ea typeface="仿宋_GB2312" panose="02010609030101010101" pitchFamily="49" charset="-122"/>
              </a:rPr>
              <a:t>只计入“自开始建设累计完成投资”。</a:t>
            </a:r>
            <a:endParaRPr lang="zh-CN" altLang="en-US" sz="2400" dirty="0">
              <a:latin typeface="仿宋_GB2312" panose="02010609030101010101" pitchFamily="49" charset="-122"/>
              <a:ea typeface="仿宋_GB2312" panose="02010609030101010101" pitchFamily="49" charset="-122"/>
            </a:endParaRPr>
          </a:p>
          <a:p>
            <a:pPr>
              <a:lnSpc>
                <a:spcPct val="125000"/>
              </a:lnSpc>
            </a:pPr>
            <a:r>
              <a:rPr lang="zh-CN" altLang="en-US" sz="2400" dirty="0">
                <a:latin typeface="仿宋_GB2312" panose="02010609030101010101" pitchFamily="49" charset="-122"/>
                <a:ea typeface="仿宋_GB2312" panose="02010609030101010101" pitchFamily="49" charset="-122"/>
              </a:rPr>
              <a:t>③按会计科目或支付凭证为依据报送的项目，竣工投产后，项目质保金和尾款可一次性纳入。</a:t>
            </a:r>
            <a:endParaRPr lang="zh-CN" altLang="en-US" sz="2400" dirty="0">
              <a:latin typeface="仿宋_GB2312" panose="02010609030101010101" pitchFamily="49" charset="-122"/>
              <a:ea typeface="仿宋_GB2312" panose="02010609030101010101" pitchFamily="49" charset="-122"/>
            </a:endParaRP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5" name="标题 1"/>
          <p:cNvSpPr>
            <a:spLocks noGrp="1"/>
          </p:cNvSpPr>
          <p:nvPr>
            <p:ph type="title"/>
          </p:nvPr>
        </p:nvSpPr>
        <p:spPr>
          <a:xfrm>
            <a:off x="1343025" y="-26987"/>
            <a:ext cx="6461125" cy="654050"/>
          </a:xfrm>
        </p:spPr>
        <p:txBody>
          <a:bodyPr vert="horz"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smtClean="0">
                <a:ln>
                  <a:noFill/>
                </a:ln>
                <a:solidFill>
                  <a:srgbClr val="181DD6"/>
                </a:solidFill>
                <a:effectLst/>
                <a:uLnTx/>
                <a:uFillTx/>
                <a:latin typeface="隶书" panose="02010509060101010101" pitchFamily="49" charset="-122"/>
                <a:ea typeface="隶书" panose="02010509060101010101" pitchFamily="49" charset="-122"/>
                <a:cs typeface="+mj-cs"/>
                <a:sym typeface="+mn-lt"/>
              </a:rPr>
              <a:t>本年完成投资按构成分组</a:t>
            </a:r>
            <a:endParaRPr kumimoji="0" lang="zh-CN" altLang="en-US" sz="3200" b="1" i="0" u="none" strike="noStrike" kern="1200" cap="none" spc="0" normalizeH="0" baseline="0" noProof="0" dirty="0" smtClean="0">
              <a:ln>
                <a:noFill/>
              </a:ln>
              <a:solidFill>
                <a:srgbClr val="181DD6"/>
              </a:solidFill>
              <a:effectLst/>
              <a:uLnTx/>
              <a:uFillTx/>
              <a:latin typeface="隶书" panose="02010509060101010101" pitchFamily="49" charset="-122"/>
              <a:ea typeface="隶书" panose="02010509060101010101" pitchFamily="49" charset="-122"/>
              <a:cs typeface="+mj-cs"/>
              <a:sym typeface="+mn-lt"/>
            </a:endParaRPr>
          </a:p>
        </p:txBody>
      </p:sp>
      <p:sp>
        <p:nvSpPr>
          <p:cNvPr id="53250" name="矩形 18"/>
          <p:cNvSpPr/>
          <p:nvPr/>
        </p:nvSpPr>
        <p:spPr>
          <a:xfrm>
            <a:off x="1003300" y="955675"/>
            <a:ext cx="9237663" cy="830263"/>
          </a:xfrm>
          <a:prstGeom prst="rect">
            <a:avLst/>
          </a:prstGeom>
          <a:noFill/>
          <a:ln w="9525">
            <a:noFill/>
          </a:ln>
        </p:spPr>
        <p:txBody>
          <a:bodyPr wrap="square" anchor="t" anchorCtr="0">
            <a:spAutoFit/>
          </a:bodyPr>
          <a:p>
            <a:pPr>
              <a:buFont typeface="Wingdings" panose="05000000000000000000" pitchFamily="2" charset="2"/>
              <a:buChar char="l"/>
            </a:pPr>
            <a:r>
              <a:rPr lang="zh-CN" altLang="en-US" sz="2400" dirty="0">
                <a:solidFill>
                  <a:srgbClr val="000000"/>
                </a:solidFill>
                <a:latin typeface="仿宋_GB2312" panose="02010609030101010101" pitchFamily="49" charset="-122"/>
                <a:ea typeface="仿宋_GB2312" panose="02010609030101010101" pitchFamily="49" charset="-122"/>
              </a:rPr>
              <a:t> 包括实际完成的建筑安装工程价值，设备、工具、器具的购置费，以及实际发生的其他费用。即</a:t>
            </a:r>
            <a:r>
              <a:rPr lang="en-US" altLang="zh-CN" sz="2400" dirty="0">
                <a:solidFill>
                  <a:srgbClr val="FF0000"/>
                </a:solidFill>
                <a:latin typeface="仿宋_GB2312" panose="02010609030101010101" pitchFamily="49" charset="-122"/>
                <a:ea typeface="仿宋_GB2312" panose="02010609030101010101" pitchFamily="49" charset="-122"/>
              </a:rPr>
              <a:t>107=108+109+110+112</a:t>
            </a:r>
            <a:endParaRPr lang="en-US" altLang="zh-CN" sz="2400" dirty="0">
              <a:solidFill>
                <a:srgbClr val="FF0000"/>
              </a:solidFill>
              <a:latin typeface="仿宋_GB2312" panose="02010609030101010101" pitchFamily="49" charset="-122"/>
              <a:ea typeface="仿宋_GB2312" panose="02010609030101010101" pitchFamily="49" charset="-122"/>
            </a:endParaRPr>
          </a:p>
        </p:txBody>
      </p:sp>
      <p:grpSp>
        <p:nvGrpSpPr>
          <p:cNvPr id="53251" name="Group 86"/>
          <p:cNvGrpSpPr/>
          <p:nvPr/>
        </p:nvGrpSpPr>
        <p:grpSpPr>
          <a:xfrm>
            <a:off x="7104063" y="2133600"/>
            <a:ext cx="3486150" cy="3502025"/>
            <a:chOff x="1909" y="1440"/>
            <a:chExt cx="2196" cy="2206"/>
          </a:xfrm>
        </p:grpSpPr>
        <p:sp>
          <p:nvSpPr>
            <p:cNvPr id="53252" name="AutoShape 66"/>
            <p:cNvSpPr/>
            <p:nvPr/>
          </p:nvSpPr>
          <p:spPr>
            <a:xfrm rot="2692993">
              <a:off x="1911" y="1464"/>
              <a:ext cx="2173" cy="2182"/>
            </a:xfrm>
            <a:custGeom>
              <a:avLst/>
              <a:gdLst/>
              <a:ahLst/>
              <a:cxnLst>
                <a:cxn ang="0">
                  <a:pos x="594" y="592"/>
                </a:cxn>
                <a:cxn ang="0">
                  <a:pos x="1087" y="389"/>
                </a:cxn>
                <a:cxn ang="0">
                  <a:pos x="1579" y="592"/>
                </a:cxn>
                <a:cxn ang="0">
                  <a:pos x="1851" y="316"/>
                </a:cxn>
                <a:cxn ang="0">
                  <a:pos x="1086" y="0"/>
                </a:cxn>
                <a:cxn ang="0">
                  <a:pos x="322" y="316"/>
                </a:cxn>
              </a:cxnLst>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lnTo>
                    <a:pt x="5908" y="5862"/>
                  </a:lnTo>
                  <a:close/>
                </a:path>
              </a:pathLst>
            </a:custGeom>
            <a:gradFill rotWithShape="1">
              <a:gsLst>
                <a:gs pos="0">
                  <a:srgbClr val="6FB9D7"/>
                </a:gs>
                <a:gs pos="100000">
                  <a:srgbClr val="95CBE2"/>
                </a:gs>
              </a:gsLst>
              <a:lin ang="5400000" scaled="1"/>
              <a:tileRect/>
            </a:gradFill>
            <a:ln w="9525"/>
            <a:scene3d>
              <a:camera prst="legacyObliqueBottom">
                <a:rot lat="0" lon="0" rev="0"/>
              </a:camera>
              <a:lightRig rig="legacyFlat3" dir="t"/>
            </a:scene3d>
            <a:sp3d extrusionH="100000" prstMaterial="legacyMatte">
              <a:bevelT w="13500" h="13500" prst="angle"/>
              <a:bevelB w="13500" h="13500" prst="angle"/>
              <a:extrusionClr>
                <a:srgbClr val="6FB9D7"/>
              </a:extrusionClr>
            </a:sp3d>
          </p:spPr>
          <p:txBody>
            <a:bodyPr/>
            <a:p>
              <a:endParaRPr lang="zh-CN" altLang="en-US"/>
            </a:p>
          </p:txBody>
        </p:sp>
        <p:sp>
          <p:nvSpPr>
            <p:cNvPr id="53253" name="AutoShape 67"/>
            <p:cNvSpPr/>
            <p:nvPr/>
          </p:nvSpPr>
          <p:spPr>
            <a:xfrm rot="-2707007">
              <a:off x="1921" y="1457"/>
              <a:ext cx="2173" cy="2182"/>
            </a:xfrm>
            <a:custGeom>
              <a:avLst/>
              <a:gdLst/>
              <a:ahLst/>
              <a:cxnLst>
                <a:cxn ang="0">
                  <a:pos x="594" y="592"/>
                </a:cxn>
                <a:cxn ang="0">
                  <a:pos x="1087" y="389"/>
                </a:cxn>
                <a:cxn ang="0">
                  <a:pos x="1579" y="592"/>
                </a:cxn>
                <a:cxn ang="0">
                  <a:pos x="1851" y="316"/>
                </a:cxn>
                <a:cxn ang="0">
                  <a:pos x="1086" y="0"/>
                </a:cxn>
                <a:cxn ang="0">
                  <a:pos x="322" y="316"/>
                </a:cxn>
              </a:cxnLst>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lnTo>
                    <a:pt x="5908" y="5862"/>
                  </a:lnTo>
                  <a:close/>
                </a:path>
              </a:pathLst>
            </a:custGeom>
            <a:solidFill>
              <a:srgbClr val="F93D17"/>
            </a:solidFill>
            <a:ln w="9525"/>
            <a:scene3d>
              <a:camera prst="legacyObliqueBottom">
                <a:rot lat="0" lon="0" rev="0"/>
              </a:camera>
              <a:lightRig rig="legacyFlat3" dir="t"/>
            </a:scene3d>
            <a:sp3d extrusionH="100000" prstMaterial="legacyMatte">
              <a:bevelT w="13500" h="13500" prst="angle"/>
              <a:bevelB w="13500" h="13500" prst="angle"/>
              <a:extrusionClr>
                <a:srgbClr val="F93D17"/>
              </a:extrusionClr>
            </a:sp3d>
          </p:spPr>
          <p:txBody>
            <a:bodyPr/>
            <a:p>
              <a:endParaRPr lang="zh-CN" altLang="en-US"/>
            </a:p>
          </p:txBody>
        </p:sp>
        <p:sp>
          <p:nvSpPr>
            <p:cNvPr id="53254" name="AutoShape 68"/>
            <p:cNvSpPr/>
            <p:nvPr/>
          </p:nvSpPr>
          <p:spPr>
            <a:xfrm rot="-2692993" flipV="1">
              <a:off x="1909" y="1440"/>
              <a:ext cx="2173" cy="2182"/>
            </a:xfrm>
            <a:custGeom>
              <a:avLst/>
              <a:gdLst/>
              <a:ahLst/>
              <a:cxnLst>
                <a:cxn ang="0">
                  <a:pos x="594" y="592"/>
                </a:cxn>
                <a:cxn ang="0">
                  <a:pos x="1087" y="389"/>
                </a:cxn>
                <a:cxn ang="0">
                  <a:pos x="1579" y="592"/>
                </a:cxn>
                <a:cxn ang="0">
                  <a:pos x="1851" y="316"/>
                </a:cxn>
                <a:cxn ang="0">
                  <a:pos x="1086" y="0"/>
                </a:cxn>
                <a:cxn ang="0">
                  <a:pos x="322" y="316"/>
                </a:cxn>
              </a:cxnLst>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lnTo>
                    <a:pt x="5908" y="5862"/>
                  </a:lnTo>
                  <a:close/>
                </a:path>
              </a:pathLst>
            </a:custGeom>
            <a:gradFill rotWithShape="1">
              <a:gsLst>
                <a:gs pos="0">
                  <a:srgbClr val="FF7F00"/>
                </a:gs>
                <a:gs pos="100000">
                  <a:srgbClr val="FFA143"/>
                </a:gs>
              </a:gsLst>
              <a:lin ang="5400000" scaled="1"/>
              <a:tileRect/>
            </a:gradFill>
            <a:ln w="9525"/>
            <a:scene3d>
              <a:camera prst="legacyObliqueBottom">
                <a:rot lat="0" lon="0" rev="0"/>
              </a:camera>
              <a:lightRig rig="legacyFlat3" dir="t"/>
            </a:scene3d>
            <a:sp3d extrusionH="100000" prstMaterial="legacyMatte">
              <a:bevelT w="13500" h="13500" prst="angle"/>
              <a:bevelB w="13500" h="13500" prst="angle"/>
              <a:extrusionClr>
                <a:srgbClr val="FF7F00"/>
              </a:extrusionClr>
            </a:sp3d>
          </p:spPr>
          <p:txBody>
            <a:bodyPr/>
            <a:p>
              <a:endParaRPr lang="zh-CN" altLang="en-US"/>
            </a:p>
          </p:txBody>
        </p:sp>
        <p:sp>
          <p:nvSpPr>
            <p:cNvPr id="53255" name="AutoShape 69"/>
            <p:cNvSpPr/>
            <p:nvPr/>
          </p:nvSpPr>
          <p:spPr>
            <a:xfrm rot="2692993" flipH="1" flipV="1">
              <a:off x="1927" y="1440"/>
              <a:ext cx="2173" cy="2182"/>
            </a:xfrm>
            <a:custGeom>
              <a:avLst/>
              <a:gdLst/>
              <a:ahLst/>
              <a:cxnLst>
                <a:cxn ang="0">
                  <a:pos x="594" y="592"/>
                </a:cxn>
                <a:cxn ang="0">
                  <a:pos x="1087" y="389"/>
                </a:cxn>
                <a:cxn ang="0">
                  <a:pos x="1579" y="592"/>
                </a:cxn>
                <a:cxn ang="0">
                  <a:pos x="1851" y="316"/>
                </a:cxn>
                <a:cxn ang="0">
                  <a:pos x="1086" y="0"/>
                </a:cxn>
                <a:cxn ang="0">
                  <a:pos x="322" y="316"/>
                </a:cxn>
              </a:cxnLst>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lnTo>
                    <a:pt x="5908" y="5862"/>
                  </a:lnTo>
                  <a:close/>
                </a:path>
              </a:pathLst>
            </a:custGeom>
            <a:gradFill rotWithShape="1">
              <a:gsLst>
                <a:gs pos="0">
                  <a:srgbClr val="B3DC27"/>
                </a:gs>
                <a:gs pos="100000">
                  <a:srgbClr val="C7E560"/>
                </a:gs>
              </a:gsLst>
              <a:lin ang="5400000" scaled="1"/>
              <a:tileRect/>
            </a:gradFill>
            <a:ln w="9525"/>
            <a:scene3d>
              <a:camera prst="legacyObliqueBottom">
                <a:rot lat="0" lon="0" rev="0"/>
              </a:camera>
              <a:lightRig rig="legacyFlat3" dir="t"/>
            </a:scene3d>
            <a:sp3d extrusionH="100000" prstMaterial="legacyMatte">
              <a:bevelT w="13500" h="13500" prst="angle"/>
              <a:bevelB w="13500" h="13500" prst="angle"/>
              <a:extrusionClr>
                <a:srgbClr val="B3DC27"/>
              </a:extrusionClr>
            </a:sp3d>
          </p:spPr>
          <p:txBody>
            <a:bodyPr/>
            <a:p>
              <a:endParaRPr lang="zh-CN" altLang="en-US"/>
            </a:p>
          </p:txBody>
        </p:sp>
        <p:sp>
          <p:nvSpPr>
            <p:cNvPr id="53256" name="WordArt 70"/>
            <p:cNvSpPr>
              <a:spLocks noTextEdit="1"/>
            </p:cNvSpPr>
            <p:nvPr/>
          </p:nvSpPr>
          <p:spPr>
            <a:xfrm rot="-2607704">
              <a:off x="1956" y="1834"/>
              <a:ext cx="1362" cy="680"/>
            </a:xfrm>
            <a:prstGeom prst="rect">
              <a:avLst/>
            </a:prstGeom>
          </p:spPr>
          <p:txBody>
            <a:bodyPr wrap="none" fromWordArt="1">
              <a:prstTxWarp prst="textArchUp">
                <a:avLst>
                  <a:gd name="adj" fmla="val 13123524"/>
                </a:avLst>
              </a:prstTxWarp>
              <a:normAutofit/>
            </a:bodyPr>
            <a:p>
              <a:pPr algn="ctr"/>
              <a:r>
                <a:rPr lang="zh-CN" altLang="en-US" sz="1800">
                  <a:solidFill>
                    <a:srgbClr val="FFFFFF"/>
                  </a:solidFill>
                  <a:latin typeface="黑体" panose="02010609060101010101" pitchFamily="49" charset="-122"/>
                  <a:ea typeface="黑体" panose="02010609060101010101" pitchFamily="49" charset="-122"/>
                </a:rPr>
                <a:t>建筑工程</a:t>
              </a:r>
              <a:endParaRPr lang="zh-CN" altLang="en-US" sz="1800">
                <a:solidFill>
                  <a:srgbClr val="FFFFFF"/>
                </a:solidFill>
                <a:latin typeface="黑体" panose="02010609060101010101" pitchFamily="49" charset="-122"/>
                <a:ea typeface="黑体" panose="02010609060101010101" pitchFamily="49" charset="-122"/>
              </a:endParaRPr>
            </a:p>
          </p:txBody>
        </p:sp>
        <p:sp>
          <p:nvSpPr>
            <p:cNvPr id="53257" name="WordArt 71"/>
            <p:cNvSpPr>
              <a:spLocks noTextEdit="1"/>
            </p:cNvSpPr>
            <p:nvPr/>
          </p:nvSpPr>
          <p:spPr>
            <a:xfrm rot="2855621">
              <a:off x="2691" y="1870"/>
              <a:ext cx="1362" cy="680"/>
            </a:xfrm>
            <a:prstGeom prst="rect">
              <a:avLst/>
            </a:prstGeom>
          </p:spPr>
          <p:txBody>
            <a:bodyPr wrap="none" fromWordArt="1">
              <a:prstTxWarp prst="textArchUp">
                <a:avLst>
                  <a:gd name="adj" fmla="val 13054874"/>
                </a:avLst>
              </a:prstTxWarp>
              <a:normAutofit/>
            </a:bodyPr>
            <a:p>
              <a:pPr algn="ctr"/>
              <a:r>
                <a:rPr lang="zh-CN" altLang="en-US" sz="1800">
                  <a:solidFill>
                    <a:srgbClr val="FFFFFF"/>
                  </a:solidFill>
                  <a:latin typeface="黑体" panose="02010609060101010101" pitchFamily="49" charset="-122"/>
                  <a:ea typeface="黑体" panose="02010609060101010101" pitchFamily="49" charset="-122"/>
                </a:rPr>
                <a:t>安装工程</a:t>
              </a:r>
              <a:endParaRPr lang="zh-CN" altLang="en-US" sz="1800">
                <a:solidFill>
                  <a:srgbClr val="FFFFFF"/>
                </a:solidFill>
                <a:latin typeface="黑体" panose="02010609060101010101" pitchFamily="49" charset="-122"/>
                <a:ea typeface="黑体" panose="02010609060101010101" pitchFamily="49" charset="-122"/>
              </a:endParaRPr>
            </a:p>
          </p:txBody>
        </p:sp>
        <p:sp>
          <p:nvSpPr>
            <p:cNvPr id="53258" name="WordArt 72"/>
            <p:cNvSpPr>
              <a:spLocks noTextEdit="1"/>
            </p:cNvSpPr>
            <p:nvPr/>
          </p:nvSpPr>
          <p:spPr>
            <a:xfrm rot="2855621">
              <a:off x="1952" y="2588"/>
              <a:ext cx="1362" cy="680"/>
            </a:xfrm>
            <a:prstGeom prst="rect">
              <a:avLst/>
            </a:prstGeom>
          </p:spPr>
          <p:txBody>
            <a:bodyPr wrap="none" fromWordArt="1">
              <a:prstTxWarp prst="textArchDown">
                <a:avLst>
                  <a:gd name="adj" fmla="val 2405064"/>
                </a:avLst>
              </a:prstTxWarp>
              <a:normAutofit/>
            </a:bodyPr>
            <a:p>
              <a:pPr algn="ctr"/>
              <a:r>
                <a:rPr lang="zh-CN" altLang="en-US" sz="1800">
                  <a:solidFill>
                    <a:srgbClr val="FFFFFF"/>
                  </a:solidFill>
                  <a:latin typeface="黑体" panose="02010609060101010101" pitchFamily="49" charset="-122"/>
                  <a:ea typeface="黑体" panose="02010609060101010101" pitchFamily="49" charset="-122"/>
                </a:rPr>
                <a:t>其他费用</a:t>
              </a:r>
              <a:endParaRPr lang="zh-CN" altLang="en-US" sz="1800">
                <a:solidFill>
                  <a:srgbClr val="FFFFFF"/>
                </a:solidFill>
                <a:latin typeface="黑体" panose="02010609060101010101" pitchFamily="49" charset="-122"/>
                <a:ea typeface="黑体" panose="02010609060101010101" pitchFamily="49" charset="-122"/>
              </a:endParaRPr>
            </a:p>
          </p:txBody>
        </p:sp>
        <p:sp>
          <p:nvSpPr>
            <p:cNvPr id="53259" name="WordArt 73"/>
            <p:cNvSpPr>
              <a:spLocks noTextEdit="1"/>
            </p:cNvSpPr>
            <p:nvPr/>
          </p:nvSpPr>
          <p:spPr>
            <a:xfrm rot="-2860605">
              <a:off x="2699" y="2543"/>
              <a:ext cx="1362" cy="721"/>
            </a:xfrm>
            <a:prstGeom prst="rect">
              <a:avLst/>
            </a:prstGeom>
          </p:spPr>
          <p:txBody>
            <a:bodyPr wrap="none" fromWordArt="1">
              <a:prstTxWarp prst="textArchDown">
                <a:avLst>
                  <a:gd name="adj" fmla="val 2405064"/>
                </a:avLst>
              </a:prstTxWarp>
              <a:normAutofit/>
            </a:bodyPr>
            <a:p>
              <a:pPr algn="ctr"/>
              <a:r>
                <a:rPr lang="zh-CN" altLang="en-US" sz="1800">
                  <a:solidFill>
                    <a:srgbClr val="FFFFFF"/>
                  </a:solidFill>
                  <a:latin typeface="黑体" panose="02010609060101010101" pitchFamily="49" charset="-122"/>
                  <a:ea typeface="黑体" panose="02010609060101010101" pitchFamily="49" charset="-122"/>
                </a:rPr>
                <a:t>设备工器具购置</a:t>
              </a:r>
              <a:endParaRPr lang="zh-CN" altLang="en-US" sz="1800">
                <a:solidFill>
                  <a:srgbClr val="FFFFFF"/>
                </a:solidFill>
                <a:latin typeface="黑体" panose="02010609060101010101" pitchFamily="49" charset="-122"/>
                <a:ea typeface="黑体" panose="02010609060101010101" pitchFamily="49" charset="-122"/>
              </a:endParaRPr>
            </a:p>
          </p:txBody>
        </p:sp>
        <p:grpSp>
          <p:nvGrpSpPr>
            <p:cNvPr id="53260" name="Group 85"/>
            <p:cNvGrpSpPr/>
            <p:nvPr/>
          </p:nvGrpSpPr>
          <p:grpSpPr>
            <a:xfrm>
              <a:off x="2311" y="1888"/>
              <a:ext cx="1406" cy="1361"/>
              <a:chOff x="930" y="1888"/>
              <a:chExt cx="1406" cy="1361"/>
            </a:xfrm>
          </p:grpSpPr>
          <p:sp>
            <p:nvSpPr>
              <p:cNvPr id="53261" name="Oval 84"/>
              <p:cNvSpPr/>
              <p:nvPr/>
            </p:nvSpPr>
            <p:spPr>
              <a:xfrm>
                <a:off x="930" y="1888"/>
                <a:ext cx="1406" cy="1361"/>
              </a:xfrm>
              <a:prstGeom prst="ellipse">
                <a:avLst/>
              </a:prstGeom>
              <a:solidFill>
                <a:srgbClr val="FFFFCC"/>
              </a:solidFill>
              <a:ln w="9525" cap="flat" cmpd="sng">
                <a:solidFill>
                  <a:schemeClr val="tx1"/>
                </a:solidFill>
                <a:prstDash val="solid"/>
                <a:round/>
                <a:headEnd type="none" w="med" len="med"/>
                <a:tailEnd type="none" w="med" len="med"/>
              </a:ln>
            </p:spPr>
            <p:txBody>
              <a:bodyPr wrap="none" anchor="ctr" anchorCtr="0"/>
              <a:p>
                <a:pPr eaLnBrk="0" hangingPunct="0"/>
                <a:endParaRPr lang="zh-CN" altLang="en-US" dirty="0">
                  <a:latin typeface="Arial" panose="020B0604020202020204" pitchFamily="34" charset="0"/>
                  <a:ea typeface="宋体" panose="02010600030101010101" pitchFamily="2" charset="-122"/>
                </a:endParaRPr>
              </a:p>
            </p:txBody>
          </p:sp>
          <p:sp>
            <p:nvSpPr>
              <p:cNvPr id="53262" name="Text Box 74"/>
              <p:cNvSpPr txBox="1"/>
              <p:nvPr/>
            </p:nvSpPr>
            <p:spPr>
              <a:xfrm>
                <a:off x="1202" y="2115"/>
                <a:ext cx="907" cy="755"/>
              </a:xfrm>
              <a:prstGeom prst="rect">
                <a:avLst/>
              </a:prstGeom>
              <a:noFill/>
              <a:ln w="9525">
                <a:noFill/>
              </a:ln>
            </p:spPr>
            <p:txBody>
              <a:bodyPr anchor="t" anchorCtr="0">
                <a:spAutoFit/>
              </a:bodyPr>
              <a:p>
                <a:pPr algn="ctr" eaLnBrk="0" hangingPunct="0">
                  <a:spcBef>
                    <a:spcPct val="50000"/>
                  </a:spcBef>
                </a:pPr>
                <a:r>
                  <a:rPr lang="zh-CN" altLang="en-US" sz="2400" dirty="0">
                    <a:solidFill>
                      <a:srgbClr val="000000"/>
                    </a:solidFill>
                    <a:latin typeface="Arial" panose="020B0604020202020204" pitchFamily="34" charset="0"/>
                    <a:ea typeface="楷体_GB2312" panose="02010609030101010101" charset="-122"/>
                  </a:rPr>
                  <a:t>本年完成投资按构成划分</a:t>
                </a:r>
                <a:endParaRPr lang="zh-CN" altLang="en-US" sz="2400" dirty="0">
                  <a:solidFill>
                    <a:srgbClr val="000000"/>
                  </a:solidFill>
                  <a:latin typeface="Arial" panose="020B0604020202020204" pitchFamily="34" charset="0"/>
                  <a:ea typeface="楷体_GB2312" panose="02010609030101010101" charset="-122"/>
                </a:endParaRPr>
              </a:p>
            </p:txBody>
          </p:sp>
        </p:grpSp>
      </p:grpSp>
      <p:pic>
        <p:nvPicPr>
          <p:cNvPr id="53263" name="图片 4"/>
          <p:cNvPicPr>
            <a:picLocks noChangeAspect="1"/>
          </p:cNvPicPr>
          <p:nvPr/>
        </p:nvPicPr>
        <p:blipFill>
          <a:blip r:embed="rId1"/>
          <a:stretch>
            <a:fillRect/>
          </a:stretch>
        </p:blipFill>
        <p:spPr>
          <a:xfrm>
            <a:off x="1200150" y="1844675"/>
            <a:ext cx="4573588" cy="4633913"/>
          </a:xfrm>
          <a:prstGeom prst="rect">
            <a:avLst/>
          </a:prstGeom>
          <a:noFill/>
          <a:ln w="9525">
            <a:noFill/>
          </a:ln>
        </p:spPr>
      </p:pic>
      <p:sp>
        <p:nvSpPr>
          <p:cNvPr id="53264" name="圆角矩形 5"/>
          <p:cNvSpPr/>
          <p:nvPr/>
        </p:nvSpPr>
        <p:spPr>
          <a:xfrm>
            <a:off x="1343025" y="4221163"/>
            <a:ext cx="3732213" cy="863600"/>
          </a:xfrm>
          <a:prstGeom prst="roundRect">
            <a:avLst>
              <a:gd name="adj" fmla="val 16667"/>
            </a:avLst>
          </a:prstGeom>
          <a:solidFill>
            <a:schemeClr val="accent1">
              <a:alpha val="0"/>
            </a:schemeClr>
          </a:solidFill>
          <a:ln w="38100" cap="flat" cmpd="sng">
            <a:solidFill>
              <a:srgbClr val="FF0000"/>
            </a:solidFill>
            <a:prstDash val="solid"/>
            <a:round/>
            <a:headEnd type="none" w="med" len="med"/>
            <a:tailEnd type="none" w="med" len="med"/>
          </a:ln>
        </p:spPr>
        <p:txBody>
          <a:bodyPr wrap="none" anchor="ctr" anchorCtr="0"/>
          <a:p>
            <a:endParaRPr lang="zh-CN" altLang="en-US">
              <a:latin typeface="Arial" panose="020B0604020202020204" pitchFamily="34" charset="0"/>
              <a:ea typeface="宋体" panose="02010600030101010101" pitchFamily="2" charset="-122"/>
            </a:endParaRPr>
          </a:p>
        </p:txBody>
      </p:sp>
      <p:sp>
        <p:nvSpPr>
          <p:cNvPr id="53265" name="圆角矩形 6"/>
          <p:cNvSpPr/>
          <p:nvPr/>
        </p:nvSpPr>
        <p:spPr>
          <a:xfrm>
            <a:off x="1343025" y="5283200"/>
            <a:ext cx="3722688" cy="360363"/>
          </a:xfrm>
          <a:prstGeom prst="roundRect">
            <a:avLst>
              <a:gd name="adj" fmla="val 16667"/>
            </a:avLst>
          </a:prstGeom>
          <a:solidFill>
            <a:schemeClr val="accent1">
              <a:alpha val="0"/>
            </a:schemeClr>
          </a:solidFill>
          <a:ln w="38100" cap="flat" cmpd="sng">
            <a:solidFill>
              <a:srgbClr val="FF0000"/>
            </a:solidFill>
            <a:prstDash val="solid"/>
            <a:round/>
            <a:headEnd type="none" w="med" len="med"/>
            <a:tailEnd type="none" w="med" len="med"/>
          </a:ln>
        </p:spPr>
        <p:txBody>
          <a:bodyPr wrap="none" anchor="ctr" anchorCtr="0"/>
          <a:p>
            <a:endParaRPr lang="zh-CN" altLang="en-US">
              <a:latin typeface="Arial" panose="020B0604020202020204" pitchFamily="34" charset="0"/>
              <a:ea typeface="宋体" panose="02010600030101010101" pitchFamily="2" charset="-122"/>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1139" name="标题 1"/>
          <p:cNvSpPr>
            <a:spLocks noGrp="1"/>
          </p:cNvSpPr>
          <p:nvPr>
            <p:ph type="title"/>
          </p:nvPr>
        </p:nvSpPr>
        <p:spPr>
          <a:xfrm>
            <a:off x="1703388" y="0"/>
            <a:ext cx="7572375" cy="654050"/>
          </a:xfrm>
        </p:spPr>
        <p:txBody>
          <a:bodyPr vert="horz"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dirty="0" smtClean="0">
                <a:ln>
                  <a:noFill/>
                </a:ln>
                <a:solidFill>
                  <a:srgbClr val="0000FF"/>
                </a:solidFill>
                <a:effectLst/>
                <a:uLnTx/>
                <a:uFillTx/>
                <a:latin typeface="+mn-ea"/>
                <a:ea typeface="+mn-ea"/>
                <a:cs typeface="+mj-cs"/>
                <a:sym typeface="+mn-lt"/>
              </a:rPr>
              <a:t>C108 </a:t>
            </a:r>
            <a:r>
              <a:rPr kumimoji="0" lang="zh-CN" altLang="en-US" sz="3200" b="1" i="0" u="none" strike="noStrike" kern="1200" cap="none" spc="0" normalizeH="0" baseline="0" noProof="0" dirty="0" smtClean="0">
                <a:ln>
                  <a:noFill/>
                </a:ln>
                <a:solidFill>
                  <a:srgbClr val="0000FF"/>
                </a:solidFill>
                <a:effectLst/>
                <a:uLnTx/>
                <a:uFillTx/>
                <a:latin typeface="+mn-ea"/>
                <a:ea typeface="+mn-ea"/>
                <a:cs typeface="+mj-cs"/>
                <a:sym typeface="+mn-lt"/>
              </a:rPr>
              <a:t>建筑工程        </a:t>
            </a:r>
            <a:r>
              <a:rPr kumimoji="0" lang="en-US" altLang="zh-CN" sz="3200" b="1" i="0" u="none" strike="noStrike" kern="1200" cap="none" spc="0" normalizeH="0" baseline="0" noProof="0" dirty="0" smtClean="0">
                <a:ln>
                  <a:noFill/>
                </a:ln>
                <a:solidFill>
                  <a:srgbClr val="0000FF"/>
                </a:solidFill>
                <a:effectLst/>
                <a:uLnTx/>
                <a:uFillTx/>
                <a:latin typeface="+mn-ea"/>
                <a:ea typeface="+mn-ea"/>
                <a:cs typeface="+mj-cs"/>
                <a:sym typeface="+mn-lt"/>
              </a:rPr>
              <a:t>C109 </a:t>
            </a:r>
            <a:r>
              <a:rPr kumimoji="0" lang="zh-CN" altLang="en-US" sz="3200" b="1" i="0" u="none" strike="noStrike" kern="1200" cap="none" spc="0" normalizeH="0" baseline="0" noProof="0" dirty="0" smtClean="0">
                <a:ln>
                  <a:noFill/>
                </a:ln>
                <a:solidFill>
                  <a:srgbClr val="0000FF"/>
                </a:solidFill>
                <a:effectLst/>
                <a:uLnTx/>
                <a:uFillTx/>
                <a:latin typeface="+mn-ea"/>
                <a:ea typeface="+mn-ea"/>
                <a:cs typeface="+mj-cs"/>
                <a:sym typeface="+mn-lt"/>
              </a:rPr>
              <a:t>安装工程</a:t>
            </a:r>
            <a:endParaRPr kumimoji="0" lang="zh-CN" altLang="en-US" sz="3200" b="1" i="0" u="none" strike="noStrike" kern="1200" cap="none" spc="0" normalizeH="0" baseline="0" noProof="0" dirty="0" smtClean="0">
              <a:ln>
                <a:noFill/>
              </a:ln>
              <a:solidFill>
                <a:srgbClr val="0000FF"/>
              </a:solidFill>
              <a:effectLst/>
              <a:uLnTx/>
              <a:uFillTx/>
              <a:latin typeface="+mn-ea"/>
              <a:ea typeface="+mn-ea"/>
              <a:cs typeface="+mj-cs"/>
              <a:sym typeface="+mn-lt"/>
            </a:endParaRPr>
          </a:p>
        </p:txBody>
      </p:sp>
      <p:sp>
        <p:nvSpPr>
          <p:cNvPr id="54274" name="矩形 6"/>
          <p:cNvSpPr/>
          <p:nvPr/>
        </p:nvSpPr>
        <p:spPr>
          <a:xfrm>
            <a:off x="666750" y="833438"/>
            <a:ext cx="5103813" cy="1649412"/>
          </a:xfrm>
          <a:prstGeom prst="rect">
            <a:avLst/>
          </a:prstGeom>
          <a:noFill/>
          <a:ln w="9525">
            <a:noFill/>
          </a:ln>
        </p:spPr>
        <p:txBody>
          <a:bodyPr anchor="t" anchorCtr="0"/>
          <a:p>
            <a:pPr>
              <a:lnSpc>
                <a:spcPct val="140000"/>
              </a:lnSpc>
              <a:buFont typeface="Wingdings" panose="05000000000000000000" pitchFamily="2" charset="2"/>
              <a:buChar char="l"/>
            </a:pPr>
            <a:r>
              <a:rPr lang="zh-CN" altLang="en-US" sz="2000" dirty="0">
                <a:solidFill>
                  <a:srgbClr val="000000"/>
                </a:solidFill>
                <a:latin typeface="仿宋_GB2312" panose="02010609030101010101" pitchFamily="49" charset="-122"/>
                <a:ea typeface="仿宋_GB2312" panose="02010609030101010101" pitchFamily="49" charset="-122"/>
              </a:rPr>
              <a:t>指各种房屋、建筑物的建造工程，又称建筑工作量。这部分投资额必须</a:t>
            </a:r>
            <a:r>
              <a:rPr lang="zh-CN" altLang="en-US" sz="2000" dirty="0">
                <a:latin typeface="仿宋_GB2312" panose="02010609030101010101" pitchFamily="49" charset="-122"/>
                <a:ea typeface="仿宋_GB2312" panose="02010609030101010101" pitchFamily="49" charset="-122"/>
              </a:rPr>
              <a:t>兴工动料</a:t>
            </a:r>
            <a:r>
              <a:rPr lang="zh-CN" altLang="en-US" sz="2000" dirty="0">
                <a:solidFill>
                  <a:srgbClr val="000000"/>
                </a:solidFill>
                <a:latin typeface="仿宋_GB2312" panose="02010609030101010101" pitchFamily="49" charset="-122"/>
                <a:ea typeface="仿宋_GB2312" panose="02010609030101010101" pitchFamily="49" charset="-122"/>
              </a:rPr>
              <a:t>，通过施工活动才能实现，是固定资产投资额的重要组成部分。</a:t>
            </a:r>
            <a:endParaRPr lang="zh-CN" altLang="en-US" sz="2000" dirty="0">
              <a:latin typeface="仿宋_GB2312" panose="02010609030101010101" pitchFamily="49" charset="-122"/>
              <a:ea typeface="仿宋_GB2312" panose="02010609030101010101" pitchFamily="49" charset="-122"/>
            </a:endParaRPr>
          </a:p>
        </p:txBody>
      </p:sp>
      <p:sp>
        <p:nvSpPr>
          <p:cNvPr id="54275" name="矩形 6"/>
          <p:cNvSpPr/>
          <p:nvPr/>
        </p:nvSpPr>
        <p:spPr>
          <a:xfrm>
            <a:off x="5881688" y="857250"/>
            <a:ext cx="5857875" cy="1277938"/>
          </a:xfrm>
          <a:prstGeom prst="rect">
            <a:avLst/>
          </a:prstGeom>
          <a:noFill/>
          <a:ln w="9525">
            <a:noFill/>
          </a:ln>
        </p:spPr>
        <p:txBody>
          <a:bodyPr anchor="t" anchorCtr="0"/>
          <a:p>
            <a:pPr>
              <a:buFont typeface="Wingdings" panose="05000000000000000000" pitchFamily="2" charset="2"/>
              <a:buChar char="l"/>
            </a:pPr>
            <a:r>
              <a:rPr lang="zh-CN" altLang="en-US" sz="2000" dirty="0">
                <a:solidFill>
                  <a:srgbClr val="000000"/>
                </a:solidFill>
                <a:latin typeface="仿宋_GB2312" panose="02010609030101010101" pitchFamily="49" charset="-122"/>
                <a:ea typeface="仿宋_GB2312" panose="02010609030101010101" pitchFamily="49" charset="-122"/>
              </a:rPr>
              <a:t>指各种设备、装置的安装工程，又称安装工作量。</a:t>
            </a:r>
            <a:endParaRPr lang="en-US" altLang="zh-CN" sz="2000" dirty="0">
              <a:solidFill>
                <a:srgbClr val="000000"/>
              </a:solidFill>
              <a:latin typeface="仿宋_GB2312" panose="02010609030101010101" pitchFamily="49" charset="-122"/>
              <a:ea typeface="仿宋_GB2312" panose="02010609030101010101" pitchFamily="49" charset="-122"/>
            </a:endParaRPr>
          </a:p>
          <a:p>
            <a:pPr>
              <a:lnSpc>
                <a:spcPct val="180000"/>
              </a:lnSpc>
              <a:buFont typeface="Wingdings" panose="05000000000000000000" pitchFamily="2" charset="2"/>
              <a:buChar char="l"/>
            </a:pPr>
            <a:r>
              <a:rPr lang="zh-CN" altLang="en-US" sz="2000" dirty="0">
                <a:latin typeface="仿宋_GB2312" panose="02010609030101010101" pitchFamily="49" charset="-122"/>
                <a:ea typeface="仿宋_GB2312" panose="02010609030101010101" pitchFamily="49" charset="-122"/>
              </a:rPr>
              <a:t>在安装工程中，不包括被安装设备本身价值</a:t>
            </a:r>
            <a:r>
              <a:rPr lang="zh-CN" altLang="en-US" sz="2000" b="1" dirty="0">
                <a:latin typeface="仿宋_GB2312" panose="02010609030101010101" pitchFamily="49" charset="-122"/>
                <a:ea typeface="仿宋_GB2312" panose="02010609030101010101" pitchFamily="49" charset="-122"/>
              </a:rPr>
              <a:t>。</a:t>
            </a:r>
            <a:endParaRPr lang="zh-CN" altLang="en-US" sz="2000" b="1" dirty="0">
              <a:latin typeface="仿宋_GB2312" panose="02010609030101010101" pitchFamily="49" charset="-122"/>
              <a:ea typeface="仿宋_GB2312" panose="02010609030101010101" pitchFamily="49" charset="-122"/>
            </a:endParaRPr>
          </a:p>
        </p:txBody>
      </p:sp>
      <p:sp>
        <p:nvSpPr>
          <p:cNvPr id="2" name="文本框 1"/>
          <p:cNvSpPr txBox="1"/>
          <p:nvPr/>
        </p:nvSpPr>
        <p:spPr>
          <a:xfrm>
            <a:off x="615950" y="2636838"/>
            <a:ext cx="11220450" cy="3784600"/>
          </a:xfrm>
          <a:prstGeom prst="rect">
            <a:avLst/>
          </a:prstGeom>
          <a:noFill/>
        </p:spPr>
        <p:txBody>
          <a:bodyPr wrap="square" rtlCol="0" anchor="t">
            <a:noAutofit/>
          </a:bodyPr>
          <a:p>
            <a:pPr marL="342900" indent="-342900">
              <a:lnSpc>
                <a:spcPct val="120000"/>
              </a:lnSpc>
              <a:buFont typeface="Wingdings" panose="05000000000000000000" charset="0"/>
              <a:buChar char="l"/>
            </a:pPr>
            <a:r>
              <a:rPr lang="zh-CN" altLang="en-US" sz="2400" noProof="1">
                <a:latin typeface="Arial" panose="020B0604020202020204" pitchFamily="34" charset="0"/>
                <a:ea typeface="宋体" panose="02010600030101010101" pitchFamily="2" charset="-122"/>
                <a:cs typeface="+mn-cs"/>
              </a:rPr>
              <a:t>建筑安装工程按费用构成要素组成划分为</a:t>
            </a:r>
            <a:r>
              <a:rPr lang="zh-CN" altLang="en-US" sz="2400" b="1" noProof="1">
                <a:solidFill>
                  <a:srgbClr val="FF0000"/>
                </a:solidFill>
                <a:latin typeface="Arial" panose="020B0604020202020204" pitchFamily="34" charset="0"/>
                <a:ea typeface="宋体" panose="02010600030101010101" pitchFamily="2" charset="-122"/>
                <a:cs typeface="+mn-cs"/>
              </a:rPr>
              <a:t>人工费、材料费、施工机具使用费、企业管理费、利润、规费和税金。</a:t>
            </a:r>
            <a:endParaRPr lang="zh-CN" altLang="en-US" sz="2400" noProof="1"/>
          </a:p>
          <a:p>
            <a:pPr marL="342900" indent="-342900">
              <a:lnSpc>
                <a:spcPct val="120000"/>
              </a:lnSpc>
              <a:buFont typeface="Wingdings" panose="05000000000000000000" charset="0"/>
              <a:buChar char="l"/>
            </a:pPr>
            <a:r>
              <a:rPr lang="zh-CN" altLang="en-US" sz="2400" noProof="1">
                <a:latin typeface="Arial" panose="020B0604020202020204" pitchFamily="34" charset="0"/>
                <a:ea typeface="宋体" panose="02010600030101010101" pitchFamily="2" charset="-122"/>
                <a:cs typeface="+mn-cs"/>
              </a:rPr>
              <a:t>为指导工程造价专业人员计算建筑安装工程造价，将建筑安装工程费用按工程造价形成顺序划分为</a:t>
            </a:r>
            <a:r>
              <a:rPr lang="zh-CN" altLang="en-US" sz="2400" b="1" noProof="1">
                <a:solidFill>
                  <a:srgbClr val="FF0000"/>
                </a:solidFill>
                <a:latin typeface="Arial" panose="020B0604020202020204" pitchFamily="34" charset="0"/>
                <a:ea typeface="宋体" panose="02010600030101010101" pitchFamily="2" charset="-122"/>
                <a:cs typeface="+mn-cs"/>
              </a:rPr>
              <a:t>分部分项工程费、措施项目费、其他项目费、规费和税金。</a:t>
            </a:r>
            <a:endParaRPr lang="zh-CN" altLang="en-US" sz="2400" b="1" noProof="1">
              <a:solidFill>
                <a:srgbClr val="FF0000"/>
              </a:solidFill>
            </a:endParaRPr>
          </a:p>
          <a:p>
            <a:pPr marL="342900" indent="-342900">
              <a:lnSpc>
                <a:spcPct val="120000"/>
              </a:lnSpc>
              <a:buFont typeface="Wingdings" panose="05000000000000000000" charset="0"/>
              <a:buChar char="l"/>
            </a:pPr>
            <a:endParaRPr lang="zh-CN" altLang="en-US" sz="2400" b="1" noProof="1">
              <a:solidFill>
                <a:srgbClr val="FF0000"/>
              </a:solidFill>
            </a:endParaRPr>
          </a:p>
          <a:p>
            <a:pPr marL="342900" indent="-342900">
              <a:lnSpc>
                <a:spcPct val="120000"/>
              </a:lnSpc>
              <a:buFont typeface="Wingdings" panose="05000000000000000000" charset="0"/>
              <a:buChar char="l"/>
            </a:pPr>
            <a:r>
              <a:rPr lang="zh-CN" altLang="en-US" sz="2400" b="1" noProof="1">
                <a:solidFill>
                  <a:srgbClr val="FF0000"/>
                </a:solidFill>
                <a:latin typeface="Arial" panose="020B0604020202020204" pitchFamily="34" charset="0"/>
                <a:ea typeface="宋体" panose="02010600030101010101" pitchFamily="2" charset="-122"/>
                <a:cs typeface="+mn-cs"/>
              </a:rPr>
              <a:t>住房城乡建设部 财政部《关于印发〈建筑安装工程费用项目组成〉的通知》(建标[2013 ]44号)</a:t>
            </a:r>
            <a:endParaRPr lang="zh-CN" altLang="en-US" sz="2400" b="1" noProof="1">
              <a:solidFill>
                <a:srgbClr val="FF0000"/>
              </a:solidFill>
            </a:endParaRPr>
          </a:p>
          <a:p>
            <a:pPr>
              <a:lnSpc>
                <a:spcPct val="120000"/>
              </a:lnSpc>
              <a:buFont typeface="Wingdings" panose="05000000000000000000" charset="0"/>
            </a:pPr>
            <a:r>
              <a:rPr lang="en-US" altLang="zh-CN" sz="2400" b="1" noProof="1">
                <a:solidFill>
                  <a:srgbClr val="FF0000"/>
                </a:solidFill>
                <a:latin typeface="Arial" panose="020B0604020202020204" pitchFamily="34" charset="0"/>
                <a:ea typeface="宋体" panose="02010600030101010101" pitchFamily="2" charset="-122"/>
                <a:cs typeface="+mn-cs"/>
              </a:rPr>
              <a:t>   </a:t>
            </a:r>
            <a:r>
              <a:rPr lang="zh-CN" altLang="en-US" sz="2400" b="1" noProof="1">
                <a:solidFill>
                  <a:srgbClr val="FF0000"/>
                </a:solidFill>
                <a:latin typeface="Arial" panose="020B0604020202020204" pitchFamily="34" charset="0"/>
                <a:ea typeface="宋体" panose="02010600030101010101" pitchFamily="2" charset="-122"/>
                <a:cs typeface="+mn-cs"/>
              </a:rPr>
              <a:t>https://zjw.beijing.gov.cn/bjjs/gcjs/zcfg/325778174/index.shtml</a:t>
            </a:r>
            <a:endParaRPr lang="zh-CN" altLang="en-US" sz="2400" b="1" noProof="1">
              <a:solidFill>
                <a:srgbClr val="FF0000"/>
              </a:solidFill>
            </a:endParaRPr>
          </a:p>
          <a:p>
            <a:pPr marL="342900" indent="-342900">
              <a:lnSpc>
                <a:spcPct val="120000"/>
              </a:lnSpc>
              <a:buFont typeface="Wingdings" panose="05000000000000000000" charset="0"/>
              <a:buChar char="l"/>
            </a:pPr>
            <a:endParaRPr lang="zh-CN" altLang="en-US" sz="2400" b="1" noProof="1">
              <a:solidFill>
                <a:srgbClr val="FF0000"/>
              </a:solidFill>
            </a:endParaRP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1139" name="标题 1"/>
          <p:cNvSpPr>
            <a:spLocks noGrp="1"/>
          </p:cNvSpPr>
          <p:nvPr>
            <p:ph type="title"/>
          </p:nvPr>
        </p:nvSpPr>
        <p:spPr>
          <a:xfrm>
            <a:off x="1703388" y="-26987"/>
            <a:ext cx="5278438" cy="654050"/>
          </a:xfrm>
        </p:spPr>
        <p:txBody>
          <a:bodyPr vert="horz"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dirty="0" smtClean="0">
                <a:ln>
                  <a:noFill/>
                </a:ln>
                <a:solidFill>
                  <a:srgbClr val="181DD6"/>
                </a:solidFill>
                <a:effectLst/>
                <a:uLnTx/>
                <a:uFillTx/>
                <a:latin typeface="隶书" panose="02010509060101010101" pitchFamily="49" charset="-122"/>
                <a:ea typeface="隶书" panose="02010509060101010101" pitchFamily="49" charset="-122"/>
                <a:cs typeface="+mj-cs"/>
                <a:sym typeface="+mn-lt"/>
              </a:rPr>
              <a:t>c110 </a:t>
            </a:r>
            <a:r>
              <a:rPr kumimoji="0" lang="zh-CN" altLang="en-US" sz="3200" b="1" i="0" u="none" strike="noStrike" kern="1200" cap="none" spc="0" normalizeH="0" baseline="0" noProof="0" dirty="0" smtClean="0">
                <a:ln>
                  <a:noFill/>
                </a:ln>
                <a:solidFill>
                  <a:srgbClr val="181DD6"/>
                </a:solidFill>
                <a:effectLst/>
                <a:uLnTx/>
                <a:uFillTx/>
                <a:latin typeface="隶书" panose="02010509060101010101" pitchFamily="49" charset="-122"/>
                <a:ea typeface="隶书" panose="02010509060101010101" pitchFamily="49" charset="-122"/>
                <a:cs typeface="+mj-cs"/>
                <a:sym typeface="+mn-lt"/>
              </a:rPr>
              <a:t>设备工器具购置</a:t>
            </a:r>
            <a:endParaRPr kumimoji="0" lang="zh-CN" altLang="en-US" sz="3200" b="1" i="0" u="none" strike="noStrike" kern="1200" cap="none" spc="0" normalizeH="0" baseline="0" noProof="0" dirty="0" smtClean="0">
              <a:ln>
                <a:noFill/>
              </a:ln>
              <a:solidFill>
                <a:srgbClr val="181DD6"/>
              </a:solidFill>
              <a:effectLst/>
              <a:uLnTx/>
              <a:uFillTx/>
              <a:latin typeface="隶书" panose="02010509060101010101" pitchFamily="49" charset="-122"/>
              <a:ea typeface="隶书" panose="02010509060101010101" pitchFamily="49" charset="-122"/>
              <a:cs typeface="+mj-cs"/>
              <a:sym typeface="+mn-lt"/>
            </a:endParaRPr>
          </a:p>
        </p:txBody>
      </p:sp>
      <p:sp>
        <p:nvSpPr>
          <p:cNvPr id="55298" name="矩形 6"/>
          <p:cNvSpPr/>
          <p:nvPr/>
        </p:nvSpPr>
        <p:spPr>
          <a:xfrm>
            <a:off x="1055688" y="1339850"/>
            <a:ext cx="9872662" cy="3784600"/>
          </a:xfrm>
          <a:prstGeom prst="rect">
            <a:avLst/>
          </a:prstGeom>
          <a:noFill/>
          <a:ln w="9525">
            <a:noFill/>
          </a:ln>
        </p:spPr>
        <p:txBody>
          <a:bodyPr wrap="square" anchor="t" anchorCtr="0">
            <a:spAutoFit/>
          </a:bodyPr>
          <a:p>
            <a:pPr>
              <a:buFont typeface="Wingdings" panose="05000000000000000000" pitchFamily="2" charset="2"/>
              <a:buChar char="l"/>
            </a:pPr>
            <a:r>
              <a:rPr lang="zh-CN" altLang="en-US" sz="2400" dirty="0">
                <a:solidFill>
                  <a:srgbClr val="000000"/>
                </a:solidFill>
                <a:latin typeface="仿宋_GB2312" panose="02010609030101010101" pitchFamily="49" charset="-122"/>
                <a:ea typeface="仿宋_GB2312" panose="02010609030101010101" pitchFamily="49" charset="-122"/>
              </a:rPr>
              <a:t>指报告期内购置或自制的，达到固定资产标准的设备、工具、器具的价值。</a:t>
            </a:r>
            <a:endParaRPr lang="en-US" altLang="zh-CN" sz="2400" dirty="0">
              <a:solidFill>
                <a:srgbClr val="000000"/>
              </a:solidFill>
              <a:latin typeface="仿宋_GB2312" panose="02010609030101010101" pitchFamily="49" charset="-122"/>
              <a:ea typeface="仿宋_GB2312" panose="02010609030101010101" pitchFamily="49" charset="-122"/>
            </a:endParaRPr>
          </a:p>
          <a:p>
            <a:pPr>
              <a:buFont typeface="Wingdings" panose="05000000000000000000" pitchFamily="2" charset="2"/>
              <a:buChar char="l"/>
            </a:pPr>
            <a:r>
              <a:rPr lang="zh-CN" altLang="en-US" sz="2400" dirty="0">
                <a:solidFill>
                  <a:srgbClr val="000000"/>
                </a:solidFill>
                <a:latin typeface="仿宋_GB2312" panose="02010609030101010101" pitchFamily="49" charset="-122"/>
                <a:ea typeface="仿宋_GB2312" panose="02010609030101010101" pitchFamily="49" charset="-122"/>
              </a:rPr>
              <a:t>外购设备、工具、器具除设备本身的价格外，还应包括运杂费、仓库</a:t>
            </a:r>
            <a:r>
              <a:rPr lang="zh-CN" altLang="en-US" sz="2400" dirty="0">
                <a:latin typeface="仿宋_GB2312" panose="02010609030101010101" pitchFamily="49" charset="-122"/>
                <a:ea typeface="仿宋_GB2312" panose="02010609030101010101" pitchFamily="49" charset="-122"/>
              </a:rPr>
              <a:t>保管费、</a:t>
            </a:r>
            <a:r>
              <a:rPr lang="zh-CN" altLang="en-US" sz="2400" b="1" dirty="0">
                <a:solidFill>
                  <a:srgbClr val="FF0000"/>
                </a:solidFill>
                <a:latin typeface="仿宋_GB2312" panose="02010609030101010101" pitchFamily="49" charset="-122"/>
                <a:ea typeface="仿宋_GB2312" panose="02010609030101010101" pitchFamily="49" charset="-122"/>
              </a:rPr>
              <a:t>购买支持设备运行的软件系统的费用</a:t>
            </a:r>
            <a:r>
              <a:rPr lang="zh-CN" altLang="en-US" sz="2400" b="1" dirty="0">
                <a:latin typeface="仿宋_GB2312" panose="02010609030101010101" pitchFamily="49" charset="-122"/>
                <a:ea typeface="仿宋_GB2312" panose="02010609030101010101" pitchFamily="49" charset="-122"/>
              </a:rPr>
              <a:t>等，但不包括软件系统的后续技术服务费。</a:t>
            </a:r>
            <a:endParaRPr lang="zh-CN" altLang="en-US" sz="2400" b="1" dirty="0">
              <a:latin typeface="仿宋_GB2312" panose="02010609030101010101" pitchFamily="49" charset="-122"/>
              <a:ea typeface="仿宋_GB2312" panose="02010609030101010101" pitchFamily="49" charset="-122"/>
            </a:endParaRPr>
          </a:p>
          <a:p>
            <a:pPr>
              <a:buFont typeface="Wingdings" panose="05000000000000000000" pitchFamily="2" charset="2"/>
              <a:buChar char="l"/>
            </a:pPr>
            <a:endParaRPr lang="en-US" altLang="zh-CN" sz="2400" b="1" dirty="0">
              <a:latin typeface="仿宋_GB2312" panose="02010609030101010101" pitchFamily="49" charset="-122"/>
              <a:ea typeface="仿宋_GB2312" panose="02010609030101010101" pitchFamily="49" charset="-122"/>
            </a:endParaRPr>
          </a:p>
          <a:p>
            <a:pPr>
              <a:buFont typeface="Wingdings" panose="05000000000000000000" pitchFamily="2" charset="2"/>
              <a:buChar char="l"/>
            </a:pPr>
            <a:endParaRPr lang="en-US" altLang="zh-CN" sz="2400" b="1" dirty="0">
              <a:latin typeface="仿宋_GB2312" panose="02010609030101010101" pitchFamily="49" charset="-122"/>
              <a:ea typeface="仿宋_GB2312" panose="02010609030101010101" pitchFamily="49" charset="-122"/>
            </a:endParaRPr>
          </a:p>
          <a:p>
            <a:pPr>
              <a:buFont typeface="Wingdings" panose="05000000000000000000" pitchFamily="2" charset="2"/>
              <a:buChar char="l"/>
            </a:pPr>
            <a:endParaRPr lang="en-US" altLang="zh-CN" sz="2400" b="1" dirty="0">
              <a:latin typeface="仿宋_GB2312" panose="02010609030101010101" pitchFamily="49" charset="-122"/>
              <a:ea typeface="仿宋_GB2312" panose="02010609030101010101" pitchFamily="49" charset="-122"/>
            </a:endParaRPr>
          </a:p>
          <a:p>
            <a:pPr>
              <a:buFont typeface="Wingdings" panose="05000000000000000000" pitchFamily="2" charset="2"/>
              <a:buChar char="l"/>
            </a:pPr>
            <a:r>
              <a:rPr lang="en-US" altLang="zh-CN" sz="2400" b="1" dirty="0">
                <a:solidFill>
                  <a:srgbClr val="FF0000"/>
                </a:solidFill>
                <a:latin typeface="仿宋_GB2312" panose="02010609030101010101" pitchFamily="49" charset="-122"/>
                <a:ea typeface="仿宋_GB2312" panose="02010609030101010101" pitchFamily="49" charset="-122"/>
              </a:rPr>
              <a:t>单纯购置旧设备的项目不填报固定资产投资项目表。为避免重复统计，购置旧设备费用超过500万及以上，不得纳入固定资产投资统计。</a:t>
            </a:r>
            <a:endParaRPr lang="en-US" altLang="zh-CN" sz="2400" b="1" dirty="0">
              <a:solidFill>
                <a:srgbClr val="FF0000"/>
              </a:solidFill>
              <a:latin typeface="仿宋_GB2312" panose="02010609030101010101" pitchFamily="49" charset="-122"/>
              <a:ea typeface="仿宋_GB2312" panose="02010609030101010101" pitchFamily="49" charset="-122"/>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1139" name="标题 1"/>
          <p:cNvSpPr>
            <a:spLocks noGrp="1"/>
          </p:cNvSpPr>
          <p:nvPr>
            <p:ph type="title"/>
          </p:nvPr>
        </p:nvSpPr>
        <p:spPr>
          <a:xfrm>
            <a:off x="2452688" y="0"/>
            <a:ext cx="5278438" cy="654050"/>
          </a:xfrm>
        </p:spPr>
        <p:txBody>
          <a:bodyPr vert="horz"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dirty="0" smtClean="0">
                <a:ln>
                  <a:noFill/>
                </a:ln>
                <a:solidFill>
                  <a:srgbClr val="181DD6"/>
                </a:solidFill>
                <a:effectLst/>
                <a:uLnTx/>
                <a:uFillTx/>
                <a:latin typeface="隶书" panose="02010509060101010101" pitchFamily="49" charset="-122"/>
                <a:ea typeface="隶书" panose="02010509060101010101" pitchFamily="49" charset="-122"/>
                <a:cs typeface="+mj-cs"/>
                <a:sym typeface="+mn-lt"/>
              </a:rPr>
              <a:t>C112 </a:t>
            </a:r>
            <a:r>
              <a:rPr kumimoji="0" lang="zh-CN" altLang="en-US" sz="3200" b="1" i="0" u="none" strike="noStrike" kern="1200" cap="none" spc="0" normalizeH="0" baseline="0" noProof="0" dirty="0" smtClean="0">
                <a:ln>
                  <a:noFill/>
                </a:ln>
                <a:solidFill>
                  <a:srgbClr val="181DD6"/>
                </a:solidFill>
                <a:effectLst/>
                <a:uLnTx/>
                <a:uFillTx/>
                <a:latin typeface="隶书" panose="02010509060101010101" pitchFamily="49" charset="-122"/>
                <a:ea typeface="隶书" panose="02010509060101010101" pitchFamily="49" charset="-122"/>
                <a:cs typeface="+mj-cs"/>
                <a:sym typeface="+mn-lt"/>
              </a:rPr>
              <a:t>其他费用</a:t>
            </a:r>
            <a:endParaRPr kumimoji="0" lang="zh-CN" altLang="en-US" sz="3200" b="1" i="0" u="none" strike="noStrike" kern="1200" cap="none" spc="0" normalizeH="0" baseline="0" noProof="0" dirty="0" smtClean="0">
              <a:ln>
                <a:noFill/>
              </a:ln>
              <a:solidFill>
                <a:srgbClr val="181DD6"/>
              </a:solidFill>
              <a:effectLst/>
              <a:uLnTx/>
              <a:uFillTx/>
              <a:latin typeface="隶书" panose="02010509060101010101" pitchFamily="49" charset="-122"/>
              <a:ea typeface="隶书" panose="02010509060101010101" pitchFamily="49" charset="-122"/>
              <a:cs typeface="+mj-cs"/>
              <a:sym typeface="+mn-lt"/>
            </a:endParaRPr>
          </a:p>
        </p:txBody>
      </p:sp>
      <p:sp>
        <p:nvSpPr>
          <p:cNvPr id="56322" name="矩形 6"/>
          <p:cNvSpPr/>
          <p:nvPr/>
        </p:nvSpPr>
        <p:spPr>
          <a:xfrm>
            <a:off x="1095375" y="785813"/>
            <a:ext cx="10421938" cy="5408612"/>
          </a:xfrm>
          <a:prstGeom prst="rect">
            <a:avLst/>
          </a:prstGeom>
          <a:noFill/>
          <a:ln w="9525">
            <a:noFill/>
          </a:ln>
        </p:spPr>
        <p:txBody>
          <a:bodyPr wrap="square" anchor="t" anchorCtr="0">
            <a:spAutoFit/>
          </a:bodyPr>
          <a:p>
            <a:pPr>
              <a:lnSpc>
                <a:spcPct val="120000"/>
              </a:lnSpc>
            </a:pPr>
            <a:r>
              <a:rPr lang="zh-CN" altLang="en-US" sz="2400" dirty="0">
                <a:solidFill>
                  <a:srgbClr val="000000"/>
                </a:solidFill>
                <a:latin typeface="仿宋_GB2312" panose="02010609030101010101" pitchFamily="49" charset="-122"/>
                <a:ea typeface="仿宋_GB2312" panose="02010609030101010101" pitchFamily="49" charset="-122"/>
              </a:rPr>
              <a:t>● 指在固定资产建造和购置过程中发生的，除建筑安装工程和设备、工器具购置投资完成额以外的应当分摊计入固定资产投资项目的费用，不指经营中财务上的其他费用。</a:t>
            </a:r>
            <a:endParaRPr lang="en-US" altLang="zh-CN" sz="2400" dirty="0">
              <a:solidFill>
                <a:srgbClr val="000000"/>
              </a:solidFill>
              <a:latin typeface="仿宋_GB2312" panose="02010609030101010101" pitchFamily="49" charset="-122"/>
              <a:ea typeface="仿宋_GB2312" panose="02010609030101010101" pitchFamily="49" charset="-122"/>
            </a:endParaRPr>
          </a:p>
          <a:p>
            <a:pPr>
              <a:lnSpc>
                <a:spcPct val="120000"/>
              </a:lnSpc>
              <a:buFont typeface="Wingdings" panose="05000000000000000000" pitchFamily="2" charset="2"/>
              <a:buChar char="l"/>
            </a:pPr>
            <a:r>
              <a:rPr lang="zh-CN" altLang="en-US" sz="2400" dirty="0">
                <a:solidFill>
                  <a:srgbClr val="000000"/>
                </a:solidFill>
                <a:latin typeface="仿宋_GB2312" panose="02010609030101010101" pitchFamily="49" charset="-122"/>
                <a:ea typeface="仿宋_GB2312" panose="02010609030101010101" pitchFamily="49" charset="-122"/>
              </a:rPr>
              <a:t>项目</a:t>
            </a:r>
            <a:r>
              <a:rPr lang="zh-CN" altLang="en-US" sz="2400" b="1" dirty="0">
                <a:latin typeface="仿宋_GB2312" panose="02010609030101010101" pitchFamily="49" charset="-122"/>
                <a:ea typeface="仿宋_GB2312" panose="02010609030101010101" pitchFamily="49" charset="-122"/>
              </a:rPr>
              <a:t>前期费用（如设计勘察费、土地购置费等）</a:t>
            </a:r>
            <a:r>
              <a:rPr lang="zh-CN" altLang="en-US" sz="2400" dirty="0">
                <a:latin typeface="仿宋_GB2312" panose="02010609030101010101" pitchFamily="49" charset="-122"/>
                <a:ea typeface="仿宋_GB2312" panose="02010609030101010101" pitchFamily="49" charset="-122"/>
              </a:rPr>
              <a:t>在</a:t>
            </a:r>
            <a:r>
              <a:rPr lang="zh-CN" altLang="en-US" sz="2400" dirty="0">
                <a:solidFill>
                  <a:srgbClr val="FF0000"/>
                </a:solidFill>
                <a:latin typeface="仿宋_GB2312" panose="02010609030101010101" pitchFamily="49" charset="-122"/>
                <a:ea typeface="仿宋_GB2312" panose="02010609030101010101" pitchFamily="49" charset="-122"/>
              </a:rPr>
              <a:t>项目正式开工动土时</a:t>
            </a:r>
            <a:r>
              <a:rPr lang="zh-CN" altLang="en-US" sz="2400" dirty="0">
                <a:latin typeface="仿宋_GB2312" panose="02010609030101010101" pitchFamily="49" charset="-122"/>
                <a:ea typeface="仿宋_GB2312" panose="02010609030101010101" pitchFamily="49" charset="-122"/>
              </a:rPr>
              <a:t>计入投资。</a:t>
            </a:r>
            <a:endParaRPr lang="zh-CN" altLang="en-US" sz="2400" dirty="0">
              <a:latin typeface="仿宋_GB2312" panose="02010609030101010101" pitchFamily="49" charset="-122"/>
              <a:ea typeface="仿宋_GB2312" panose="02010609030101010101" pitchFamily="49" charset="-122"/>
            </a:endParaRPr>
          </a:p>
          <a:p>
            <a:pPr>
              <a:lnSpc>
                <a:spcPct val="120000"/>
              </a:lnSpc>
              <a:buFont typeface="Wingdings" panose="05000000000000000000" pitchFamily="2" charset="2"/>
              <a:buChar char="l"/>
            </a:pPr>
            <a:r>
              <a:rPr lang="zh-CN" altLang="en-US" sz="2400" b="1" dirty="0">
                <a:latin typeface="仿宋_GB2312" panose="02010609030101010101" pitchFamily="49" charset="-122"/>
                <a:ea typeface="仿宋_GB2312" panose="02010609030101010101" pitchFamily="49" charset="-122"/>
              </a:rPr>
              <a:t>国内贷款利息</a:t>
            </a:r>
            <a:r>
              <a:rPr lang="zh-CN" altLang="en-US" sz="2400" dirty="0">
                <a:latin typeface="仿宋_GB2312" panose="02010609030101010101" pitchFamily="49" charset="-122"/>
                <a:ea typeface="仿宋_GB2312" panose="02010609030101010101" pitchFamily="49" charset="-122"/>
              </a:rPr>
              <a:t>按报告期实际支付的利息计算投资完成额，并作为增加固定资产的费用处理。利用国外资金或国家自有外汇购置的国外设备、工具、器具、材料以及支付的各种费用，按</a:t>
            </a:r>
            <a:r>
              <a:rPr lang="zh-CN" altLang="en-US" sz="2400" b="1" dirty="0">
                <a:latin typeface="仿宋_GB2312" panose="02010609030101010101" pitchFamily="49" charset="-122"/>
                <a:ea typeface="仿宋_GB2312" panose="02010609030101010101" pitchFamily="49" charset="-122"/>
              </a:rPr>
              <a:t>实际结算价格</a:t>
            </a:r>
            <a:r>
              <a:rPr lang="zh-CN" altLang="en-US" sz="2400" dirty="0">
                <a:latin typeface="仿宋_GB2312" panose="02010609030101010101" pitchFamily="49" charset="-122"/>
                <a:ea typeface="仿宋_GB2312" panose="02010609030101010101" pitchFamily="49" charset="-122"/>
              </a:rPr>
              <a:t>折合人民币计算。</a:t>
            </a:r>
            <a:endParaRPr lang="zh-CN" altLang="en-US" sz="2400" dirty="0">
              <a:latin typeface="仿宋_GB2312" panose="02010609030101010101" pitchFamily="49" charset="-122"/>
              <a:ea typeface="仿宋_GB2312" panose="02010609030101010101" pitchFamily="49" charset="-122"/>
            </a:endParaRPr>
          </a:p>
          <a:p>
            <a:pPr>
              <a:lnSpc>
                <a:spcPct val="120000"/>
              </a:lnSpc>
              <a:buFont typeface="Wingdings" panose="05000000000000000000" pitchFamily="2" charset="2"/>
              <a:buChar char="l"/>
            </a:pPr>
            <a:r>
              <a:rPr lang="zh-CN" altLang="en-US" sz="2400" b="1" dirty="0">
                <a:solidFill>
                  <a:srgbClr val="FF0000"/>
                </a:solidFill>
                <a:latin typeface="仿宋_GB2312" panose="02010609030101010101" pitchFamily="49" charset="-122"/>
                <a:ea typeface="仿宋_GB2312" panose="02010609030101010101" pitchFamily="49" charset="-122"/>
              </a:rPr>
              <a:t>其他费用的分摊问题：</a:t>
            </a:r>
            <a:r>
              <a:rPr lang="zh-CN" altLang="en-US" sz="2400" b="1" dirty="0">
                <a:latin typeface="仿宋_GB2312" panose="02010609030101010101" pitchFamily="49" charset="-122"/>
                <a:ea typeface="仿宋_GB2312" panose="02010609030101010101" pitchFamily="49" charset="-122"/>
              </a:rPr>
              <a:t>若多个项目统一征地拆迁，土地费用按照项目实际用地面积占比分摊，</a:t>
            </a:r>
            <a:r>
              <a:rPr lang="zh-CN" altLang="en-US" sz="2400" b="1" dirty="0">
                <a:solidFill>
                  <a:srgbClr val="FF0000"/>
                </a:solidFill>
                <a:latin typeface="仿宋_GB2312" panose="02010609030101010101" pitchFamily="49" charset="-122"/>
                <a:ea typeface="仿宋_GB2312" panose="02010609030101010101" pitchFamily="49" charset="-122"/>
              </a:rPr>
              <a:t>不得重复报送；</a:t>
            </a:r>
            <a:r>
              <a:rPr lang="zh-CN" altLang="en-US" sz="2400" b="1" dirty="0">
                <a:latin typeface="仿宋_GB2312" panose="02010609030101010101" pitchFamily="49" charset="-122"/>
                <a:ea typeface="仿宋_GB2312" panose="02010609030101010101" pitchFamily="49" charset="-122"/>
              </a:rPr>
              <a:t>若一笔贷款用于多个项目建设，且无法区分每个项目实际使用贷款数额，则利息支出按项目工程进度占比分摊。</a:t>
            </a:r>
            <a:endParaRPr lang="zh-CN" altLang="en-US" sz="2400" b="1" dirty="0">
              <a:latin typeface="仿宋_GB2312" panose="02010609030101010101" pitchFamily="49" charset="-122"/>
              <a:ea typeface="仿宋_GB2312" panose="02010609030101010101" pitchFamily="49" charset="-122"/>
            </a:endParaRPr>
          </a:p>
          <a:p>
            <a:pPr>
              <a:lnSpc>
                <a:spcPct val="120000"/>
              </a:lnSpc>
              <a:buFont typeface="Wingdings" panose="05000000000000000000" pitchFamily="2" charset="2"/>
              <a:buChar char="l"/>
            </a:pPr>
            <a:r>
              <a:rPr lang="zh-CN" altLang="en-US" sz="2400" b="1" dirty="0">
                <a:solidFill>
                  <a:srgbClr val="FF0000"/>
                </a:solidFill>
                <a:latin typeface="仿宋_GB2312" panose="02010609030101010101" pitchFamily="49" charset="-122"/>
                <a:ea typeface="仿宋_GB2312" panose="02010609030101010101" pitchFamily="49" charset="-122"/>
              </a:rPr>
              <a:t>续建项目其他费用不跨年，与房地产开发投资有区别。</a:t>
            </a:r>
            <a:endParaRPr lang="zh-CN" altLang="en-US" sz="2400" b="1" dirty="0">
              <a:solidFill>
                <a:srgbClr val="FF0000"/>
              </a:solidFill>
              <a:latin typeface="仿宋_GB2312" panose="02010609030101010101" pitchFamily="49" charset="-122"/>
              <a:ea typeface="仿宋_GB2312" panose="02010609030101010101" pitchFamily="49" charset="-122"/>
            </a:endParaRP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1139" name="标题 1"/>
          <p:cNvSpPr>
            <a:spLocks noGrp="1"/>
          </p:cNvSpPr>
          <p:nvPr>
            <p:ph type="title"/>
          </p:nvPr>
        </p:nvSpPr>
        <p:spPr>
          <a:xfrm>
            <a:off x="1703388" y="44450"/>
            <a:ext cx="5278438" cy="654050"/>
          </a:xfrm>
        </p:spPr>
        <p:txBody>
          <a:bodyPr vert="horz"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dirty="0" smtClean="0">
                <a:ln>
                  <a:noFill/>
                </a:ln>
                <a:solidFill>
                  <a:srgbClr val="181DD6"/>
                </a:solidFill>
                <a:effectLst/>
                <a:uLnTx/>
                <a:uFillTx/>
                <a:latin typeface="隶书" panose="02010509060101010101" pitchFamily="49" charset="-122"/>
                <a:ea typeface="隶书" panose="02010509060101010101" pitchFamily="49" charset="-122"/>
                <a:cs typeface="+mj-cs"/>
                <a:sym typeface="+mn-lt"/>
              </a:rPr>
              <a:t>C113 </a:t>
            </a:r>
            <a:r>
              <a:rPr kumimoji="0" lang="zh-CN" altLang="en-US" sz="3200" b="1" i="0" u="none" strike="noStrike" kern="1200" cap="none" spc="0" normalizeH="0" baseline="0" noProof="0" dirty="0" smtClean="0">
                <a:ln>
                  <a:noFill/>
                </a:ln>
                <a:solidFill>
                  <a:srgbClr val="181DD6"/>
                </a:solidFill>
                <a:effectLst/>
                <a:uLnTx/>
                <a:uFillTx/>
                <a:latin typeface="隶书" panose="02010509060101010101" pitchFamily="49" charset="-122"/>
                <a:ea typeface="隶书" panose="02010509060101010101" pitchFamily="49" charset="-122"/>
                <a:cs typeface="+mj-cs"/>
                <a:sym typeface="+mn-lt"/>
              </a:rPr>
              <a:t>旧建筑物购置费</a:t>
            </a:r>
            <a:endParaRPr kumimoji="0" lang="zh-CN" altLang="en-US" sz="3200" b="1" i="0" u="none" strike="noStrike" kern="1200" cap="none" spc="0" normalizeH="0" baseline="0" noProof="0" dirty="0" smtClean="0">
              <a:ln>
                <a:noFill/>
              </a:ln>
              <a:solidFill>
                <a:srgbClr val="181DD6"/>
              </a:solidFill>
              <a:effectLst/>
              <a:uLnTx/>
              <a:uFillTx/>
              <a:latin typeface="隶书" panose="02010509060101010101" pitchFamily="49" charset="-122"/>
              <a:ea typeface="隶书" panose="02010509060101010101" pitchFamily="49" charset="-122"/>
              <a:cs typeface="+mj-cs"/>
              <a:sym typeface="+mn-lt"/>
            </a:endParaRPr>
          </a:p>
        </p:txBody>
      </p:sp>
      <p:sp>
        <p:nvSpPr>
          <p:cNvPr id="57346" name="矩形 6"/>
          <p:cNvSpPr/>
          <p:nvPr/>
        </p:nvSpPr>
        <p:spPr>
          <a:xfrm>
            <a:off x="1095375" y="785813"/>
            <a:ext cx="10421938" cy="2749550"/>
          </a:xfrm>
          <a:prstGeom prst="rect">
            <a:avLst/>
          </a:prstGeom>
          <a:noFill/>
          <a:ln w="9525">
            <a:noFill/>
          </a:ln>
        </p:spPr>
        <p:txBody>
          <a:bodyPr wrap="square" anchor="t" anchorCtr="0">
            <a:spAutoFit/>
          </a:bodyPr>
          <a:p>
            <a:pPr>
              <a:lnSpc>
                <a:spcPct val="120000"/>
              </a:lnSpc>
            </a:pPr>
            <a:r>
              <a:rPr lang="zh-CN" altLang="en-US" sz="2400" dirty="0">
                <a:solidFill>
                  <a:srgbClr val="000000"/>
                </a:solidFill>
                <a:latin typeface="仿宋_GB2312" panose="02010609030101010101" pitchFamily="49" charset="-122"/>
                <a:ea typeface="仿宋_GB2312" panose="02010609030101010101" pitchFamily="49" charset="-122"/>
              </a:rPr>
              <a:t>● 指购置已使用过的各种旧房屋及其他建筑物，即对旧房屋及其他建筑物的赔偿费。</a:t>
            </a:r>
            <a:endParaRPr lang="zh-CN" altLang="en-US" sz="2400" dirty="0">
              <a:solidFill>
                <a:srgbClr val="000000"/>
              </a:solidFill>
              <a:latin typeface="仿宋_GB2312" panose="02010609030101010101" pitchFamily="49" charset="-122"/>
              <a:ea typeface="仿宋_GB2312" panose="02010609030101010101" pitchFamily="49" charset="-122"/>
            </a:endParaRPr>
          </a:p>
          <a:p>
            <a:pPr>
              <a:lnSpc>
                <a:spcPct val="120000"/>
              </a:lnSpc>
            </a:pPr>
            <a:endParaRPr lang="zh-CN" altLang="en-US" sz="2400" dirty="0">
              <a:solidFill>
                <a:srgbClr val="000000"/>
              </a:solidFill>
              <a:latin typeface="仿宋_GB2312" panose="02010609030101010101" pitchFamily="49" charset="-122"/>
              <a:ea typeface="仿宋_GB2312" panose="02010609030101010101" pitchFamily="49" charset="-122"/>
            </a:endParaRPr>
          </a:p>
          <a:p>
            <a:pPr>
              <a:lnSpc>
                <a:spcPct val="120000"/>
              </a:lnSpc>
            </a:pPr>
            <a:endParaRPr lang="zh-CN" altLang="en-US" sz="2400" dirty="0">
              <a:solidFill>
                <a:srgbClr val="000000"/>
              </a:solidFill>
              <a:latin typeface="仿宋_GB2312" panose="02010609030101010101" pitchFamily="49" charset="-122"/>
              <a:ea typeface="仿宋_GB2312" panose="02010609030101010101" pitchFamily="49" charset="-122"/>
            </a:endParaRPr>
          </a:p>
          <a:p>
            <a:pPr>
              <a:lnSpc>
                <a:spcPct val="120000"/>
              </a:lnSpc>
            </a:pPr>
            <a:r>
              <a:rPr lang="zh-CN" altLang="en-US" sz="2400" dirty="0">
                <a:solidFill>
                  <a:srgbClr val="FF0000"/>
                </a:solidFill>
                <a:latin typeface="仿宋_GB2312" panose="02010609030101010101" pitchFamily="49" charset="-122"/>
                <a:ea typeface="仿宋_GB2312" panose="02010609030101010101" pitchFamily="49" charset="-122"/>
              </a:rPr>
              <a:t>单纯购置旧建筑物的项目不填报固定资产投资项目表。购买建筑物（无论新旧）后进行单纯装修，不得纳入固定资产投资统计。</a:t>
            </a:r>
            <a:endParaRPr lang="zh-CN" altLang="en-US" sz="2400" dirty="0">
              <a:solidFill>
                <a:srgbClr val="FF0000"/>
              </a:solidFill>
              <a:latin typeface="仿宋_GB2312" panose="02010609030101010101" pitchFamily="49" charset="-122"/>
              <a:ea typeface="仿宋_GB2312" panose="02010609030101010101" pitchFamily="49" charset="-122"/>
            </a:endParaRP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1139" name="标题 1"/>
          <p:cNvSpPr>
            <a:spLocks noGrp="1"/>
          </p:cNvSpPr>
          <p:nvPr>
            <p:ph type="title"/>
          </p:nvPr>
        </p:nvSpPr>
        <p:spPr>
          <a:xfrm>
            <a:off x="2452688" y="0"/>
            <a:ext cx="5278438" cy="654050"/>
          </a:xfrm>
        </p:spPr>
        <p:txBody>
          <a:bodyPr vert="horz"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dirty="0" smtClean="0">
                <a:ln>
                  <a:noFill/>
                </a:ln>
                <a:solidFill>
                  <a:srgbClr val="FF0000"/>
                </a:solidFill>
                <a:effectLst/>
                <a:uLnTx/>
                <a:uFillTx/>
                <a:latin typeface="隶书" panose="02010509060101010101" pitchFamily="49" charset="-122"/>
                <a:ea typeface="隶书" panose="02010509060101010101" pitchFamily="49" charset="-122"/>
                <a:cs typeface="+mj-cs"/>
                <a:sym typeface="+mn-lt"/>
              </a:rPr>
              <a:t>c114 </a:t>
            </a:r>
            <a:r>
              <a:rPr kumimoji="0" lang="zh-CN" altLang="en-US" sz="3200" b="1" i="0" u="none" strike="noStrike" kern="1200" cap="none" spc="0" normalizeH="0" baseline="0" noProof="0" dirty="0" smtClean="0">
                <a:ln>
                  <a:noFill/>
                </a:ln>
                <a:solidFill>
                  <a:srgbClr val="FF0000"/>
                </a:solidFill>
                <a:effectLst/>
                <a:uLnTx/>
                <a:uFillTx/>
                <a:latin typeface="隶书" panose="02010509060101010101" pitchFamily="49" charset="-122"/>
                <a:ea typeface="隶书" panose="02010509060101010101" pitchFamily="49" charset="-122"/>
                <a:cs typeface="+mj-cs"/>
                <a:sym typeface="+mn-lt"/>
              </a:rPr>
              <a:t>建设用地费</a:t>
            </a:r>
            <a:endParaRPr kumimoji="0" lang="zh-CN" altLang="en-US" sz="3200" b="1" i="0" u="none" strike="noStrike" kern="1200" cap="none" spc="0" normalizeH="0" baseline="0" noProof="0" dirty="0" smtClean="0">
              <a:ln>
                <a:noFill/>
              </a:ln>
              <a:solidFill>
                <a:srgbClr val="FF0000"/>
              </a:solidFill>
              <a:effectLst/>
              <a:uLnTx/>
              <a:uFillTx/>
              <a:latin typeface="隶书" panose="02010509060101010101" pitchFamily="49" charset="-122"/>
              <a:ea typeface="隶书" panose="02010509060101010101" pitchFamily="49" charset="-122"/>
              <a:cs typeface="+mj-cs"/>
              <a:sym typeface="+mn-lt"/>
            </a:endParaRPr>
          </a:p>
        </p:txBody>
      </p:sp>
      <p:sp>
        <p:nvSpPr>
          <p:cNvPr id="58370" name="矩形 6"/>
          <p:cNvSpPr/>
          <p:nvPr/>
        </p:nvSpPr>
        <p:spPr>
          <a:xfrm>
            <a:off x="973138" y="833438"/>
            <a:ext cx="9344025" cy="5078412"/>
          </a:xfrm>
          <a:prstGeom prst="rect">
            <a:avLst/>
          </a:prstGeom>
          <a:noFill/>
          <a:ln w="9525">
            <a:noFill/>
          </a:ln>
        </p:spPr>
        <p:txBody>
          <a:bodyPr wrap="square" anchor="t" anchorCtr="0">
            <a:spAutoFit/>
          </a:bodyPr>
          <a:p>
            <a:pPr>
              <a:lnSpc>
                <a:spcPct val="150000"/>
              </a:lnSpc>
            </a:pPr>
            <a:r>
              <a:rPr lang="zh-CN" altLang="en-US" dirty="0">
                <a:solidFill>
                  <a:srgbClr val="000000"/>
                </a:solidFill>
                <a:latin typeface="仿宋_GB2312" panose="02010609030101010101" pitchFamily="49" charset="-122"/>
                <a:ea typeface="仿宋_GB2312" panose="02010609030101010101" pitchFamily="49" charset="-122"/>
              </a:rPr>
              <a:t>● </a:t>
            </a:r>
            <a:r>
              <a:rPr lang="zh-CN" altLang="en-US" sz="2400" dirty="0">
                <a:solidFill>
                  <a:srgbClr val="000000"/>
                </a:solidFill>
                <a:latin typeface="仿宋_GB2312" panose="02010609030101010101" pitchFamily="49" charset="-122"/>
                <a:ea typeface="仿宋_GB2312" panose="02010609030101010101" pitchFamily="49" charset="-122"/>
              </a:rPr>
              <a:t>指建设项目通过各种方式取得土地使用权而支付的费用。</a:t>
            </a:r>
            <a:endParaRPr lang="en-US" altLang="zh-CN" sz="2400" dirty="0">
              <a:solidFill>
                <a:srgbClr val="000000"/>
              </a:solidFill>
              <a:latin typeface="仿宋_GB2312" panose="02010609030101010101" pitchFamily="49" charset="-122"/>
              <a:ea typeface="仿宋_GB2312" panose="02010609030101010101" pitchFamily="49" charset="-122"/>
            </a:endParaRPr>
          </a:p>
          <a:p>
            <a:pPr>
              <a:lnSpc>
                <a:spcPct val="150000"/>
              </a:lnSpc>
            </a:pPr>
            <a:r>
              <a:rPr lang="zh-CN" altLang="en-US" sz="2400" dirty="0">
                <a:solidFill>
                  <a:srgbClr val="000000"/>
                </a:solidFill>
                <a:latin typeface="仿宋_GB2312" panose="02010609030101010101" pitchFamily="49" charset="-122"/>
                <a:ea typeface="仿宋_GB2312" panose="02010609030101010101" pitchFamily="49" charset="-122"/>
              </a:rPr>
              <a:t>   </a:t>
            </a:r>
            <a:r>
              <a:rPr lang="zh-CN" altLang="en-US" sz="2400" dirty="0">
                <a:solidFill>
                  <a:srgbClr val="FF0000"/>
                </a:solidFill>
                <a:latin typeface="仿宋_GB2312" panose="02010609030101010101" pitchFamily="49" charset="-122"/>
                <a:ea typeface="仿宋_GB2312" panose="02010609030101010101" pitchFamily="49" charset="-122"/>
              </a:rPr>
              <a:t>包括七种</a:t>
            </a:r>
            <a:r>
              <a:rPr lang="zh-CN" altLang="en-US" sz="2400" dirty="0">
                <a:solidFill>
                  <a:srgbClr val="000000"/>
                </a:solidFill>
                <a:latin typeface="仿宋_GB2312" panose="02010609030101010101" pitchFamily="49" charset="-122"/>
                <a:ea typeface="仿宋_GB2312" panose="02010609030101010101" pitchFamily="49" charset="-122"/>
              </a:rPr>
              <a:t>方式：</a:t>
            </a:r>
            <a:endParaRPr lang="en-US" altLang="zh-CN" sz="2400" dirty="0">
              <a:solidFill>
                <a:srgbClr val="000000"/>
              </a:solidFill>
              <a:latin typeface="仿宋_GB2312" panose="02010609030101010101" pitchFamily="49" charset="-122"/>
              <a:ea typeface="仿宋_GB2312" panose="02010609030101010101" pitchFamily="49" charset="-122"/>
            </a:endParaRPr>
          </a:p>
          <a:p>
            <a:pPr>
              <a:lnSpc>
                <a:spcPct val="150000"/>
              </a:lnSpc>
            </a:pPr>
            <a:r>
              <a:rPr lang="zh-CN" altLang="en-US" sz="2400" dirty="0">
                <a:solidFill>
                  <a:srgbClr val="000000"/>
                </a:solidFill>
                <a:latin typeface="仿宋_GB2312" panose="02010609030101010101" pitchFamily="49" charset="-122"/>
                <a:ea typeface="仿宋_GB2312" panose="02010609030101010101" pitchFamily="49" charset="-122"/>
              </a:rPr>
              <a:t>   （</a:t>
            </a:r>
            <a:r>
              <a:rPr lang="en-US" altLang="zh-CN" sz="2400" dirty="0">
                <a:solidFill>
                  <a:srgbClr val="000000"/>
                </a:solidFill>
                <a:latin typeface="仿宋_GB2312" panose="02010609030101010101" pitchFamily="49" charset="-122"/>
                <a:ea typeface="仿宋_GB2312" panose="02010609030101010101" pitchFamily="49" charset="-122"/>
              </a:rPr>
              <a:t>1</a:t>
            </a:r>
            <a:r>
              <a:rPr lang="zh-CN" altLang="en-US" sz="2400" dirty="0">
                <a:solidFill>
                  <a:srgbClr val="000000"/>
                </a:solidFill>
                <a:latin typeface="仿宋_GB2312" panose="02010609030101010101" pitchFamily="49" charset="-122"/>
                <a:ea typeface="仿宋_GB2312" panose="02010609030101010101" pitchFamily="49" charset="-122"/>
              </a:rPr>
              <a:t>）土地购置费</a:t>
            </a:r>
            <a:r>
              <a:rPr lang="en-US" altLang="zh-CN" sz="2400" dirty="0">
                <a:solidFill>
                  <a:srgbClr val="000000"/>
                </a:solidFill>
                <a:latin typeface="仿宋_GB2312" panose="02010609030101010101" pitchFamily="49" charset="-122"/>
                <a:ea typeface="仿宋_GB2312" panose="02010609030101010101" pitchFamily="49" charset="-122"/>
              </a:rPr>
              <a:t>       </a:t>
            </a:r>
            <a:r>
              <a:rPr lang="zh-CN" altLang="en-US" sz="2400" dirty="0">
                <a:solidFill>
                  <a:srgbClr val="000000"/>
                </a:solidFill>
                <a:latin typeface="仿宋_GB2312" panose="02010609030101010101" pitchFamily="49" charset="-122"/>
                <a:ea typeface="仿宋_GB2312" panose="02010609030101010101" pitchFamily="49" charset="-122"/>
              </a:rPr>
              <a:t>（</a:t>
            </a:r>
            <a:r>
              <a:rPr lang="en-US" altLang="zh-CN" sz="2400" dirty="0">
                <a:solidFill>
                  <a:srgbClr val="000000"/>
                </a:solidFill>
                <a:latin typeface="仿宋_GB2312" panose="02010609030101010101" pitchFamily="49" charset="-122"/>
                <a:ea typeface="仿宋_GB2312" panose="02010609030101010101" pitchFamily="49" charset="-122"/>
              </a:rPr>
              <a:t>2</a:t>
            </a:r>
            <a:r>
              <a:rPr lang="zh-CN" altLang="en-US" sz="2400" dirty="0">
                <a:solidFill>
                  <a:srgbClr val="000000"/>
                </a:solidFill>
                <a:latin typeface="仿宋_GB2312" panose="02010609030101010101" pitchFamily="49" charset="-122"/>
                <a:ea typeface="仿宋_GB2312" panose="02010609030101010101" pitchFamily="49" charset="-122"/>
              </a:rPr>
              <a:t>）土地征用及迁移补偿费</a:t>
            </a:r>
            <a:endParaRPr lang="en-US" altLang="zh-CN" sz="2400" dirty="0">
              <a:solidFill>
                <a:srgbClr val="000000"/>
              </a:solidFill>
              <a:latin typeface="仿宋_GB2312" panose="02010609030101010101" pitchFamily="49" charset="-122"/>
              <a:ea typeface="仿宋_GB2312" panose="02010609030101010101" pitchFamily="49" charset="-122"/>
            </a:endParaRPr>
          </a:p>
          <a:p>
            <a:pPr>
              <a:lnSpc>
                <a:spcPct val="150000"/>
              </a:lnSpc>
            </a:pPr>
            <a:r>
              <a:rPr lang="en-US" altLang="zh-CN" sz="2400" dirty="0">
                <a:solidFill>
                  <a:srgbClr val="000000"/>
                </a:solidFill>
                <a:latin typeface="仿宋_GB2312" panose="02010609030101010101" pitchFamily="49" charset="-122"/>
                <a:ea typeface="仿宋_GB2312" panose="02010609030101010101" pitchFamily="49" charset="-122"/>
              </a:rPr>
              <a:t>   </a:t>
            </a:r>
            <a:r>
              <a:rPr lang="zh-CN" altLang="zh-CN" sz="2400" dirty="0">
                <a:solidFill>
                  <a:srgbClr val="000000"/>
                </a:solidFill>
                <a:latin typeface="仿宋_GB2312" panose="02010609030101010101" pitchFamily="49" charset="-122"/>
                <a:ea typeface="仿宋_GB2312" panose="02010609030101010101" pitchFamily="49" charset="-122"/>
              </a:rPr>
              <a:t>（</a:t>
            </a:r>
            <a:r>
              <a:rPr lang="en-US" altLang="zh-CN" sz="2400" dirty="0">
                <a:solidFill>
                  <a:srgbClr val="000000"/>
                </a:solidFill>
                <a:latin typeface="仿宋_GB2312" panose="02010609030101010101" pitchFamily="49" charset="-122"/>
                <a:ea typeface="仿宋_GB2312" panose="02010609030101010101" pitchFamily="49" charset="-122"/>
              </a:rPr>
              <a:t>3</a:t>
            </a:r>
            <a:r>
              <a:rPr lang="zh-CN" altLang="en-US" sz="2400" dirty="0">
                <a:solidFill>
                  <a:srgbClr val="000000"/>
                </a:solidFill>
                <a:latin typeface="仿宋_GB2312" panose="02010609030101010101" pitchFamily="49" charset="-122"/>
                <a:ea typeface="仿宋_GB2312" panose="02010609030101010101" pitchFamily="49" charset="-122"/>
              </a:rPr>
              <a:t>）土地复垦及补偿费 （</a:t>
            </a:r>
            <a:r>
              <a:rPr lang="en-US" altLang="zh-CN" sz="2400" dirty="0">
                <a:solidFill>
                  <a:srgbClr val="000000"/>
                </a:solidFill>
                <a:latin typeface="仿宋_GB2312" panose="02010609030101010101" pitchFamily="49" charset="-122"/>
                <a:ea typeface="仿宋_GB2312" panose="02010609030101010101" pitchFamily="49" charset="-122"/>
              </a:rPr>
              <a:t>4</a:t>
            </a:r>
            <a:r>
              <a:rPr lang="zh-CN" altLang="en-US" sz="2400" dirty="0">
                <a:solidFill>
                  <a:srgbClr val="000000"/>
                </a:solidFill>
                <a:latin typeface="仿宋_GB2312" panose="02010609030101010101" pitchFamily="49" charset="-122"/>
                <a:ea typeface="仿宋_GB2312" panose="02010609030101010101" pitchFamily="49" charset="-122"/>
              </a:rPr>
              <a:t>）土地使用税</a:t>
            </a:r>
            <a:endParaRPr lang="en-US" altLang="zh-CN" sz="2400" dirty="0">
              <a:solidFill>
                <a:srgbClr val="000000"/>
              </a:solidFill>
              <a:latin typeface="仿宋_GB2312" panose="02010609030101010101" pitchFamily="49" charset="-122"/>
              <a:ea typeface="仿宋_GB2312" panose="02010609030101010101" pitchFamily="49" charset="-122"/>
            </a:endParaRPr>
          </a:p>
          <a:p>
            <a:pPr>
              <a:lnSpc>
                <a:spcPct val="150000"/>
              </a:lnSpc>
            </a:pPr>
            <a:r>
              <a:rPr lang="en-US" altLang="zh-CN" sz="2400" dirty="0">
                <a:solidFill>
                  <a:srgbClr val="000000"/>
                </a:solidFill>
                <a:latin typeface="仿宋_GB2312" panose="02010609030101010101" pitchFamily="49" charset="-122"/>
                <a:ea typeface="仿宋_GB2312" panose="02010609030101010101" pitchFamily="49" charset="-122"/>
              </a:rPr>
              <a:t>   </a:t>
            </a:r>
            <a:r>
              <a:rPr lang="zh-CN" altLang="en-US" sz="2400" dirty="0">
                <a:solidFill>
                  <a:srgbClr val="000000"/>
                </a:solidFill>
                <a:latin typeface="仿宋_GB2312" panose="02010609030101010101" pitchFamily="49" charset="-122"/>
                <a:ea typeface="仿宋_GB2312" panose="02010609030101010101" pitchFamily="49" charset="-122"/>
              </a:rPr>
              <a:t>（</a:t>
            </a:r>
            <a:r>
              <a:rPr lang="en-US" altLang="zh-CN" sz="2400" dirty="0">
                <a:solidFill>
                  <a:srgbClr val="000000"/>
                </a:solidFill>
                <a:latin typeface="仿宋_GB2312" panose="02010609030101010101" pitchFamily="49" charset="-122"/>
                <a:ea typeface="仿宋_GB2312" panose="02010609030101010101" pitchFamily="49" charset="-122"/>
              </a:rPr>
              <a:t>5</a:t>
            </a:r>
            <a:r>
              <a:rPr lang="zh-CN" altLang="en-US" sz="2400" dirty="0">
                <a:solidFill>
                  <a:srgbClr val="000000"/>
                </a:solidFill>
                <a:latin typeface="仿宋_GB2312" panose="02010609030101010101" pitchFamily="49" charset="-122"/>
                <a:ea typeface="仿宋_GB2312" panose="02010609030101010101" pitchFamily="49" charset="-122"/>
              </a:rPr>
              <a:t>）耕地占用税</a:t>
            </a:r>
            <a:r>
              <a:rPr lang="en-US" altLang="zh-CN" sz="2400" dirty="0">
                <a:solidFill>
                  <a:srgbClr val="000000"/>
                </a:solidFill>
                <a:latin typeface="仿宋_GB2312" panose="02010609030101010101" pitchFamily="49" charset="-122"/>
                <a:ea typeface="仿宋_GB2312" panose="02010609030101010101" pitchFamily="49" charset="-122"/>
              </a:rPr>
              <a:t>       </a:t>
            </a:r>
            <a:r>
              <a:rPr lang="zh-CN" altLang="en-US" sz="2400" dirty="0">
                <a:solidFill>
                  <a:srgbClr val="000000"/>
                </a:solidFill>
                <a:latin typeface="仿宋_GB2312" panose="02010609030101010101" pitchFamily="49" charset="-122"/>
                <a:ea typeface="仿宋_GB2312" panose="02010609030101010101" pitchFamily="49" charset="-122"/>
              </a:rPr>
              <a:t>（</a:t>
            </a:r>
            <a:r>
              <a:rPr lang="en-US" altLang="zh-CN" sz="2400" dirty="0">
                <a:solidFill>
                  <a:srgbClr val="000000"/>
                </a:solidFill>
                <a:latin typeface="仿宋_GB2312" panose="02010609030101010101" pitchFamily="49" charset="-122"/>
                <a:ea typeface="仿宋_GB2312" panose="02010609030101010101" pitchFamily="49" charset="-122"/>
              </a:rPr>
              <a:t>6</a:t>
            </a:r>
            <a:r>
              <a:rPr lang="zh-CN" altLang="en-US" sz="2400" dirty="0">
                <a:solidFill>
                  <a:srgbClr val="000000"/>
                </a:solidFill>
                <a:latin typeface="仿宋_GB2312" panose="02010609030101010101" pitchFamily="49" charset="-122"/>
                <a:ea typeface="仿宋_GB2312" panose="02010609030101010101" pitchFamily="49" charset="-122"/>
              </a:rPr>
              <a:t>）契税</a:t>
            </a:r>
            <a:endParaRPr lang="zh-CN" altLang="en-US" sz="2400" dirty="0">
              <a:solidFill>
                <a:srgbClr val="000000"/>
              </a:solidFill>
              <a:latin typeface="仿宋_GB2312" panose="02010609030101010101" pitchFamily="49" charset="-122"/>
              <a:ea typeface="仿宋_GB2312" panose="02010609030101010101" pitchFamily="49" charset="-122"/>
            </a:endParaRPr>
          </a:p>
          <a:p>
            <a:pPr>
              <a:lnSpc>
                <a:spcPct val="150000"/>
              </a:lnSpc>
            </a:pPr>
            <a:r>
              <a:rPr lang="en-US" altLang="zh-CN" dirty="0">
                <a:solidFill>
                  <a:srgbClr val="000000"/>
                </a:solidFill>
                <a:latin typeface="仿宋_GB2312" panose="02010609030101010101" pitchFamily="49" charset="-122"/>
                <a:ea typeface="仿宋_GB2312" panose="02010609030101010101" pitchFamily="49" charset="-122"/>
              </a:rPr>
              <a:t>    </a:t>
            </a:r>
            <a:r>
              <a:rPr lang="zh-CN" altLang="en-US" sz="2400" dirty="0">
                <a:latin typeface="仿宋_GB2312" panose="02010609030101010101" pitchFamily="49" charset="-122"/>
                <a:ea typeface="仿宋_GB2312" panose="02010609030101010101" pitchFamily="49" charset="-122"/>
                <a:sym typeface="仿宋_GB2312" panose="02010609030101010101" pitchFamily="49" charset="-122"/>
              </a:rPr>
              <a:t>（7）</a:t>
            </a:r>
            <a:r>
              <a:rPr lang="zh-CN" altLang="en-US" sz="2400" dirty="0">
                <a:latin typeface="仿宋_GB2312" panose="02010609030101010101" pitchFamily="49" charset="-122"/>
                <a:ea typeface="仿宋_GB2312" panose="02010609030101010101" pitchFamily="49" charset="-122"/>
              </a:rPr>
              <a:t>失地农民养老保险</a:t>
            </a:r>
            <a:endParaRPr lang="zh-CN" altLang="en-US" sz="2400" dirty="0">
              <a:latin typeface="仿宋_GB2312" panose="02010609030101010101" pitchFamily="49" charset="-122"/>
              <a:ea typeface="仿宋_GB2312" panose="02010609030101010101" pitchFamily="49" charset="-122"/>
            </a:endParaRPr>
          </a:p>
          <a:p>
            <a:pPr>
              <a:lnSpc>
                <a:spcPct val="150000"/>
              </a:lnSpc>
            </a:pPr>
            <a:r>
              <a:rPr lang="en-US" altLang="zh-CN" sz="2400" dirty="0">
                <a:latin typeface="仿宋_GB2312" panose="02010609030101010101" pitchFamily="49" charset="-122"/>
                <a:ea typeface="仿宋_GB2312" panose="02010609030101010101" pitchFamily="49" charset="-122"/>
              </a:rPr>
              <a:t>    </a:t>
            </a:r>
            <a:r>
              <a:rPr lang="zh-CN" altLang="en-US" sz="2400" dirty="0">
                <a:latin typeface="仿宋_GB2312" panose="02010609030101010101" pitchFamily="49" charset="-122"/>
                <a:ea typeface="仿宋_GB2312" panose="02010609030101010101" pitchFamily="49" charset="-122"/>
              </a:rPr>
              <a:t>指为保障失地农民的权益，政府出台失地养老保险制度，将失地农民纳入社保，从而解决其长期基本生活保障的需要。包括：失地农民基本生活保障资金、社会保障风险准备金、政府补助资金等。</a:t>
            </a:r>
            <a:endParaRPr lang="zh-CN" altLang="en-US" sz="2400" dirty="0">
              <a:latin typeface="仿宋_GB2312" panose="02010609030101010101" pitchFamily="49" charset="-122"/>
              <a:ea typeface="仿宋_GB2312" panose="02010609030101010101" pitchFamily="49" charset="-122"/>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文本框 1"/>
          <p:cNvSpPr txBox="1"/>
          <p:nvPr/>
        </p:nvSpPr>
        <p:spPr>
          <a:xfrm>
            <a:off x="1187450" y="112713"/>
            <a:ext cx="10058400" cy="584200"/>
          </a:xfrm>
          <a:prstGeom prst="rect">
            <a:avLst/>
          </a:prstGeom>
          <a:noFill/>
          <a:ln w="9525">
            <a:noFill/>
          </a:ln>
        </p:spPr>
        <p:txBody>
          <a:bodyPr wrap="square" anchor="t" anchorCtr="0">
            <a:spAutoFit/>
          </a:bodyPr>
          <a:p>
            <a:pPr>
              <a:buFontTx/>
            </a:pPr>
            <a:r>
              <a:rPr lang="zh-CN" altLang="en-US" sz="3200" dirty="0">
                <a:solidFill>
                  <a:schemeClr val="tx2"/>
                </a:solidFill>
                <a:latin typeface="微软雅黑" panose="020B0503020204020204" charset="-122"/>
                <a:ea typeface="微软雅黑" panose="020B0503020204020204" charset="-122"/>
              </a:rPr>
              <a:t>经普表</a:t>
            </a:r>
            <a:endParaRPr lang="zh-CN" altLang="en-US" sz="3200" dirty="0">
              <a:solidFill>
                <a:schemeClr val="tx2"/>
              </a:solidFill>
              <a:latin typeface="微软雅黑" panose="020B0503020204020204" charset="-122"/>
              <a:ea typeface="微软雅黑" panose="020B0503020204020204" charset="-122"/>
            </a:endParaRPr>
          </a:p>
        </p:txBody>
      </p:sp>
      <p:graphicFrame>
        <p:nvGraphicFramePr>
          <p:cNvPr id="2" name="表格 1"/>
          <p:cNvGraphicFramePr/>
          <p:nvPr/>
        </p:nvGraphicFramePr>
        <p:xfrm>
          <a:off x="190500" y="836613"/>
          <a:ext cx="11585575" cy="5557838"/>
        </p:xfrm>
        <a:graphic>
          <a:graphicData uri="http://schemas.openxmlformats.org/drawingml/2006/table">
            <a:tbl>
              <a:tblPr firstRow="1" bandRow="1">
                <a:tableStyleId>{7DF18680-E054-41AD-8BC1-D1AEF772440D}</a:tableStyleId>
              </a:tblPr>
              <a:tblGrid>
                <a:gridCol w="475081"/>
                <a:gridCol w="749760"/>
                <a:gridCol w="1336508"/>
                <a:gridCol w="5190490"/>
                <a:gridCol w="2421255"/>
                <a:gridCol w="1411605"/>
              </a:tblGrid>
              <a:tr h="358140">
                <a:tc>
                  <a:txBody>
                    <a:bodyPr/>
                    <a:p>
                      <a:pPr indent="0" algn="ctr">
                        <a:buNone/>
                      </a:pPr>
                      <a:endParaRPr lang="zh-CN" altLang="en-US" sz="1800"/>
                    </a:p>
                  </a:txBody>
                  <a:tcPr marL="12700" marR="12700" marT="12700" vert="horz" anchor="ctr" anchorCtr="0"/>
                </a:tc>
                <a:tc>
                  <a:txBody>
                    <a:bodyPr/>
                    <a:p>
                      <a:pPr indent="0" algn="ctr">
                        <a:buNone/>
                      </a:pPr>
                      <a:r>
                        <a:rPr lang="zh-CN" sz="1800"/>
                        <a:t>表号</a:t>
                      </a:r>
                      <a:endParaRPr lang="zh-CN" altLang="en-US" sz="1800"/>
                    </a:p>
                  </a:txBody>
                  <a:tcPr marL="12700" marR="12700" marT="12700" vert="horz" anchor="ctr" anchorCtr="0"/>
                </a:tc>
                <a:tc>
                  <a:txBody>
                    <a:bodyPr/>
                    <a:p>
                      <a:pPr indent="0" algn="ctr">
                        <a:buNone/>
                      </a:pPr>
                      <a:r>
                        <a:rPr lang="zh-CN" sz="1800"/>
                        <a:t>表名</a:t>
                      </a:r>
                      <a:endParaRPr lang="zh-CN" altLang="en-US" sz="1800"/>
                    </a:p>
                  </a:txBody>
                  <a:tcPr marL="12700" marR="12700" marT="12700" vert="horz" anchor="ctr" anchorCtr="0"/>
                </a:tc>
                <a:tc>
                  <a:txBody>
                    <a:bodyPr/>
                    <a:p>
                      <a:pPr indent="0" algn="ctr">
                        <a:buNone/>
                      </a:pPr>
                      <a:r>
                        <a:rPr lang="zh-CN" sz="1800"/>
                        <a:t>统计范围</a:t>
                      </a:r>
                      <a:endParaRPr lang="zh-CN" altLang="en-US" sz="1800"/>
                    </a:p>
                  </a:txBody>
                  <a:tcPr marL="12700" marR="12700" marT="12700" vert="horz" anchor="ctr" anchorCtr="0"/>
                </a:tc>
                <a:tc>
                  <a:txBody>
                    <a:bodyPr/>
                    <a:p>
                      <a:pPr indent="0" algn="ctr">
                        <a:buNone/>
                      </a:pPr>
                      <a:r>
                        <a:rPr lang="zh-CN" sz="1800"/>
                        <a:t>填报时间</a:t>
                      </a:r>
                      <a:endParaRPr lang="zh-CN" altLang="en-US" sz="1800"/>
                    </a:p>
                  </a:txBody>
                  <a:tcPr marL="12700" marR="12700" marT="12700" vert="horz" anchor="ctr" anchorCtr="0"/>
                </a:tc>
                <a:tc>
                  <a:txBody>
                    <a:bodyPr/>
                    <a:p>
                      <a:pPr indent="0" algn="ctr">
                        <a:buNone/>
                      </a:pPr>
                      <a:endParaRPr lang="zh-CN" altLang="en-US" sz="1800"/>
                    </a:p>
                  </a:txBody>
                  <a:tcPr marL="12700" marR="12700" marT="12700" vert="horz" anchor="ctr" anchorCtr="0"/>
                </a:tc>
              </a:tr>
              <a:tr h="2110740">
                <a:tc>
                  <a:txBody>
                    <a:bodyPr/>
                    <a:p>
                      <a:pPr indent="0" algn="ctr">
                        <a:buNone/>
                      </a:pPr>
                      <a:r>
                        <a:rPr lang="zh-CN" altLang="en-US" sz="1800">
                          <a:latin typeface="宋体" panose="02010600030101010101" pitchFamily="2" charset="-122"/>
                          <a:ea typeface="宋体" panose="02010600030101010101" pitchFamily="2" charset="-122"/>
                        </a:rPr>
                        <a:t>经普</a:t>
                      </a:r>
                      <a:endParaRPr lang="zh-CN" altLang="en-US" sz="1800">
                        <a:latin typeface="宋体" panose="02010600030101010101" pitchFamily="2" charset="-122"/>
                        <a:ea typeface="宋体" panose="02010600030101010101" pitchFamily="2" charset="-122"/>
                      </a:endParaRPr>
                    </a:p>
                  </a:txBody>
                  <a:tcPr marL="12700" marR="12700" marT="12700" vert="horz" anchor="ctr" anchorCtr="0"/>
                </a:tc>
                <a:tc>
                  <a:txBody>
                    <a:bodyPr/>
                    <a:p>
                      <a:pPr indent="0" algn="ctr">
                        <a:buNone/>
                      </a:pPr>
                      <a:r>
                        <a:rPr lang="zh-CN" sz="1800">
                          <a:latin typeface="宋体" panose="02010600030101010101" pitchFamily="2" charset="-122"/>
                          <a:ea typeface="宋体" panose="02010600030101010101" pitchFamily="2" charset="-122"/>
                          <a:cs typeface="宋体" panose="02010600030101010101" pitchFamily="2" charset="-122"/>
                        </a:rPr>
                        <a:t>606表</a:t>
                      </a:r>
                      <a:endParaRPr lang="zh-CN" altLang="en-US" sz="1800">
                        <a:latin typeface="宋体" panose="02010600030101010101" pitchFamily="2" charset="-122"/>
                        <a:ea typeface="宋体" panose="02010600030101010101" pitchFamily="2" charset="-122"/>
                        <a:cs typeface="宋体" panose="02010600030101010101" pitchFamily="2" charset="-122"/>
                      </a:endParaRPr>
                    </a:p>
                  </a:txBody>
                  <a:tcPr marL="12700" marR="12700" marT="12700" vert="horz" anchor="ctr" anchorCtr="0"/>
                </a:tc>
                <a:tc>
                  <a:txBody>
                    <a:bodyPr/>
                    <a:p>
                      <a:pPr indent="0" algn="ctr">
                        <a:buNone/>
                      </a:pPr>
                      <a:r>
                        <a:rPr lang="zh-CN" sz="1800">
                          <a:latin typeface="宋体" panose="02010600030101010101" pitchFamily="2" charset="-122"/>
                          <a:ea typeface="宋体" panose="02010600030101010101" pitchFamily="2" charset="-122"/>
                        </a:rPr>
                        <a:t>固定资产投资项目情况</a:t>
                      </a:r>
                      <a:endParaRPr lang="zh-CN" altLang="en-US" sz="1800">
                        <a:latin typeface="宋体" panose="02010600030101010101" pitchFamily="2" charset="-122"/>
                        <a:ea typeface="宋体" panose="02010600030101010101" pitchFamily="2" charset="-122"/>
                      </a:endParaRPr>
                    </a:p>
                  </a:txBody>
                  <a:tcPr marL="12700" marR="12700" marT="12700" vert="horz" anchor="ctr" anchorCtr="0"/>
                </a:tc>
                <a:tc>
                  <a:txBody>
                    <a:bodyPr/>
                    <a:p>
                      <a:pPr indent="0">
                        <a:buNone/>
                      </a:pPr>
                      <a:r>
                        <a:rPr lang="zh-CN" sz="1800">
                          <a:latin typeface="宋体" panose="02010600030101010101" pitchFamily="2" charset="-122"/>
                          <a:ea typeface="宋体" panose="02010600030101010101" pitchFamily="2" charset="-122"/>
                          <a:cs typeface="宋体" panose="02010600030101010101" pitchFamily="2" charset="-122"/>
                        </a:rPr>
                        <a:t>2023年辖区内规模以上工业、有资质的建筑业、限额以上批发和零售业、限额以上住宿和餐饮业、有开发经营活动的房地产开发经营业、规模以上服务业法人单位的500万元及以上固定资产投资项目</a:t>
                      </a:r>
                      <a:r>
                        <a:rPr lang="zh-CN" sz="180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1800">
                        <a:latin typeface="宋体" panose="02010600030101010101" pitchFamily="2" charset="-122"/>
                        <a:ea typeface="宋体" panose="02010600030101010101" pitchFamily="2" charset="-122"/>
                        <a:cs typeface="宋体" panose="02010600030101010101" pitchFamily="2" charset="-122"/>
                      </a:endParaRPr>
                    </a:p>
                    <a:p>
                      <a:pPr indent="0">
                        <a:buNone/>
                      </a:pPr>
                      <a:endParaRPr lang="en-US" altLang="en-US" sz="18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12700" marR="12700" marT="12700" vert="horz" anchor="ctr" anchorCtr="0"/>
                </a:tc>
                <a:tc>
                  <a:txBody>
                    <a:bodyPr/>
                    <a:p>
                      <a:pPr indent="0">
                        <a:buNone/>
                      </a:pPr>
                      <a:r>
                        <a:rPr lang="zh-CN" sz="1800">
                          <a:latin typeface="宋体" panose="02010600030101010101" pitchFamily="2" charset="-122"/>
                          <a:ea typeface="宋体" panose="02010600030101010101" pitchFamily="2" charset="-122"/>
                          <a:cs typeface="宋体" panose="02010600030101010101" pitchFamily="2" charset="-122"/>
                        </a:rPr>
                        <a:t>2024年3月10日24时前网上填报</a:t>
                      </a:r>
                      <a:endParaRPr lang="zh-CN" altLang="en-US" sz="1800">
                        <a:latin typeface="宋体" panose="02010600030101010101" pitchFamily="2" charset="-122"/>
                        <a:ea typeface="宋体" panose="02010600030101010101" pitchFamily="2" charset="-122"/>
                        <a:cs typeface="宋体" panose="02010600030101010101" pitchFamily="2" charset="-122"/>
                      </a:endParaRPr>
                    </a:p>
                  </a:txBody>
                  <a:tcPr marL="12700" marR="12700" marT="12700" vert="horz" anchor="ctr" anchorCtr="0"/>
                </a:tc>
                <a:tc>
                  <a:txBody>
                    <a:bodyPr/>
                    <a:p>
                      <a:pPr indent="0">
                        <a:buNone/>
                      </a:pPr>
                      <a:r>
                        <a:rPr lang="zh-CN" altLang="en-US" sz="1800">
                          <a:latin typeface="宋体" panose="02010600030101010101" pitchFamily="2" charset="-122"/>
                          <a:ea typeface="宋体" panose="02010600030101010101" pitchFamily="2" charset="-122"/>
                          <a:cs typeface="宋体" panose="02010600030101010101" pitchFamily="2" charset="-122"/>
                        </a:rPr>
                        <a:t>经普数据处理平台</a:t>
                      </a:r>
                      <a:endParaRPr lang="zh-CN" altLang="en-US" sz="1800">
                        <a:latin typeface="宋体" panose="02010600030101010101" pitchFamily="2" charset="-122"/>
                        <a:ea typeface="宋体" panose="02010600030101010101" pitchFamily="2" charset="-122"/>
                        <a:cs typeface="宋体" panose="02010600030101010101" pitchFamily="2" charset="-122"/>
                      </a:endParaRPr>
                    </a:p>
                  </a:txBody>
                  <a:tcPr marL="12700" marR="12700" marT="12700" vert="horz" anchor="ctr" anchorCtr="0"/>
                </a:tc>
              </a:tr>
              <a:tr h="1385570">
                <a:tc>
                  <a:txBody>
                    <a:bodyPr/>
                    <a:p>
                      <a:pPr indent="0" algn="ctr">
                        <a:buNone/>
                      </a:pPr>
                      <a:endParaRPr lang="zh-CN" altLang="en-US" sz="1800">
                        <a:latin typeface="宋体" panose="02010600030101010101" pitchFamily="2" charset="-122"/>
                        <a:ea typeface="宋体" panose="02010600030101010101" pitchFamily="2" charset="-122"/>
                        <a:sym typeface="+mn-ea"/>
                      </a:endParaRPr>
                    </a:p>
                    <a:p>
                      <a:pPr indent="0" algn="ctr">
                        <a:buNone/>
                      </a:pPr>
                      <a:r>
                        <a:rPr lang="zh-CN" altLang="en-US" sz="1800">
                          <a:latin typeface="宋体" panose="02010600030101010101" pitchFamily="2" charset="-122"/>
                          <a:ea typeface="宋体" panose="02010600030101010101" pitchFamily="2" charset="-122"/>
                          <a:sym typeface="+mn-ea"/>
                        </a:rPr>
                        <a:t>经普</a:t>
                      </a:r>
                      <a:endParaRPr lang="zh-CN" altLang="en-US" sz="1800">
                        <a:latin typeface="宋体" panose="02010600030101010101" pitchFamily="2" charset="-122"/>
                        <a:ea typeface="宋体" panose="02010600030101010101" pitchFamily="2" charset="-122"/>
                      </a:endParaRPr>
                    </a:p>
                    <a:p>
                      <a:pPr indent="0" algn="ctr">
                        <a:buNone/>
                      </a:pPr>
                      <a:endParaRPr lang="zh-CN" altLang="en-US" sz="1800">
                        <a:latin typeface="宋体" panose="02010600030101010101" pitchFamily="2" charset="-122"/>
                        <a:ea typeface="宋体" panose="02010600030101010101" pitchFamily="2" charset="-122"/>
                      </a:endParaRPr>
                    </a:p>
                  </a:txBody>
                  <a:tcPr marL="12700" marR="12700" marT="12700" vert="horz" anchor="ctr" anchorCtr="0"/>
                </a:tc>
                <a:tc>
                  <a:txBody>
                    <a:bodyPr/>
                    <a:p>
                      <a:pPr indent="0" algn="ctr">
                        <a:buNone/>
                      </a:pPr>
                      <a:r>
                        <a:rPr lang="zh-CN" sz="1800">
                          <a:latin typeface="宋体" panose="02010600030101010101" pitchFamily="2" charset="-122"/>
                          <a:ea typeface="宋体" panose="02010600030101010101" pitchFamily="2" charset="-122"/>
                          <a:cs typeface="宋体" panose="02010600030101010101" pitchFamily="2" charset="-122"/>
                        </a:rPr>
                        <a:t>611-5表</a:t>
                      </a:r>
                      <a:endParaRPr lang="zh-CN" altLang="en-US" sz="1800">
                        <a:latin typeface="宋体" panose="02010600030101010101" pitchFamily="2" charset="-122"/>
                        <a:ea typeface="宋体" panose="02010600030101010101" pitchFamily="2" charset="-122"/>
                        <a:cs typeface="宋体" panose="02010600030101010101" pitchFamily="2" charset="-122"/>
                      </a:endParaRPr>
                    </a:p>
                  </a:txBody>
                  <a:tcPr marL="12700" marR="12700" marT="12700" vert="horz" anchor="ctr" anchorCtr="0"/>
                </a:tc>
                <a:tc>
                  <a:txBody>
                    <a:bodyPr/>
                    <a:p>
                      <a:pPr indent="0">
                        <a:buNone/>
                      </a:pPr>
                      <a:r>
                        <a:rPr lang="zh-CN" sz="1800">
                          <a:latin typeface="宋体" panose="02010600030101010101" pitchFamily="2" charset="-122"/>
                          <a:ea typeface="宋体" panose="02010600030101010101" pitchFamily="2" charset="-122"/>
                        </a:rPr>
                        <a:t>单位固定资产投资情况</a:t>
                      </a:r>
                      <a:endParaRPr lang="zh-CN" altLang="en-US" sz="1800">
                        <a:latin typeface="宋体" panose="02010600030101010101" pitchFamily="2" charset="-122"/>
                        <a:ea typeface="宋体" panose="02010600030101010101" pitchFamily="2" charset="-122"/>
                      </a:endParaRPr>
                    </a:p>
                  </a:txBody>
                  <a:tcPr marL="12700" marR="12700" marT="12700" vert="horz" anchor="ctr" anchorCtr="0"/>
                </a:tc>
                <a:tc>
                  <a:txBody>
                    <a:bodyPr/>
                    <a:p>
                      <a:pPr indent="0">
                        <a:buNone/>
                      </a:pPr>
                      <a:r>
                        <a:rPr lang="zh-CN" sz="1800">
                          <a:latin typeface="宋体" panose="02010600030101010101" pitchFamily="2" charset="-122"/>
                          <a:ea typeface="宋体" panose="02010600030101010101" pitchFamily="2" charset="-122"/>
                          <a:cs typeface="宋体" panose="02010600030101010101" pitchFamily="2" charset="-122"/>
                        </a:rPr>
                        <a:t>2023年辖区内除一套表单位、金融和铁路部门负责普查的单位以外的调查单位的500万元及以上固定资产投资项目。</a:t>
                      </a:r>
                      <a:endParaRPr lang="zh-CN" altLang="en-US" sz="1800">
                        <a:latin typeface="宋体" panose="02010600030101010101" pitchFamily="2" charset="-122"/>
                        <a:ea typeface="宋体" panose="02010600030101010101" pitchFamily="2" charset="-122"/>
                        <a:cs typeface="宋体" panose="02010600030101010101" pitchFamily="2" charset="-122"/>
                      </a:endParaRPr>
                    </a:p>
                  </a:txBody>
                  <a:tcPr marL="12700" marR="12700" marT="12700" vert="horz" anchor="ctr" anchorCtr="0"/>
                </a:tc>
                <a:tc>
                  <a:txBody>
                    <a:bodyPr/>
                    <a:p>
                      <a:pPr indent="0">
                        <a:buNone/>
                      </a:pPr>
                      <a:r>
                        <a:rPr lang="zh-CN" sz="1800">
                          <a:latin typeface="宋体" panose="02010600030101010101" pitchFamily="2" charset="-122"/>
                          <a:ea typeface="宋体" panose="02010600030101010101" pitchFamily="2" charset="-122"/>
                          <a:cs typeface="宋体" panose="02010600030101010101" pitchFamily="2" charset="-122"/>
                        </a:rPr>
                        <a:t>2024年4月30日24时前完成入户采集或自主填报</a:t>
                      </a:r>
                      <a:endParaRPr lang="zh-CN" altLang="en-US" sz="1800">
                        <a:latin typeface="宋体" panose="02010600030101010101" pitchFamily="2" charset="-122"/>
                        <a:ea typeface="宋体" panose="02010600030101010101" pitchFamily="2" charset="-122"/>
                        <a:cs typeface="宋体" panose="02010600030101010101" pitchFamily="2" charset="-122"/>
                      </a:endParaRPr>
                    </a:p>
                  </a:txBody>
                  <a:tcPr marL="12700" marR="12700" marT="12700" vert="horz" anchor="ctr" anchorCtr="0"/>
                </a:tc>
                <a:tc>
                  <a:txBody>
                    <a:bodyPr/>
                    <a:p>
                      <a:pPr indent="0">
                        <a:buNone/>
                      </a:pPr>
                      <a:r>
                        <a:rPr lang="zh-CN" altLang="en-US" sz="1800">
                          <a:latin typeface="宋体" panose="02010600030101010101" pitchFamily="2" charset="-122"/>
                          <a:ea typeface="宋体" panose="02010600030101010101" pitchFamily="2" charset="-122"/>
                          <a:cs typeface="宋体" panose="02010600030101010101" pitchFamily="2" charset="-122"/>
                        </a:rPr>
                        <a:t>普查员采集或者自主填报</a:t>
                      </a:r>
                      <a:endParaRPr lang="zh-CN" altLang="en-US" sz="1800">
                        <a:latin typeface="宋体" panose="02010600030101010101" pitchFamily="2" charset="-122"/>
                        <a:ea typeface="宋体" panose="02010600030101010101" pitchFamily="2" charset="-122"/>
                        <a:cs typeface="宋体" panose="02010600030101010101" pitchFamily="2" charset="-122"/>
                      </a:endParaRPr>
                    </a:p>
                  </a:txBody>
                  <a:tcPr marL="12700" marR="12700" marT="12700" vert="horz" anchor="ctr" anchorCtr="0"/>
                </a:tc>
              </a:tr>
              <a:tr h="1538605">
                <a:tc>
                  <a:txBody>
                    <a:bodyPr/>
                    <a:p>
                      <a:pPr indent="0" algn="ctr">
                        <a:buNone/>
                      </a:pPr>
                      <a:r>
                        <a:rPr lang="zh-CN" altLang="en-US" sz="1800">
                          <a:latin typeface="宋体" panose="02010600030101010101" pitchFamily="2" charset="-122"/>
                          <a:ea typeface="宋体" panose="02010600030101010101" pitchFamily="2" charset="-122"/>
                          <a:sym typeface="+mn-ea"/>
                        </a:rPr>
                        <a:t>经普</a:t>
                      </a:r>
                      <a:endParaRPr lang="zh-CN" altLang="en-US" sz="1800">
                        <a:latin typeface="宋体" panose="02010600030101010101" pitchFamily="2" charset="-122"/>
                        <a:ea typeface="宋体" panose="02010600030101010101" pitchFamily="2" charset="-122"/>
                      </a:endParaRPr>
                    </a:p>
                    <a:p>
                      <a:pPr indent="0" algn="ctr">
                        <a:buNone/>
                      </a:pPr>
                      <a:endParaRPr lang="zh-CN" altLang="en-US" sz="1800">
                        <a:latin typeface="宋体" panose="02010600030101010101" pitchFamily="2" charset="-122"/>
                        <a:ea typeface="宋体" panose="02010600030101010101" pitchFamily="2" charset="-122"/>
                      </a:endParaRPr>
                    </a:p>
                  </a:txBody>
                  <a:tcPr marL="12700" marR="12700" marT="12700" vert="horz" anchor="ctr" anchorCtr="0"/>
                </a:tc>
                <a:tc>
                  <a:txBody>
                    <a:bodyPr/>
                    <a:p>
                      <a:pPr indent="0" algn="ctr">
                        <a:buNone/>
                      </a:pPr>
                      <a:r>
                        <a:rPr lang="zh-CN" sz="1800">
                          <a:latin typeface="宋体" panose="02010600030101010101" pitchFamily="2" charset="-122"/>
                          <a:ea typeface="宋体" panose="02010600030101010101" pitchFamily="2" charset="-122"/>
                          <a:cs typeface="宋体" panose="02010600030101010101" pitchFamily="2" charset="-122"/>
                        </a:rPr>
                        <a:t>606-1表</a:t>
                      </a:r>
                      <a:endParaRPr lang="zh-CN" altLang="en-US" sz="1800">
                        <a:latin typeface="宋体" panose="02010600030101010101" pitchFamily="2" charset="-122"/>
                        <a:ea typeface="宋体" panose="02010600030101010101" pitchFamily="2" charset="-122"/>
                        <a:cs typeface="宋体" panose="02010600030101010101" pitchFamily="2" charset="-122"/>
                      </a:endParaRPr>
                    </a:p>
                  </a:txBody>
                  <a:tcPr marL="12700" marR="12700" marT="12700" vert="horz" anchor="ctr" anchorCtr="0"/>
                </a:tc>
                <a:tc>
                  <a:txBody>
                    <a:bodyPr/>
                    <a:p>
                      <a:pPr indent="0">
                        <a:buNone/>
                      </a:pPr>
                      <a:r>
                        <a:rPr lang="zh-CN" sz="1800">
                          <a:latin typeface="宋体" panose="02010600030101010101" pitchFamily="2" charset="-122"/>
                          <a:ea typeface="宋体" panose="02010600030101010101" pitchFamily="2" charset="-122"/>
                        </a:rPr>
                        <a:t>固定资产投资构成</a:t>
                      </a:r>
                      <a:endParaRPr lang="zh-CN" altLang="en-US" sz="1800">
                        <a:latin typeface="宋体" panose="02010600030101010101" pitchFamily="2" charset="-122"/>
                        <a:ea typeface="宋体" panose="02010600030101010101" pitchFamily="2" charset="-122"/>
                      </a:endParaRPr>
                    </a:p>
                  </a:txBody>
                  <a:tcPr marL="12700" marR="12700" marT="12700" vert="horz" anchor="ctr" anchorCtr="0"/>
                </a:tc>
                <a:tc>
                  <a:txBody>
                    <a:bodyPr/>
                    <a:p>
                      <a:pPr indent="0">
                        <a:buNone/>
                      </a:pPr>
                      <a:r>
                        <a:rPr lang="zh-CN" sz="1800">
                          <a:latin typeface="宋体" panose="02010600030101010101" pitchFamily="2" charset="-122"/>
                          <a:ea typeface="宋体" panose="02010600030101010101" pitchFamily="2" charset="-122"/>
                          <a:cs typeface="宋体" panose="02010600030101010101" pitchFamily="2" charset="-122"/>
                        </a:rPr>
                        <a:t>2023年计划总投资4亿元及4亿元以上项目（包括跨地区项目）全部调查，4亿元以下项目按国民经济行业大类每个大类随机抽取2个项目进行调查。</a:t>
                      </a:r>
                      <a:endParaRPr lang="zh-CN" altLang="en-US" sz="1800">
                        <a:latin typeface="宋体" panose="02010600030101010101" pitchFamily="2" charset="-122"/>
                        <a:ea typeface="宋体" panose="02010600030101010101" pitchFamily="2" charset="-122"/>
                        <a:cs typeface="宋体" panose="02010600030101010101" pitchFamily="2" charset="-122"/>
                      </a:endParaRPr>
                    </a:p>
                  </a:txBody>
                  <a:tcPr marL="12700" marR="12700" marT="12700" vert="horz" anchor="ctr" anchorCtr="0"/>
                </a:tc>
                <a:tc>
                  <a:txBody>
                    <a:bodyPr/>
                    <a:p>
                      <a:pPr indent="0">
                        <a:buNone/>
                      </a:pPr>
                      <a:r>
                        <a:rPr lang="zh-CN" sz="1800">
                          <a:solidFill>
                            <a:srgbClr val="FF0000"/>
                          </a:solidFill>
                          <a:latin typeface="宋体" panose="02010600030101010101" pitchFamily="2" charset="-122"/>
                          <a:ea typeface="宋体" panose="02010600030101010101" pitchFamily="2" charset="-122"/>
                          <a:cs typeface="宋体" panose="02010600030101010101" pitchFamily="2" charset="-122"/>
                        </a:rPr>
                        <a:t>一套表单位</a:t>
                      </a:r>
                      <a:r>
                        <a:rPr lang="en-US" sz="1800">
                          <a:latin typeface="宋体" panose="02010600030101010101" pitchFamily="2" charset="-122"/>
                          <a:ea typeface="宋体" panose="02010600030101010101" pitchFamily="2" charset="-122"/>
                          <a:cs typeface="宋体" panose="02010600030101010101" pitchFamily="2" charset="-122"/>
                        </a:rPr>
                        <a:t>2024年3月10日24时前网上填报。</a:t>
                      </a:r>
                      <a:r>
                        <a:rPr lang="en-US" sz="1800">
                          <a:solidFill>
                            <a:srgbClr val="FF0000"/>
                          </a:solidFill>
                          <a:latin typeface="宋体" panose="02010600030101010101" pitchFamily="2" charset="-122"/>
                          <a:ea typeface="宋体" panose="02010600030101010101" pitchFamily="2" charset="-122"/>
                          <a:cs typeface="宋体" panose="02010600030101010101" pitchFamily="2" charset="-122"/>
                        </a:rPr>
                        <a:t>非一套表单位</a:t>
                      </a:r>
                      <a:r>
                        <a:rPr lang="en-US" sz="1800">
                          <a:latin typeface="宋体" panose="02010600030101010101" pitchFamily="2" charset="-122"/>
                          <a:ea typeface="宋体" panose="02010600030101010101" pitchFamily="2" charset="-122"/>
                          <a:cs typeface="宋体" panose="02010600030101010101" pitchFamily="2" charset="-122"/>
                        </a:rPr>
                        <a:t>2024年4月30日24时前完成填报。</a:t>
                      </a:r>
                      <a:endParaRPr lang="en-US" altLang="en-US" sz="1800">
                        <a:latin typeface="宋体" panose="02010600030101010101" pitchFamily="2" charset="-122"/>
                        <a:ea typeface="宋体" panose="02010600030101010101" pitchFamily="2" charset="-122"/>
                        <a:cs typeface="宋体" panose="02010600030101010101" pitchFamily="2" charset="-122"/>
                      </a:endParaRPr>
                    </a:p>
                  </a:txBody>
                  <a:tcPr marL="12700" marR="12700" marT="12700" vert="horz" anchor="ctr" anchorCtr="0"/>
                </a:tc>
                <a:tc>
                  <a:txBody>
                    <a:bodyPr/>
                    <a:p>
                      <a:pPr indent="0">
                        <a:buNone/>
                      </a:pPr>
                      <a:r>
                        <a:rPr lang="zh-CN" altLang="en-US" sz="1800">
                          <a:latin typeface="宋体" panose="02010600030101010101" pitchFamily="2" charset="-122"/>
                          <a:ea typeface="宋体" panose="02010600030101010101" pitchFamily="2" charset="-122"/>
                          <a:cs typeface="宋体" panose="02010600030101010101" pitchFamily="2" charset="-122"/>
                          <a:sym typeface="+mn-ea"/>
                        </a:rPr>
                        <a:t>一套表：经普数据处理平台非一套表：普查员采集或者自主填报</a:t>
                      </a:r>
                      <a:endParaRPr lang="zh-CN" altLang="en-US" sz="1800">
                        <a:latin typeface="宋体" panose="02010600030101010101" pitchFamily="2" charset="-122"/>
                        <a:ea typeface="宋体" panose="02010600030101010101" pitchFamily="2" charset="-122"/>
                        <a:cs typeface="宋体" panose="02010600030101010101" pitchFamily="2" charset="-122"/>
                      </a:endParaRPr>
                    </a:p>
                    <a:p>
                      <a:pPr indent="0">
                        <a:buNone/>
                      </a:pPr>
                      <a:endParaRPr lang="en-US" altLang="en-US" sz="1800">
                        <a:latin typeface="宋体" panose="02010600030101010101" pitchFamily="2" charset="-122"/>
                        <a:ea typeface="宋体" panose="02010600030101010101" pitchFamily="2" charset="-122"/>
                        <a:cs typeface="宋体" panose="02010600030101010101" pitchFamily="2" charset="-122"/>
                      </a:endParaRPr>
                    </a:p>
                  </a:txBody>
                  <a:tcPr marL="12700" marR="12700" marT="12700" vert="horz" anchor="ctr" anchorCtr="0"/>
                </a:tc>
              </a:tr>
            </a:tbl>
          </a:graphicData>
        </a:graphic>
      </p:graphicFrame>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0417" name="图片 1"/>
          <p:cNvPicPr>
            <a:picLocks noChangeAspect="1"/>
          </p:cNvPicPr>
          <p:nvPr>
            <p:custDataLst>
              <p:tags r:id="rId1"/>
            </p:custDataLst>
          </p:nvPr>
        </p:nvPicPr>
        <p:blipFill>
          <a:blip r:embed="rId2"/>
          <a:stretch>
            <a:fillRect/>
          </a:stretch>
        </p:blipFill>
        <p:spPr>
          <a:xfrm>
            <a:off x="479425" y="765175"/>
            <a:ext cx="5735638" cy="6207125"/>
          </a:xfrm>
          <a:prstGeom prst="rect">
            <a:avLst/>
          </a:prstGeom>
          <a:noFill/>
          <a:ln w="9525">
            <a:noFill/>
          </a:ln>
        </p:spPr>
      </p:pic>
      <p:sp>
        <p:nvSpPr>
          <p:cNvPr id="7" name="矩形标注 6"/>
          <p:cNvSpPr/>
          <p:nvPr/>
        </p:nvSpPr>
        <p:spPr>
          <a:xfrm>
            <a:off x="6096000" y="1123950"/>
            <a:ext cx="5924550" cy="5330825"/>
          </a:xfrm>
          <a:prstGeom prst="wedgeRectCallout">
            <a:avLst>
              <a:gd name="adj1" fmla="val -67432"/>
              <a:gd name="adj2" fmla="val -752"/>
            </a:avLst>
          </a:prstGeom>
          <a:solidFill>
            <a:srgbClr val="E7FFE8"/>
          </a:solidFill>
          <a:ln>
            <a:solidFill>
              <a:srgbClr val="FF0000"/>
            </a:solidFill>
          </a:ln>
        </p:spPr>
        <p:style>
          <a:lnRef idx="2">
            <a:schemeClr val="dk1"/>
          </a:lnRef>
          <a:fillRef idx="1">
            <a:schemeClr val="lt1"/>
          </a:fillRef>
          <a:effectRef idx="0">
            <a:schemeClr val="dk1"/>
          </a:effectRef>
          <a:fontRef idx="minor">
            <a:schemeClr val="dk1"/>
          </a:fontRef>
        </p:style>
        <p:txBody>
          <a:bodyPr anchor="ctr"/>
          <a:lstStyle/>
          <a:p>
            <a:pPr marL="0" marR="0" lvl="0" indent="0" algn="just" defTabSz="914400" rtl="0" eaLnBrk="1" fontAlgn="auto" latinLnBrk="0" hangingPunct="1">
              <a:lnSpc>
                <a:spcPct val="150000"/>
              </a:lnSpc>
              <a:spcBef>
                <a:spcPts val="0"/>
              </a:spcBef>
              <a:spcAft>
                <a:spcPts val="0"/>
              </a:spcAft>
              <a:buClrTx/>
              <a:buSzTx/>
              <a:buFont typeface="Wingdings" panose="05000000000000000000" pitchFamily="2" charset="2"/>
              <a:buChar char="l"/>
              <a:defRPr/>
            </a:pPr>
            <a:r>
              <a:rPr kumimoji="0" lang="zh-CN" altLang="en-US" sz="2500" b="0" i="0" u="none" strike="noStrike" kern="1200" cap="none" spc="0" normalizeH="0" baseline="0" noProof="0" dirty="0">
                <a:ln>
                  <a:noFill/>
                </a:ln>
                <a:solidFill>
                  <a:srgbClr val="000000"/>
                </a:solidFill>
                <a:effectLst/>
                <a:uLnTx/>
                <a:uFillTx/>
                <a:latin typeface="+mn-ea"/>
                <a:ea typeface="+mn-ea"/>
                <a:cs typeface="+mn-cs"/>
                <a:sym typeface="+mn-ea"/>
              </a:rPr>
              <a:t>资金填报只计来源不计去向，即按项目实际到账资金累计，不考虑会计核算的转出</a:t>
            </a:r>
            <a:endParaRPr kumimoji="0" lang="en-US" altLang="zh-CN" sz="2500" b="0" i="0" u="none" strike="noStrike" kern="1200" cap="none" spc="0" normalizeH="0" baseline="0" noProof="0" dirty="0">
              <a:ln>
                <a:noFill/>
              </a:ln>
              <a:solidFill>
                <a:srgbClr val="000000"/>
              </a:solidFill>
              <a:effectLst/>
              <a:uLnTx/>
              <a:uFillTx/>
              <a:latin typeface="+mn-ea"/>
              <a:ea typeface="+mn-ea"/>
              <a:cs typeface="+mn-cs"/>
              <a:sym typeface="+mn-ea"/>
            </a:endParaRPr>
          </a:p>
          <a:p>
            <a:pPr marL="0" marR="0" lvl="0" indent="0" algn="just" defTabSz="914400" rtl="0" eaLnBrk="1" fontAlgn="auto" latinLnBrk="0" hangingPunct="1">
              <a:lnSpc>
                <a:spcPct val="150000"/>
              </a:lnSpc>
              <a:spcBef>
                <a:spcPts val="0"/>
              </a:spcBef>
              <a:spcAft>
                <a:spcPts val="0"/>
              </a:spcAft>
              <a:buClrTx/>
              <a:buSzTx/>
              <a:buFont typeface="Wingdings" panose="05000000000000000000" pitchFamily="2" charset="2"/>
              <a:buChar char="l"/>
              <a:defRPr/>
            </a:pPr>
            <a:r>
              <a:rPr kumimoji="0" lang="zh-CN" altLang="en-US" sz="2500" b="0" i="0" u="none" strike="noStrike" kern="1200" cap="none" spc="0" normalizeH="0" baseline="0" noProof="0" dirty="0">
                <a:ln>
                  <a:noFill/>
                </a:ln>
                <a:solidFill>
                  <a:srgbClr val="000000"/>
                </a:solidFill>
                <a:effectLst/>
                <a:uLnTx/>
                <a:uFillTx/>
                <a:latin typeface="+mn-ea"/>
                <a:ea typeface="+mn-ea"/>
                <a:cs typeface="+mn-cs"/>
                <a:sym typeface="+mn-ea"/>
              </a:rPr>
              <a:t>本表填报的资金是为建设项目而使用的资金，不是企业财务账上的资金</a:t>
            </a:r>
            <a:endParaRPr kumimoji="0" lang="en-US" altLang="zh-CN" sz="2500" b="0" i="0" u="none" strike="noStrike" kern="1200" cap="none" spc="0" normalizeH="0" baseline="0" noProof="0" dirty="0">
              <a:ln>
                <a:noFill/>
              </a:ln>
              <a:solidFill>
                <a:srgbClr val="000000"/>
              </a:solidFill>
              <a:effectLst/>
              <a:uLnTx/>
              <a:uFillTx/>
              <a:latin typeface="+mn-ea"/>
              <a:ea typeface="+mn-ea"/>
              <a:cs typeface="+mn-cs"/>
              <a:sym typeface="+mn-ea"/>
            </a:endParaRPr>
          </a:p>
          <a:p>
            <a:pPr marL="0" marR="0" lvl="0" indent="0" algn="just" defTabSz="914400" rtl="0" eaLnBrk="1" fontAlgn="auto" latinLnBrk="0" hangingPunct="1">
              <a:lnSpc>
                <a:spcPct val="150000"/>
              </a:lnSpc>
              <a:spcBef>
                <a:spcPts val="0"/>
              </a:spcBef>
              <a:spcAft>
                <a:spcPts val="0"/>
              </a:spcAft>
              <a:buClrTx/>
              <a:buSzTx/>
              <a:buFont typeface="Wingdings" panose="05000000000000000000" pitchFamily="2" charset="2"/>
              <a:buChar char="l"/>
              <a:defRPr/>
            </a:pPr>
            <a:r>
              <a:rPr kumimoji="0" lang="zh-CN" altLang="en-US" sz="2500" b="1" i="0" u="none" strike="noStrike" kern="1200" cap="none" spc="0" normalizeH="0" baseline="0" noProof="0" dirty="0">
                <a:ln>
                  <a:noFill/>
                </a:ln>
                <a:solidFill>
                  <a:srgbClr val="FF0000"/>
                </a:solidFill>
                <a:effectLst/>
                <a:uLnTx/>
                <a:uFillTx/>
                <a:latin typeface="+mn-ea"/>
                <a:ea typeface="+mn-ea"/>
                <a:cs typeface="+mn-cs"/>
                <a:sym typeface="+mn-ea"/>
              </a:rPr>
              <a:t>各级政府债、</a:t>
            </a:r>
            <a:r>
              <a:rPr kumimoji="0" lang="zh-CN" altLang="en-US" sz="2500" b="1" i="0" u="none" strike="noStrike" kern="1200" cap="none" spc="0" normalizeH="0" baseline="0" noProof="0" dirty="0" smtClean="0">
                <a:ln>
                  <a:noFill/>
                </a:ln>
                <a:solidFill>
                  <a:srgbClr val="FF0000"/>
                </a:solidFill>
                <a:effectLst/>
                <a:uLnTx/>
                <a:uFillTx/>
                <a:latin typeface="+mn-ea"/>
                <a:ea typeface="+mn-ea"/>
                <a:cs typeface="+mn-cs"/>
                <a:sym typeface="+mn-ea"/>
              </a:rPr>
              <a:t>政府专项</a:t>
            </a:r>
            <a:r>
              <a:rPr kumimoji="0" lang="zh-CN" altLang="en-US" sz="2500" b="1" i="0" u="none" strike="noStrike" kern="1200" cap="none" spc="0" normalizeH="0" baseline="0" noProof="0" dirty="0">
                <a:ln>
                  <a:noFill/>
                </a:ln>
                <a:solidFill>
                  <a:srgbClr val="FF0000"/>
                </a:solidFill>
                <a:effectLst/>
                <a:uLnTx/>
                <a:uFillTx/>
                <a:latin typeface="+mn-ea"/>
                <a:ea typeface="+mn-ea"/>
                <a:cs typeface="+mn-cs"/>
                <a:sym typeface="+mn-ea"/>
              </a:rPr>
              <a:t>债，应归入国家预算资金，不属于债券。</a:t>
            </a:r>
            <a:endParaRPr kumimoji="0" lang="zh-CN" altLang="en-US" sz="2500" b="1" i="0" u="none" strike="noStrike" kern="1200" cap="none" spc="0" normalizeH="0" baseline="0" noProof="0" dirty="0">
              <a:ln>
                <a:noFill/>
              </a:ln>
              <a:solidFill>
                <a:srgbClr val="FF0000"/>
              </a:solidFill>
              <a:effectLst/>
              <a:uLnTx/>
              <a:uFillTx/>
              <a:latin typeface="+mn-ea"/>
              <a:ea typeface="+mn-ea"/>
              <a:cs typeface="+mn-cs"/>
              <a:sym typeface="+mn-ea"/>
            </a:endParaRPr>
          </a:p>
          <a:p>
            <a:pPr marL="0" marR="0" lvl="0" indent="0" algn="just" defTabSz="914400" rtl="0" eaLnBrk="1" fontAlgn="auto" latinLnBrk="0" hangingPunct="1">
              <a:lnSpc>
                <a:spcPct val="150000"/>
              </a:lnSpc>
              <a:spcBef>
                <a:spcPts val="0"/>
              </a:spcBef>
              <a:spcAft>
                <a:spcPts val="0"/>
              </a:spcAft>
              <a:buClrTx/>
              <a:buSzTx/>
              <a:buFont typeface="Wingdings" panose="05000000000000000000" pitchFamily="2" charset="2"/>
              <a:buChar char="l"/>
              <a:defRPr/>
            </a:pPr>
            <a:r>
              <a:rPr kumimoji="0" lang="zh-CN" altLang="en-US" sz="2500" b="1" i="0" u="none" strike="noStrike" kern="1200" cap="none" spc="0" normalizeH="0" baseline="0" noProof="0" dirty="0">
                <a:ln>
                  <a:noFill/>
                </a:ln>
                <a:solidFill>
                  <a:srgbClr val="FF0000"/>
                </a:solidFill>
                <a:effectLst/>
                <a:uLnTx/>
                <a:uFillTx/>
                <a:latin typeface="+mn-ea"/>
                <a:ea typeface="+mn-ea"/>
                <a:cs typeface="+mn-cs"/>
                <a:sym typeface="+mn-ea"/>
              </a:rPr>
              <a:t>金融债券和企业债券归入债券。</a:t>
            </a:r>
            <a:endParaRPr kumimoji="0" lang="zh-CN" altLang="en-US" sz="2500" b="1" i="0" u="none" strike="noStrike" kern="1200" cap="none" spc="0" normalizeH="0" baseline="0" noProof="0" dirty="0">
              <a:ln>
                <a:noFill/>
              </a:ln>
              <a:solidFill>
                <a:srgbClr val="FF0000"/>
              </a:solidFill>
              <a:effectLst/>
              <a:uLnTx/>
              <a:uFillTx/>
              <a:latin typeface="+mn-ea"/>
              <a:ea typeface="+mn-ea"/>
              <a:cs typeface="+mn-cs"/>
              <a:sym typeface="+mn-ea"/>
            </a:endParaRPr>
          </a:p>
          <a:p>
            <a:pPr marL="0" marR="0" lvl="0" indent="0" algn="just" defTabSz="914400" rtl="0" eaLnBrk="1" fontAlgn="auto" latinLnBrk="0" hangingPunct="1">
              <a:lnSpc>
                <a:spcPct val="150000"/>
              </a:lnSpc>
              <a:spcBef>
                <a:spcPts val="0"/>
              </a:spcBef>
              <a:spcAft>
                <a:spcPts val="0"/>
              </a:spcAft>
              <a:buClrTx/>
              <a:buSzTx/>
              <a:buFont typeface="Wingdings" panose="05000000000000000000" pitchFamily="2" charset="2"/>
              <a:buChar char="l"/>
              <a:defRPr/>
            </a:pPr>
            <a:r>
              <a:rPr kumimoji="0" lang="zh-CN" altLang="en-US" sz="2500" b="1" i="0" u="none" strike="noStrike" kern="1200" cap="none" spc="0" normalizeH="0" baseline="0" noProof="0" dirty="0">
                <a:ln>
                  <a:noFill/>
                </a:ln>
                <a:solidFill>
                  <a:srgbClr val="FF0000"/>
                </a:solidFill>
                <a:effectLst/>
                <a:uLnTx/>
                <a:uFillTx/>
                <a:latin typeface="+mn-ea"/>
                <a:ea typeface="+mn-ea"/>
                <a:cs typeface="+mn-cs"/>
                <a:sym typeface="+mn-ea"/>
              </a:rPr>
              <a:t>如果本期有债券，一定要加强核实。</a:t>
            </a:r>
            <a:endParaRPr kumimoji="0" lang="en-US" altLang="zh-CN" sz="2500" b="0" i="0" u="none" strike="noStrike" kern="1200" cap="none" spc="0" normalizeH="0" baseline="0" noProof="0" dirty="0">
              <a:ln>
                <a:noFill/>
              </a:ln>
              <a:solidFill>
                <a:srgbClr val="000000"/>
              </a:solidFill>
              <a:effectLst/>
              <a:uLnTx/>
              <a:uFillTx/>
              <a:latin typeface="+mn-ea"/>
              <a:ea typeface="+mn-ea"/>
              <a:cs typeface="+mn-cs"/>
              <a:sym typeface="+mn-ea"/>
            </a:endParaRPr>
          </a:p>
        </p:txBody>
      </p:sp>
      <p:sp>
        <p:nvSpPr>
          <p:cNvPr id="60419" name="标题 1"/>
          <p:cNvSpPr txBox="1"/>
          <p:nvPr/>
        </p:nvSpPr>
        <p:spPr>
          <a:xfrm>
            <a:off x="2452688" y="0"/>
            <a:ext cx="4327525" cy="654050"/>
          </a:xfrm>
          <a:prstGeom prst="rect">
            <a:avLst/>
          </a:prstGeom>
          <a:noFill/>
          <a:ln w="9525">
            <a:noFill/>
          </a:ln>
        </p:spPr>
        <p:txBody>
          <a:bodyPr bIns="91440" anchor="b" anchorCtr="0"/>
          <a:p>
            <a:pPr>
              <a:lnSpc>
                <a:spcPct val="90000"/>
              </a:lnSpc>
            </a:pPr>
            <a:r>
              <a:rPr lang="zh-CN" altLang="en-US" sz="3200" b="1" dirty="0">
                <a:solidFill>
                  <a:srgbClr val="181DD6"/>
                </a:solidFill>
                <a:latin typeface="隶书" panose="02010509060101010101" pitchFamily="49" charset="-122"/>
                <a:ea typeface="隶书" panose="02010509060101010101" pitchFamily="49" charset="-122"/>
                <a:sym typeface="Times New Roman" panose="02020603050405020304" pitchFamily="18" charset="0"/>
              </a:rPr>
              <a:t>资金来源</a:t>
            </a:r>
            <a:endParaRPr lang="zh-CN" altLang="en-US" sz="3200" b="1" dirty="0">
              <a:solidFill>
                <a:srgbClr val="181DD6"/>
              </a:solidFill>
              <a:latin typeface="隶书" panose="02010509060101010101" pitchFamily="49" charset="-122"/>
              <a:ea typeface="隶书" panose="02010509060101010101" pitchFamily="49" charset="-122"/>
              <a:sym typeface="Times New Roman" panose="02020603050405020304" pitchFamily="18" charset="0"/>
            </a:endParaRPr>
          </a:p>
        </p:txBody>
      </p:sp>
      <p:sp>
        <p:nvSpPr>
          <p:cNvPr id="60420" name="矩形 14"/>
          <p:cNvSpPr/>
          <p:nvPr/>
        </p:nvSpPr>
        <p:spPr>
          <a:xfrm>
            <a:off x="7373938" y="1384300"/>
            <a:ext cx="914400" cy="914400"/>
          </a:xfrm>
          <a:prstGeom prst="rect">
            <a:avLst/>
          </a:prstGeom>
          <a:noFill/>
          <a:ln w="9525">
            <a:noFill/>
          </a:ln>
        </p:spPr>
        <p:txBody>
          <a:bodyPr anchor="ctr" anchorCtr="0"/>
          <a:p>
            <a:pPr algn="ctr"/>
            <a:endParaRPr lang="zh-CN" altLang="en-US" dirty="0">
              <a:latin typeface="Arial" panose="020B0604020202020204" pitchFamily="34" charset="0"/>
              <a:ea typeface="宋体" panose="02010600030101010101" pitchFamily="2" charset="-122"/>
            </a:endParaRP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5" name="Rectangle 4"/>
          <p:cNvSpPr/>
          <p:nvPr/>
        </p:nvSpPr>
        <p:spPr>
          <a:xfrm>
            <a:off x="1524000" y="1588"/>
            <a:ext cx="309563" cy="368300"/>
          </a:xfrm>
          <a:prstGeom prst="rect">
            <a:avLst/>
          </a:prstGeom>
          <a:noFill/>
          <a:ln w="9525">
            <a:noFill/>
          </a:ln>
        </p:spPr>
        <p:txBody>
          <a:bodyPr wrap="none" anchor="ctr" anchorCtr="0">
            <a:spAutoFit/>
          </a:bodyPr>
          <a:p>
            <a:endParaRPr lang="zh-CN" altLang="en-US" dirty="0">
              <a:latin typeface="Arial" panose="020B0604020202020204" pitchFamily="34" charset="0"/>
              <a:ea typeface="宋体" panose="02010600030101010101" pitchFamily="2" charset="-122"/>
            </a:endParaRPr>
          </a:p>
        </p:txBody>
      </p:sp>
      <p:sp>
        <p:nvSpPr>
          <p:cNvPr id="62466" name="矩形 27"/>
          <p:cNvSpPr/>
          <p:nvPr/>
        </p:nvSpPr>
        <p:spPr>
          <a:xfrm>
            <a:off x="2246313" y="1428750"/>
            <a:ext cx="3511550" cy="922338"/>
          </a:xfrm>
          <a:prstGeom prst="rect">
            <a:avLst/>
          </a:prstGeom>
          <a:noFill/>
          <a:ln w="9525">
            <a:noFill/>
          </a:ln>
        </p:spPr>
        <p:txBody>
          <a:bodyPr wrap="none" anchor="t" anchorCtr="0">
            <a:spAutoFit/>
          </a:bodyPr>
          <a:p>
            <a:r>
              <a:rPr lang="en-US" altLang="zh-CN" sz="5400" b="1" dirty="0">
                <a:latin typeface="Arial" panose="020B0604020202020204" pitchFamily="34" charset="0"/>
                <a:ea typeface="宋体" panose="02010600030101010101" pitchFamily="2" charset="-122"/>
              </a:rPr>
              <a:t>2.</a:t>
            </a:r>
            <a:r>
              <a:rPr lang="zh-CN" altLang="en-US" sz="5400" b="1" dirty="0">
                <a:latin typeface="Arial" panose="020B0604020202020204" pitchFamily="34" charset="0"/>
                <a:ea typeface="宋体" panose="02010600030101010101" pitchFamily="2" charset="-122"/>
              </a:rPr>
              <a:t>填报依据</a:t>
            </a:r>
            <a:endParaRPr lang="en-US" altLang="zh-CN" sz="5400" b="1" dirty="0">
              <a:latin typeface="Arial" panose="020B0604020202020204" pitchFamily="34" charset="0"/>
              <a:ea typeface="宋体" panose="02010600030101010101" pitchFamily="2" charset="-122"/>
            </a:endParaRP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3" name="标题 1"/>
          <p:cNvSpPr>
            <a:spLocks noGrp="1"/>
          </p:cNvSpPr>
          <p:nvPr>
            <p:ph type="title"/>
          </p:nvPr>
        </p:nvSpPr>
        <p:spPr>
          <a:xfrm>
            <a:off x="1127125" y="44450"/>
            <a:ext cx="8972550" cy="603250"/>
          </a:xfrm>
          <a:ln/>
        </p:spPr>
        <p:txBody>
          <a:bodyPr anchor="b" anchorCtr="0"/>
          <a:p>
            <a:r>
              <a:rPr lang="zh-CN" altLang="en-US">
                <a:solidFill>
                  <a:srgbClr val="FF0000"/>
                </a:solidFill>
                <a:latin typeface="微软雅黑" panose="020B0503020204020204" charset="-122"/>
                <a:ea typeface="微软雅黑" panose="020B0503020204020204" charset="-122"/>
              </a:rPr>
              <a:t>数出有据</a:t>
            </a:r>
            <a:endParaRPr lang="zh-CN" altLang="en-US">
              <a:solidFill>
                <a:srgbClr val="FF0000"/>
              </a:solidFill>
              <a:latin typeface="微软雅黑" panose="020B0503020204020204" charset="-122"/>
              <a:ea typeface="微软雅黑" panose="020B0503020204020204" charset="-122"/>
            </a:endParaRPr>
          </a:p>
        </p:txBody>
      </p:sp>
      <p:sp>
        <p:nvSpPr>
          <p:cNvPr id="64514" name="内容占位符 2"/>
          <p:cNvSpPr>
            <a:spLocks noGrp="1"/>
          </p:cNvSpPr>
          <p:nvPr>
            <p:ph idx="1"/>
          </p:nvPr>
        </p:nvSpPr>
        <p:spPr>
          <a:xfrm>
            <a:off x="623888" y="1268413"/>
            <a:ext cx="11120437" cy="4751387"/>
          </a:xfrm>
          <a:ln/>
        </p:spPr>
        <p:txBody>
          <a:bodyPr anchor="t" anchorCtr="0"/>
          <a:p>
            <a:pPr>
              <a:lnSpc>
                <a:spcPct val="140000"/>
              </a:lnSpc>
            </a:pPr>
            <a:r>
              <a:rPr lang="en-US" altLang="zh-CN"/>
              <a:t> </a:t>
            </a:r>
            <a:r>
              <a:rPr lang="zh-CN" altLang="en-US" sz="3600" b="1">
                <a:latin typeface="宋体" panose="02010600030101010101" pitchFamily="2" charset="-122"/>
                <a:ea typeface="宋体" panose="02010600030101010101" pitchFamily="2" charset="-122"/>
              </a:rPr>
              <a:t>按照固定资产投资统计制度规定，投资额应依据凭证规范填报，按照凭证取得的时点作为计量时点。计算投资额时，之前年度完成的投资不得计入本年完成投资（新入库项目前期费用除外）。</a:t>
            </a:r>
            <a:endParaRPr lang="zh-CN" altLang="en-US" sz="3600" b="1">
              <a:latin typeface="宋体" panose="02010600030101010101" pitchFamily="2" charset="-122"/>
              <a:ea typeface="宋体" panose="02010600030101010101" pitchFamily="2" charset="-122"/>
            </a:endParaRPr>
          </a:p>
          <a:p>
            <a:pPr>
              <a:lnSpc>
                <a:spcPct val="140000"/>
              </a:lnSpc>
            </a:pPr>
            <a:r>
              <a:rPr lang="zh-CN" altLang="en-US" sz="3600" b="1">
                <a:latin typeface="宋体" panose="02010600030101010101" pitchFamily="2" charset="-122"/>
                <a:ea typeface="宋体" panose="02010600030101010101" pitchFamily="2" charset="-122"/>
              </a:rPr>
              <a:t>调查单位提供的凭证应当真实、清晰、有效、规范</a:t>
            </a:r>
            <a:endParaRPr lang="zh-CN" altLang="en-US" sz="3600" b="1">
              <a:latin typeface="宋体" panose="02010600030101010101" pitchFamily="2" charset="-122"/>
              <a:ea typeface="宋体" panose="02010600030101010101" pitchFamily="2" charset="-122"/>
            </a:endParaRPr>
          </a:p>
        </p:txBody>
      </p:sp>
    </p:spTree>
  </p:cSld>
  <p:clrMapOvr>
    <a:masterClrMapping/>
  </p:clrMapOvr>
  <p:transition spd="slow">
    <p:random/>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a:spLocks noChangeArrowheads="1"/>
          </p:cNvSpPr>
          <p:nvPr/>
        </p:nvSpPr>
        <p:spPr bwMode="auto">
          <a:xfrm>
            <a:off x="1023938" y="44450"/>
            <a:ext cx="3962400" cy="533400"/>
          </a:xfrm>
          <a:prstGeom prst="rect">
            <a:avLst/>
          </a:prstGeom>
          <a:noFill/>
          <a:ln w="9525">
            <a:noFill/>
            <a:miter lim="800000"/>
          </a:ln>
        </p:spPr>
        <p:txBody>
          <a:bodyPr>
            <a:spAutoFit/>
          </a:bodyPr>
          <a:lstStyle/>
          <a:p>
            <a:pPr marL="0" marR="0" lvl="0" indent="0" algn="ctr" defTabSz="914400" rtl="0" eaLnBrk="1" fontAlgn="base" latinLnBrk="0" hangingPunct="1">
              <a:lnSpc>
                <a:spcPct val="90000"/>
              </a:lnSpc>
              <a:spcBef>
                <a:spcPct val="0"/>
              </a:spcBef>
              <a:spcAft>
                <a:spcPct val="0"/>
              </a:spcAft>
              <a:buClrTx/>
              <a:buSzTx/>
              <a:buFontTx/>
              <a:buNone/>
              <a:defRPr/>
            </a:pPr>
            <a:endParaRPr kumimoji="0" lang="en-US" altLang="zh-CN" sz="3200" b="1" i="0" u="none" strike="noStrike" kern="1200" cap="none" spc="0" normalizeH="0" baseline="0" noProof="0" dirty="0">
              <a:ln>
                <a:noFill/>
              </a:ln>
              <a:solidFill>
                <a:srgbClr val="FF0000"/>
              </a:solidFill>
              <a:effectLst/>
              <a:uLnTx/>
              <a:uFillTx/>
              <a:latin typeface="+mn-ea"/>
              <a:ea typeface="+mn-ea"/>
              <a:cs typeface="+mj-cs"/>
              <a:sym typeface="+mn-lt"/>
            </a:endParaRPr>
          </a:p>
        </p:txBody>
      </p:sp>
      <p:graphicFrame>
        <p:nvGraphicFramePr>
          <p:cNvPr id="2" name="表格 1"/>
          <p:cNvGraphicFramePr/>
          <p:nvPr/>
        </p:nvGraphicFramePr>
        <p:xfrm>
          <a:off x="239713" y="765175"/>
          <a:ext cx="11839575" cy="5911850"/>
        </p:xfrm>
        <a:graphic>
          <a:graphicData uri="http://schemas.openxmlformats.org/drawingml/2006/table">
            <a:tbl>
              <a:tblPr firstRow="1" bandRow="1">
                <a:tableStyleId>{5940675A-B579-460E-94D1-54222C63F5DA}</a:tableStyleId>
              </a:tblPr>
              <a:tblGrid>
                <a:gridCol w="1290955"/>
                <a:gridCol w="3746500"/>
                <a:gridCol w="6802120"/>
              </a:tblGrid>
              <a:tr h="294005">
                <a:tc>
                  <a:txBody>
                    <a:bodyPr/>
                    <a:p>
                      <a:pPr indent="0" algn="ctr">
                        <a:buNone/>
                      </a:pPr>
                      <a:r>
                        <a:rPr lang="en-US" sz="1400" b="1">
                          <a:latin typeface="宋体" panose="02010600030101010101" pitchFamily="2" charset="-122"/>
                          <a:ea typeface="宋体" panose="02010600030101010101" pitchFamily="2" charset="-122"/>
                          <a:cs typeface="宋体" panose="02010600030101010101" pitchFamily="2" charset="-122"/>
                        </a:rPr>
                        <a:t>指标名称</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91439" marR="91439" marT="45719" marB="45719" vert="horz" anchor="ctr" anchorCtr="0">
                    <a:lnL w="12700"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1">
                          <a:latin typeface="宋体" panose="02010600030101010101" pitchFamily="2" charset="-122"/>
                          <a:ea typeface="宋体" panose="02010600030101010101" pitchFamily="2" charset="-122"/>
                          <a:cs typeface="宋体" panose="02010600030101010101" pitchFamily="2" charset="-122"/>
                        </a:rPr>
                        <a:t>填报依据</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91439" marR="91439" marT="45719" marB="45719"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1">
                          <a:latin typeface="宋体" panose="02010600030101010101" pitchFamily="2" charset="-122"/>
                          <a:ea typeface="宋体" panose="02010600030101010101" pitchFamily="2" charset="-122"/>
                          <a:cs typeface="宋体" panose="02010600030101010101" pitchFamily="2" charset="-122"/>
                        </a:rPr>
                        <a:t>注意事项及报送要求</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080000"/>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38755">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(1)建筑工程、安装工程</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91439" marR="91439" marT="45719" marB="45719" vert="horz" anchor="t" anchorCtr="0">
                    <a:lnL w="12700"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①工程结算单或进度单（三方签字盖章）</a:t>
                      </a:r>
                      <a:endParaRPr lang="en-US" sz="1400" b="0">
                        <a:latin typeface="宋体" panose="02010600030101010101" pitchFamily="2" charset="-122"/>
                        <a:ea typeface="宋体" panose="02010600030101010101" pitchFamily="2" charset="-122"/>
                        <a:cs typeface="宋体" panose="02010600030101010101" pitchFamily="2" charset="-122"/>
                      </a:endParaRPr>
                    </a:p>
                    <a:p>
                      <a:pPr indent="0">
                        <a:buNone/>
                      </a:pPr>
                      <a:r>
                        <a:rPr lang="en-US" sz="1400" b="0">
                          <a:latin typeface="宋体" panose="02010600030101010101" pitchFamily="2" charset="-122"/>
                          <a:ea typeface="宋体" panose="02010600030101010101" pitchFamily="2" charset="-122"/>
                          <a:cs typeface="宋体" panose="02010600030101010101" pitchFamily="2" charset="-122"/>
                        </a:rPr>
                        <a:t>②会计科目或支付凭证，主要对应会计科目为：在建工程—建筑安装工程 </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91439" marR="91439" marT="45719" marB="45719"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①调查单位可在两类中择一作为填报项目建筑工程、安装工程投资的依据，并在该项目期间保持一致。</a:t>
                      </a:r>
                      <a:r>
                        <a:rPr lang="en-US" sz="1400" b="1">
                          <a:solidFill>
                            <a:srgbClr val="FF0000"/>
                          </a:solidFill>
                          <a:latin typeface="宋体" panose="02010600030101010101" pitchFamily="2" charset="-122"/>
                          <a:ea typeface="宋体" panose="02010600030101010101" pitchFamily="2" charset="-122"/>
                          <a:cs typeface="宋体" panose="02010600030101010101" pitchFamily="2" charset="-122"/>
                        </a:rPr>
                        <a:t>若确需变更填报依据，调查单位按照变更前后的依据分别计算项目的累计投资额和本年完成投资额，报省级投资处审核确定后，由投资司变更。对执行企业会计准则的调查单位的新入库项目，建议采用会计科目或支付凭证作为填报依据。</a:t>
                      </a:r>
                      <a:endParaRPr lang="en-US" sz="1400" b="0">
                        <a:latin typeface="宋体" panose="02010600030101010101" pitchFamily="2" charset="-122"/>
                        <a:ea typeface="宋体" panose="02010600030101010101" pitchFamily="2" charset="-122"/>
                        <a:cs typeface="宋体" panose="02010600030101010101" pitchFamily="2" charset="-122"/>
                      </a:endParaRPr>
                    </a:p>
                    <a:p>
                      <a:pPr indent="0">
                        <a:buNone/>
                      </a:pPr>
                      <a:r>
                        <a:rPr lang="en-US" sz="1400" b="0">
                          <a:latin typeface="宋体" panose="02010600030101010101" pitchFamily="2" charset="-122"/>
                          <a:ea typeface="宋体" panose="02010600030101010101" pitchFamily="2" charset="-122"/>
                          <a:cs typeface="宋体" panose="02010600030101010101" pitchFamily="2" charset="-122"/>
                        </a:rPr>
                        <a:t>②项目开工后报送建筑安装工程投资。依据会计科目填报的，项目竣工投产后，</a:t>
                      </a:r>
                      <a:r>
                        <a:rPr lang="en-US" sz="1400" b="1">
                          <a:solidFill>
                            <a:srgbClr val="FF0000"/>
                          </a:solidFill>
                          <a:latin typeface="宋体" panose="02010600030101010101" pitchFamily="2" charset="-122"/>
                          <a:ea typeface="宋体" panose="02010600030101010101" pitchFamily="2" charset="-122"/>
                          <a:cs typeface="宋体" panose="02010600030101010101" pitchFamily="2" charset="-122"/>
                        </a:rPr>
                        <a:t>会计科目中将质保金和尾款计入在建工程，则可一次性计入投资额。</a:t>
                      </a:r>
                      <a:endParaRPr lang="en-US" sz="1400" b="0">
                        <a:latin typeface="宋体" panose="02010600030101010101" pitchFamily="2" charset="-122"/>
                        <a:ea typeface="宋体" panose="02010600030101010101" pitchFamily="2" charset="-122"/>
                        <a:cs typeface="宋体" panose="02010600030101010101" pitchFamily="2" charset="-122"/>
                      </a:endParaRPr>
                    </a:p>
                    <a:p>
                      <a:pPr indent="0">
                        <a:buNone/>
                      </a:pPr>
                      <a:r>
                        <a:rPr lang="en-US" sz="1400" b="0">
                          <a:latin typeface="宋体" panose="02010600030101010101" pitchFamily="2" charset="-122"/>
                          <a:ea typeface="宋体" panose="02010600030101010101" pitchFamily="2" charset="-122"/>
                          <a:cs typeface="宋体" panose="02010600030101010101" pitchFamily="2" charset="-122"/>
                        </a:rPr>
                        <a:t>③工程结算单或进度单标准格式：</a:t>
                      </a:r>
                      <a:r>
                        <a:rPr lang="en-US" sz="1400" b="1">
                          <a:solidFill>
                            <a:schemeClr val="tx1"/>
                          </a:solidFill>
                          <a:latin typeface="宋体" panose="02010600030101010101" pitchFamily="2" charset="-122"/>
                          <a:ea typeface="宋体" panose="02010600030101010101" pitchFamily="2" charset="-122"/>
                          <a:cs typeface="宋体" panose="02010600030101010101" pitchFamily="2" charset="-122"/>
                        </a:rPr>
                        <a:t>三方签字盖章的进度工程结算单或进度单，按照</a:t>
                      </a:r>
                      <a:r>
                        <a:rPr lang="en-US" sz="1400" b="1">
                          <a:solidFill>
                            <a:srgbClr val="FF0000"/>
                          </a:solidFill>
                          <a:latin typeface="宋体" panose="02010600030101010101" pitchFamily="2" charset="-122"/>
                          <a:ea typeface="宋体" panose="02010600030101010101" pitchFamily="2" charset="-122"/>
                          <a:cs typeface="宋体" panose="02010600030101010101" pitchFamily="2" charset="-122"/>
                        </a:rPr>
                        <a:t>建设方</a:t>
                      </a:r>
                      <a:r>
                        <a:rPr lang="en-US" sz="1400" b="1">
                          <a:solidFill>
                            <a:schemeClr val="tx1"/>
                          </a:solidFill>
                          <a:latin typeface="宋体" panose="02010600030101010101" pitchFamily="2" charset="-122"/>
                          <a:ea typeface="宋体" panose="02010600030101010101" pitchFamily="2" charset="-122"/>
                          <a:cs typeface="宋体" panose="02010600030101010101" pitchFamily="2" charset="-122"/>
                        </a:rPr>
                        <a:t>认定的工程完成量填报投资额。</a:t>
                      </a:r>
                      <a:r>
                        <a:rPr lang="en-US" sz="1400" b="1">
                          <a:solidFill>
                            <a:srgbClr val="FF0000"/>
                          </a:solidFill>
                          <a:latin typeface="宋体" panose="02010600030101010101" pitchFamily="2" charset="-122"/>
                          <a:ea typeface="宋体" panose="02010600030101010101" pitchFamily="2" charset="-122"/>
                          <a:cs typeface="宋体" panose="02010600030101010101" pitchFamily="2" charset="-122"/>
                        </a:rPr>
                        <a:t>在统计部门核查数据时，提供结算单或进度单的同时，应附工程计价明细表、相关合同和可佐证项目施工的财务资料。</a:t>
                      </a:r>
                      <a:endParaRPr lang="en-US" sz="1400" b="0">
                        <a:latin typeface="宋体" panose="02010600030101010101" pitchFamily="2" charset="-122"/>
                        <a:ea typeface="宋体" panose="02010600030101010101" pitchFamily="2" charset="-122"/>
                        <a:cs typeface="宋体" panose="02010600030101010101" pitchFamily="2" charset="-122"/>
                      </a:endParaRPr>
                    </a:p>
                    <a:p>
                      <a:pPr indent="0">
                        <a:buNone/>
                      </a:pPr>
                      <a:r>
                        <a:rPr lang="en-US" sz="1400" b="0">
                          <a:latin typeface="宋体" panose="02010600030101010101" pitchFamily="2" charset="-122"/>
                          <a:ea typeface="宋体" panose="02010600030101010101" pitchFamily="2" charset="-122"/>
                          <a:cs typeface="宋体" panose="02010600030101010101" pitchFamily="2" charset="-122"/>
                        </a:rPr>
                        <a:t>④依据会计科目填报的，数据核查时</a:t>
                      </a:r>
                      <a:r>
                        <a:rPr lang="en-US" sz="14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en-US" sz="1400" b="1">
                          <a:solidFill>
                            <a:srgbClr val="FF0000"/>
                          </a:solidFill>
                          <a:latin typeface="宋体" panose="02010600030101010101" pitchFamily="2" charset="-122"/>
                          <a:ea typeface="宋体" panose="02010600030101010101" pitchFamily="2" charset="-122"/>
                          <a:cs typeface="宋体" panose="02010600030101010101" pitchFamily="2" charset="-122"/>
                        </a:rPr>
                        <a:t>在财务软件导出的相关账目中标出所取数据，明确数据汇总过程并盖章确认</a:t>
                      </a:r>
                      <a:r>
                        <a:rPr lang="en-US" sz="1400" b="1">
                          <a:latin typeface="宋体" panose="02010600030101010101" pitchFamily="2" charset="-122"/>
                          <a:ea typeface="宋体" panose="02010600030101010101" pitchFamily="2" charset="-122"/>
                          <a:cs typeface="宋体" panose="02010600030101010101" pitchFamily="2" charset="-122"/>
                        </a:rPr>
                        <a:t>。</a:t>
                      </a:r>
                      <a:endParaRPr lang="en-US" sz="1400" b="1">
                        <a:latin typeface="宋体" panose="02010600030101010101" pitchFamily="2" charset="-122"/>
                        <a:ea typeface="宋体" panose="02010600030101010101" pitchFamily="2" charset="-122"/>
                        <a:cs typeface="宋体" panose="02010600030101010101" pitchFamily="2" charset="-122"/>
                      </a:endParaRPr>
                    </a:p>
                    <a:p>
                      <a:pPr indent="0">
                        <a:buNone/>
                      </a:pPr>
                      <a:r>
                        <a:rPr lang="en-US" sz="1400" b="0">
                          <a:latin typeface="宋体" panose="02010600030101010101" pitchFamily="2" charset="-122"/>
                          <a:ea typeface="宋体" panose="02010600030101010101" pitchFamily="2" charset="-122"/>
                          <a:cs typeface="宋体" panose="02010600030101010101" pitchFamily="2" charset="-122"/>
                        </a:rPr>
                        <a:t>⑤依据支付凭证填报的，数据核查时，</a:t>
                      </a:r>
                      <a:r>
                        <a:rPr lang="en-US" sz="1400" b="0">
                          <a:solidFill>
                            <a:schemeClr val="tx1"/>
                          </a:solidFill>
                          <a:latin typeface="宋体" panose="02010600030101010101" pitchFamily="2" charset="-122"/>
                          <a:ea typeface="宋体" panose="02010600030101010101" pitchFamily="2" charset="-122"/>
                          <a:cs typeface="宋体" panose="02010600030101010101" pitchFamily="2" charset="-122"/>
                        </a:rPr>
                        <a:t>应将凭证分类汇总。</a:t>
                      </a:r>
                      <a:r>
                        <a:rPr lang="en-US" sz="1400" b="1">
                          <a:solidFill>
                            <a:srgbClr val="FF0000"/>
                          </a:solidFill>
                          <a:latin typeface="宋体" panose="02010600030101010101" pitchFamily="2" charset="-122"/>
                          <a:ea typeface="宋体" panose="02010600030101010101" pitchFamily="2" charset="-122"/>
                          <a:cs typeface="宋体" panose="02010600030101010101" pitchFamily="2" charset="-122"/>
                        </a:rPr>
                        <a:t>银行承兑汇票不作为支付凭证，银行回单需体现与项目有关的信息，发票需可验证。</a:t>
                      </a:r>
                      <a:endParaRPr lang="en-US" altLang="en-US" sz="14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28395">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(2)设备工器具购置</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91439" marR="91439" marT="45719" marB="45719" vert="horz" anchor="t" anchorCtr="0">
                    <a:lnL w="12700"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会计科目或支付凭证，根据明细科目本年借方累计或相关会计分录借方发生额加总填报。</a:t>
                      </a:r>
                      <a:endParaRPr lang="en-US" sz="1400" b="0">
                        <a:latin typeface="宋体" panose="02010600030101010101" pitchFamily="2" charset="-122"/>
                        <a:ea typeface="宋体" panose="02010600030101010101" pitchFamily="2" charset="-122"/>
                        <a:cs typeface="宋体" panose="02010600030101010101" pitchFamily="2" charset="-122"/>
                      </a:endParaRPr>
                    </a:p>
                    <a:p>
                      <a:pPr indent="0">
                        <a:buNone/>
                      </a:pPr>
                      <a:r>
                        <a:rPr lang="en-US" sz="1400" b="0">
                          <a:latin typeface="宋体" panose="02010600030101010101" pitchFamily="2" charset="-122"/>
                          <a:ea typeface="宋体" panose="02010600030101010101" pitchFamily="2" charset="-122"/>
                          <a:cs typeface="宋体" panose="02010600030101010101" pitchFamily="2" charset="-122"/>
                        </a:rPr>
                        <a:t>主要对应会计科目为：在建工程—在安装设备（需安装设备）；固定资产下二级科目（不需安装设备）</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91439" marR="91439" marT="45719" marB="45719"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①依据会计科目填报的，</a:t>
                      </a:r>
                      <a:r>
                        <a:rPr lang="en-US" sz="1400" b="1">
                          <a:solidFill>
                            <a:srgbClr val="FF0000"/>
                          </a:solidFill>
                          <a:latin typeface="宋体" panose="02010600030101010101" pitchFamily="2" charset="-122"/>
                          <a:ea typeface="宋体" panose="02010600030101010101" pitchFamily="2" charset="-122"/>
                          <a:cs typeface="宋体" panose="02010600030101010101" pitchFamily="2" charset="-122"/>
                        </a:rPr>
                        <a:t>购置完成后，会计科目中将质保金和尾款计入固定资产，则可一次性计入投资额。</a:t>
                      </a:r>
                      <a:r>
                        <a:rPr lang="en-US" sz="1400" b="0">
                          <a:solidFill>
                            <a:schemeClr val="tx1"/>
                          </a:solidFill>
                          <a:latin typeface="宋体" panose="02010600030101010101" pitchFamily="2" charset="-122"/>
                          <a:ea typeface="宋体" panose="02010600030101010101" pitchFamily="2" charset="-122"/>
                          <a:cs typeface="宋体" panose="02010600030101010101" pitchFamily="2" charset="-122"/>
                        </a:rPr>
                        <a:t>数据核查时，在财务软件导出的相关账目中标出所取数据，明确数据汇总过程并盖章确认。</a:t>
                      </a:r>
                      <a:endParaRPr lang="en-US" sz="1400" b="0">
                        <a:latin typeface="宋体" panose="02010600030101010101" pitchFamily="2" charset="-122"/>
                        <a:ea typeface="宋体" panose="02010600030101010101" pitchFamily="2" charset="-122"/>
                        <a:cs typeface="宋体" panose="02010600030101010101" pitchFamily="2" charset="-122"/>
                      </a:endParaRPr>
                    </a:p>
                    <a:p>
                      <a:pPr indent="0">
                        <a:buNone/>
                      </a:pPr>
                      <a:r>
                        <a:rPr lang="en-US" sz="1400" b="0">
                          <a:latin typeface="宋体" panose="02010600030101010101" pitchFamily="2" charset="-122"/>
                          <a:ea typeface="宋体" panose="02010600030101010101" pitchFamily="2" charset="-122"/>
                          <a:cs typeface="宋体" panose="02010600030101010101" pitchFamily="2" charset="-122"/>
                        </a:rPr>
                        <a:t>②依据支付凭证填报的，数据核查时，应将凭证分类汇总。</a:t>
                      </a:r>
                      <a:r>
                        <a:rPr lang="en-US" sz="1400" b="1">
                          <a:solidFill>
                            <a:srgbClr val="FF0000"/>
                          </a:solidFill>
                          <a:latin typeface="宋体" panose="02010600030101010101" pitchFamily="2" charset="-122"/>
                          <a:ea typeface="宋体" panose="02010600030101010101" pitchFamily="2" charset="-122"/>
                          <a:cs typeface="宋体" panose="02010600030101010101" pitchFamily="2" charset="-122"/>
                        </a:rPr>
                        <a:t>银行承兑汇票不作为支付凭证，银行回单需体现与项目有关的信息，发票需可验证。</a:t>
                      </a:r>
                      <a:endParaRPr lang="en-US" sz="14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1400" b="0">
                          <a:latin typeface="宋体" panose="02010600030101010101" pitchFamily="2" charset="-122"/>
                          <a:ea typeface="宋体" panose="02010600030101010101" pitchFamily="2" charset="-122"/>
                          <a:cs typeface="宋体" panose="02010600030101010101" pitchFamily="2" charset="-122"/>
                        </a:rPr>
                        <a:t>③项目完工时，设备应到位或安装完毕。</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94080">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(3)其他费用</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91439" marR="91439" marT="45719" marB="45719" vert="horz" anchor="t" anchorCtr="0">
                    <a:lnL w="12700"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会计科目或支付凭证，根据明细科目本年借方累计或相关会计分录借方发生额加总填报。主要对应会计科目为：在建工程—待摊支出；无形资产—土地使用权等</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91439" marR="91439" marT="45719" marB="45719"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FFFFFF"/>
                      </a:solidFill>
                      <a:prstDash val="solid"/>
                      <a:headEnd type="none" w="med" len="med"/>
                      <a:tailEnd type="none" w="med" len="med"/>
                    </a:lnR>
                    <a:lnB w="12700" cap="flat" cmpd="sng">
                      <a:solidFill>
                        <a:srgbClr val="080000"/>
                      </a:solidFill>
                      <a:prstDash val="solid"/>
                      <a:headEnd type="none" w="med" len="med"/>
                      <a:tailEnd type="none" w="med" len="med"/>
                    </a:lnB>
                  </a:tcPr>
                </a:tc>
              </a:tr>
              <a:tr h="731520">
                <a:tc>
                  <a:txBody>
                    <a:bodyPr/>
                    <a:p>
                      <a:pPr algn="l">
                        <a:buClrTx/>
                        <a:buSzTx/>
                        <a:buFontTx/>
                        <a:buNone/>
                      </a:pPr>
                      <a:r>
                        <a:rPr lang="en-US" sz="1400">
                          <a:latin typeface="宋体" panose="02010600030101010101" pitchFamily="2" charset="-122"/>
                          <a:ea typeface="宋体" panose="02010600030101010101" pitchFamily="2" charset="-122"/>
                          <a:cs typeface="宋体" panose="02010600030101010101" pitchFamily="2" charset="-122"/>
                        </a:rPr>
                        <a:t>其中:建设用地费</a:t>
                      </a:r>
                      <a:endParaRPr lang="en-US" sz="1400">
                        <a:latin typeface="宋体" panose="02010600030101010101" pitchFamily="2" charset="-122"/>
                        <a:ea typeface="宋体" panose="02010600030101010101" pitchFamily="2" charset="-122"/>
                        <a:cs typeface="宋体" panose="02010600030101010101" pitchFamily="2" charset="-122"/>
                      </a:endParaRPr>
                    </a:p>
                  </a:txBody>
                  <a:tcPr marL="91439" marR="91439" marT="45719" marB="45719" vert="horz" anchor="t" anchorCtr="0">
                    <a:lnL w="12700"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buClrTx/>
                        <a:buSzTx/>
                        <a:buFontTx/>
                        <a:buNone/>
                      </a:pPr>
                      <a:r>
                        <a:rPr lang="en-US" sz="1400" b="1">
                          <a:solidFill>
                            <a:srgbClr val="FF0000"/>
                          </a:solidFill>
                          <a:latin typeface="宋体" panose="02010600030101010101" pitchFamily="2" charset="-122"/>
                          <a:ea typeface="宋体" panose="02010600030101010101" pitchFamily="2" charset="-122"/>
                          <a:cs typeface="宋体" panose="02010600030101010101" pitchFamily="2" charset="-122"/>
                        </a:rPr>
                        <a:t>会计科目或支付凭证。</a:t>
                      </a:r>
                      <a:r>
                        <a:rPr lang="en-US" sz="1400" b="0">
                          <a:solidFill>
                            <a:schemeClr val="tx1"/>
                          </a:solidFill>
                          <a:latin typeface="宋体" panose="02010600030101010101" pitchFamily="2" charset="-122"/>
                          <a:ea typeface="宋体" panose="02010600030101010101" pitchFamily="2" charset="-122"/>
                          <a:cs typeface="宋体" panose="02010600030101010101" pitchFamily="2" charset="-122"/>
                        </a:rPr>
                        <a:t>根据明细科目本年借方累计填报。对应会计科目为：无形资产—土地使用权</a:t>
                      </a:r>
                      <a:endParaRPr lang="en-US" sz="1400" b="0">
                        <a:solidFill>
                          <a:schemeClr val="tx1"/>
                        </a:solidFill>
                        <a:latin typeface="宋体" panose="02010600030101010101" pitchFamily="2" charset="-122"/>
                        <a:ea typeface="宋体" panose="02010600030101010101" pitchFamily="2" charset="-122"/>
                        <a:cs typeface="宋体" panose="02010600030101010101" pitchFamily="2" charset="-122"/>
                      </a:endParaRPr>
                    </a:p>
                  </a:txBody>
                  <a:tcPr marL="91439" marR="91439" marT="45719" marB="45719"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建设用地费在</a:t>
                      </a:r>
                      <a:r>
                        <a:rPr lang="en-US" sz="1400" b="1">
                          <a:solidFill>
                            <a:srgbClr val="FF0000"/>
                          </a:solidFill>
                          <a:latin typeface="宋体" panose="02010600030101010101" pitchFamily="2" charset="-122"/>
                          <a:ea typeface="宋体" panose="02010600030101010101" pitchFamily="2" charset="-122"/>
                          <a:cs typeface="宋体" panose="02010600030101010101" pitchFamily="2" charset="-122"/>
                        </a:rPr>
                        <a:t>项目入库纳统时</a:t>
                      </a:r>
                      <a:r>
                        <a:rPr lang="en-US" sz="1400" b="0">
                          <a:latin typeface="宋体" panose="02010600030101010101" pitchFamily="2" charset="-122"/>
                          <a:ea typeface="宋体" panose="02010600030101010101" pitchFamily="2" charset="-122"/>
                          <a:cs typeface="宋体" panose="02010600030101010101" pitchFamily="2" charset="-122"/>
                        </a:rPr>
                        <a:t>计入本年完成投资。</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4" name="矩形 3"/>
          <p:cNvSpPr>
            <a:spLocks noChangeArrowheads="1"/>
          </p:cNvSpPr>
          <p:nvPr/>
        </p:nvSpPr>
        <p:spPr bwMode="auto">
          <a:xfrm>
            <a:off x="1023938" y="44450"/>
            <a:ext cx="6619875" cy="533400"/>
          </a:xfrm>
          <a:prstGeom prst="rect">
            <a:avLst/>
          </a:prstGeom>
          <a:noFill/>
          <a:ln w="9525">
            <a:noFill/>
            <a:miter lim="800000"/>
          </a:ln>
        </p:spPr>
        <p:txBody>
          <a:bodyPr wrap="square">
            <a:spAutoFit/>
          </a:bodyPr>
          <a:p>
            <a:pPr marL="0" marR="0" lvl="0" indent="0" algn="ctr" defTabSz="914400" rtl="0" eaLnBrk="1" fontAlgn="base" latinLnBrk="0" hangingPunct="1">
              <a:lnSpc>
                <a:spcPct val="90000"/>
              </a:lnSpc>
              <a:spcBef>
                <a:spcPct val="0"/>
              </a:spcBef>
              <a:spcAft>
                <a:spcPct val="0"/>
              </a:spcAft>
              <a:buClrTx/>
              <a:buSzTx/>
              <a:buFontTx/>
              <a:buNone/>
              <a:defRPr/>
            </a:pPr>
            <a:r>
              <a:rPr lang="zh-CN" altLang="en-US" sz="3200" strike="noStrike" noProof="1" dirty="0">
                <a:latin typeface="微软雅黑" panose="020B0503020204020204" charset="-122"/>
                <a:ea typeface="微软雅黑" panose="020B0503020204020204" charset="-122"/>
                <a:cs typeface="+mn-cs"/>
                <a:sym typeface="+mn-ea"/>
              </a:rPr>
              <a:t>投资项目主要指标填报依据一览表</a:t>
            </a:r>
            <a:endParaRPr kumimoji="0" lang="en-US" altLang="zh-CN" sz="3200" b="1" i="0" u="none" strike="noStrike" kern="1200" cap="none" spc="0" normalizeH="0" baseline="0" noProof="0" dirty="0">
              <a:ln>
                <a:noFill/>
              </a:ln>
              <a:solidFill>
                <a:srgbClr val="FF0000"/>
              </a:solidFill>
              <a:effectLst/>
              <a:uLnTx/>
              <a:uFillTx/>
              <a:latin typeface="+mn-ea"/>
              <a:ea typeface="+mn-ea"/>
              <a:cs typeface="+mj-cs"/>
              <a:sym typeface="+mn-lt"/>
            </a:endParaRP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vert="horz" wrap="square" lIns="91440" tIns="45720" rIns="91440" bIns="45720" numCol="1" anchor="b" anchorCtr="0" compatLnSpc="1">
            <a:normAutofit fontScale="90000"/>
          </a:bodyPr>
          <a:lstStyle/>
          <a:p>
            <a:pPr marL="0" marR="0" lvl="0" indent="0" algn="l" defTabSz="914400" rtl="0" eaLnBrk="0" fontAlgn="base" latinLnBrk="0" hangingPunct="0">
              <a:lnSpc>
                <a:spcPct val="100000"/>
              </a:lnSpc>
              <a:spcBef>
                <a:spcPct val="0"/>
              </a:spcBef>
              <a:spcAft>
                <a:spcPct val="0"/>
              </a:spcAft>
              <a:buClrTx/>
              <a:buSzTx/>
              <a:buFontTx/>
              <a:buNone/>
              <a:defRPr/>
            </a:pPr>
            <a:br>
              <a:rPr kumimoji="0" lang="en-US" altLang="zh-CN" sz="3800" b="1" i="0" u="none" strike="noStrike" kern="0" cap="none" spc="0" normalizeH="0" baseline="0" noProof="0" dirty="0" smtClean="0">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br>
            <a:r>
              <a:rPr kumimoji="0" lang="zh-CN" altLang="en-US" sz="2400" b="1" i="0" u="none" strike="noStrike" kern="0" cap="none" spc="0" normalizeH="0" baseline="0" noProof="1" smtClean="0">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（一）</a:t>
            </a:r>
            <a:r>
              <a:rPr kumimoji="0" lang="zh-CN" altLang="en-US" sz="2400" b="1" i="0" u="none" strike="noStrike" kern="0" cap="none" spc="0" normalizeH="0" baseline="0" noProof="1" smtClean="0">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建筑</a:t>
            </a:r>
            <a:r>
              <a:rPr kumimoji="0" lang="zh-CN" altLang="en-US" sz="2400" b="1" i="0" u="none" strike="noStrike" kern="0" cap="none" spc="0" normalizeH="0" baseline="0" noProof="1">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安装工程</a:t>
            </a:r>
            <a:endParaRPr kumimoji="0" lang="zh-CN" altLang="en-US" sz="2400" b="1" i="0" u="none" strike="noStrike" kern="0" cap="none" spc="0" normalizeH="0" baseline="0" noProof="1">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endParaRPr>
          </a:p>
        </p:txBody>
      </p:sp>
      <p:sp>
        <p:nvSpPr>
          <p:cNvPr id="3" name="内容占位符 2"/>
          <p:cNvSpPr>
            <a:spLocks noGrp="1"/>
          </p:cNvSpPr>
          <p:nvPr>
            <p:ph idx="1"/>
          </p:nvPr>
        </p:nvSpPr>
        <p:spPr>
          <a:xfrm>
            <a:off x="730250" y="1195388"/>
            <a:ext cx="10733088" cy="4751388"/>
          </a:xfrm>
        </p:spPr>
        <p:txBody>
          <a:bodyPr vert="horz" wrap="square" lIns="91440" tIns="45720" rIns="91440" bIns="45720" numCol="1" anchor="t" anchorCtr="0" compatLnSpc="1"/>
          <a:lstStyle/>
          <a:p>
            <a:pPr marL="469900" marR="0" lvl="0" indent="-46990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o"/>
              <a:defRPr/>
            </a:pPr>
            <a:r>
              <a:rPr kumimoji="0" lang="en-US" altLang="zh-CN" sz="28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rPr>
              <a:t>1.</a:t>
            </a:r>
            <a:r>
              <a:rPr kumimoji="0" lang="zh-CN" altLang="en-US" sz="28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rPr>
              <a:t>建筑安装工程填报依据选择</a:t>
            </a:r>
            <a:r>
              <a:rPr kumimoji="0" lang="zh-CN" altLang="en-US" sz="2800" b="1" i="0" u="none" strike="noStrike" kern="0" cap="none" spc="0" normalizeH="0" baseline="0" noProof="1" smtClean="0">
                <a:ln>
                  <a:noFill/>
                </a:ln>
                <a:solidFill>
                  <a:srgbClr val="FF0000"/>
                </a:solidFill>
                <a:effectLst/>
                <a:uLnTx/>
                <a:uFillTx/>
                <a:latin typeface="宋体" panose="02010600030101010101" pitchFamily="2" charset="-122"/>
                <a:ea typeface="宋体" panose="02010600030101010101" pitchFamily="2" charset="-122"/>
                <a:cs typeface="仿宋_GB2312" panose="02010609030101010101" pitchFamily="49" charset="-122"/>
              </a:rPr>
              <a:t>工程结算单或进度单</a:t>
            </a:r>
            <a:r>
              <a:rPr kumimoji="0" lang="zh-CN" altLang="en-US" sz="28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rPr>
              <a:t>的项目</a:t>
            </a:r>
            <a:endParaRPr kumimoji="0" lang="en-US" altLang="zh-CN" sz="28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endParaRPr>
          </a:p>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r>
              <a:rPr kumimoji="0" lang="zh-CN" altLang="en-US"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 可提供的凭证：</a:t>
            </a:r>
            <a:endParaRPr kumimoji="0" lang="zh-CN" altLang="en-US"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endParaRPr>
          </a:p>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r>
              <a:rPr kumimoji="0" lang="zh-CN" altLang="en-US" sz="28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rPr>
              <a:t>（</a:t>
            </a:r>
            <a:r>
              <a:rPr kumimoji="0" lang="en-US" altLang="zh-CN" sz="28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rPr>
              <a:t>1</a:t>
            </a:r>
            <a:r>
              <a:rPr kumimoji="0" lang="zh-CN" altLang="en-US" sz="28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rPr>
              <a:t>）</a:t>
            </a:r>
            <a:r>
              <a:rPr kumimoji="0" lang="zh-CN" altLang="zh-CN" sz="28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rPr>
              <a:t>工程</a:t>
            </a:r>
            <a:r>
              <a:rPr kumimoji="0" lang="zh-CN" altLang="zh-CN"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支付审批</a:t>
            </a:r>
            <a:r>
              <a:rPr kumimoji="0" lang="zh-CN" altLang="zh-CN" sz="28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rPr>
              <a:t>表</a:t>
            </a:r>
            <a:r>
              <a:rPr kumimoji="0" lang="zh-CN" altLang="en-US"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，按审批表甲方确定的工程量取数</a:t>
            </a:r>
            <a:r>
              <a:rPr kumimoji="0" lang="zh-CN" altLang="en-US" sz="28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rPr>
              <a:t>。   </a:t>
            </a:r>
            <a:r>
              <a:rPr kumimoji="0" lang="en-US" altLang="zh-CN" sz="28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rPr>
              <a:t>    </a:t>
            </a:r>
            <a:r>
              <a:rPr kumimoji="0" lang="zh-CN" altLang="en-US" sz="28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rPr>
              <a:t>（</a:t>
            </a:r>
            <a:r>
              <a:rPr kumimoji="0" lang="en-US" altLang="zh-CN" sz="28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rPr>
              <a:t>2</a:t>
            </a:r>
            <a:r>
              <a:rPr kumimoji="0" lang="zh-CN" altLang="en-US" sz="28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rPr>
              <a:t>）</a:t>
            </a:r>
            <a:r>
              <a:rPr kumimoji="0" lang="en-US" altLang="zh-CN" sz="2800" b="0"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rPr>
              <a:t>三方签字盖章的结算单或进度单，</a:t>
            </a:r>
            <a:r>
              <a:rPr kumimoji="0" lang="zh-CN" altLang="en-US"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sym typeface="+mn-ea"/>
              </a:rPr>
              <a:t>按照建设方认定的工程完成量填报投资额，</a:t>
            </a:r>
            <a:r>
              <a:rPr kumimoji="0" lang="en-US" altLang="zh-CN" sz="2800" b="0"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rPr>
              <a:t>同时</a:t>
            </a:r>
            <a:r>
              <a:rPr kumimoji="0" lang="en-US" sz="2800" b="1" i="0" u="none" strike="noStrike" kern="0" cap="none" spc="0" normalizeH="0" baseline="0" noProof="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应附工程计价明细表、相关合同</a:t>
            </a:r>
            <a:r>
              <a:rPr kumimoji="0" lang="en-US" altLang="zh-CN" sz="2800" b="0"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sym typeface="+mn-ea"/>
              </a:rPr>
              <a:t>（涵盖建设方、施工方单位名称、项目名称、合同造价、签字盖章等信息）</a:t>
            </a:r>
            <a:r>
              <a:rPr kumimoji="0" lang="en-US" sz="2800" b="1" i="0" u="none" strike="noStrike" kern="0" cap="none" spc="0" normalizeH="0" baseline="0" noProof="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和可佐证项目施工的财务资料</a:t>
            </a:r>
            <a:r>
              <a:rPr kumimoji="0" lang="zh-CN" altLang="en-US" sz="2800" b="1" i="0" u="none" strike="noStrike" kern="0" cap="none" spc="0" normalizeH="0" baseline="0" noProof="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（工程款发票、会计记账凭证或合规的银行转账凭证等）</a:t>
            </a:r>
            <a:r>
              <a:rPr kumimoji="0" lang="en-US" sz="2800" b="1" i="0" u="none" strike="noStrike" kern="0" cap="none" spc="0" normalizeH="0" baseline="0" noProof="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kumimoji="0" lang="zh-CN" altLang="zh-CN" sz="28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rPr>
              <a:t> </a:t>
            </a:r>
            <a:endParaRPr kumimoji="0" lang="zh-CN" altLang="zh-CN" sz="28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endParaRPr>
          </a:p>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r>
              <a:rPr kumimoji="0" lang="zh-CN" altLang="zh-CN" sz="28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rPr>
              <a:t>说明</a:t>
            </a:r>
            <a:r>
              <a:rPr kumimoji="0" lang="zh-CN" altLang="en-US" sz="28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rPr>
              <a:t>：</a:t>
            </a:r>
            <a:r>
              <a:rPr kumimoji="0" lang="en-US" altLang="zh-CN" sz="28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rPr>
              <a:t>1.</a:t>
            </a:r>
            <a:r>
              <a:rPr kumimoji="0" lang="zh-CN" altLang="en-US" sz="28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rPr>
              <a:t>监理</a:t>
            </a:r>
            <a:r>
              <a:rPr kumimoji="0" lang="zh-CN" altLang="en-US"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章原则上应为公司章，</a:t>
            </a:r>
            <a:r>
              <a:rPr kumimoji="0" lang="zh-CN" altLang="en-US" sz="2800" b="1" i="0" u="none" strike="noStrike" kern="0" cap="none" spc="0" normalizeH="0" baseline="0" noProof="1">
                <a:ln>
                  <a:noFill/>
                </a:ln>
                <a:solidFill>
                  <a:srgbClr val="FF0000"/>
                </a:solidFill>
                <a:effectLst/>
                <a:uLnTx/>
                <a:uFillTx/>
                <a:latin typeface="仿宋_GB2312" panose="02010609030101010101" pitchFamily="49" charset="-122"/>
                <a:ea typeface="+mn-ea"/>
                <a:cs typeface="仿宋_GB2312" panose="02010609030101010101" pitchFamily="49" charset="-122"/>
              </a:rPr>
              <a:t>对于没有三</a:t>
            </a:r>
            <a:r>
              <a:rPr kumimoji="0" lang="zh-CN" altLang="en-US" sz="2800" b="1" i="0" u="none" strike="noStrike" kern="0" cap="none" spc="0" normalizeH="0" baseline="0" noProof="1" smtClean="0">
                <a:ln>
                  <a:noFill/>
                </a:ln>
                <a:solidFill>
                  <a:srgbClr val="FF0000"/>
                </a:solidFill>
                <a:effectLst/>
                <a:uLnTx/>
                <a:uFillTx/>
                <a:latin typeface="仿宋_GB2312" panose="02010609030101010101" pitchFamily="49" charset="-122"/>
                <a:ea typeface="+mn-ea"/>
                <a:cs typeface="仿宋_GB2312" panose="02010609030101010101" pitchFamily="49" charset="-122"/>
              </a:rPr>
              <a:t>方监理的</a:t>
            </a:r>
            <a:r>
              <a:rPr kumimoji="0" lang="zh-CN" altLang="en-US" sz="2800" b="1" i="0" u="none" strike="noStrike" kern="0" cap="none" spc="0" normalizeH="0" baseline="0" noProof="1">
                <a:ln>
                  <a:noFill/>
                </a:ln>
                <a:solidFill>
                  <a:srgbClr val="FF0000"/>
                </a:solidFill>
                <a:effectLst/>
                <a:uLnTx/>
                <a:uFillTx/>
                <a:latin typeface="仿宋_GB2312" panose="02010609030101010101" pitchFamily="49" charset="-122"/>
                <a:ea typeface="+mn-ea"/>
                <a:cs typeface="仿宋_GB2312" panose="02010609030101010101" pitchFamily="49" charset="-122"/>
              </a:rPr>
              <a:t>项目</a:t>
            </a:r>
            <a:r>
              <a:rPr kumimoji="0" lang="zh-CN" altLang="en-US"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，不应选择工程结算单做为填报依据。</a:t>
            </a:r>
            <a:endParaRPr kumimoji="0" lang="zh-CN" altLang="en-US"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endParaRPr>
          </a:p>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r>
              <a:rPr kumimoji="0" lang="en-US" altLang="zh-CN"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     2.</a:t>
            </a:r>
            <a:r>
              <a:rPr kumimoji="0" lang="zh-CN" altLang="en-US" sz="2800" b="1" i="0" u="none" strike="noStrike" kern="0" cap="none" spc="0" normalizeH="0" baseline="0" noProof="1">
                <a:ln>
                  <a:noFill/>
                </a:ln>
                <a:solidFill>
                  <a:srgbClr val="FF0000"/>
                </a:solidFill>
                <a:effectLst/>
                <a:uLnTx/>
                <a:uFillTx/>
                <a:latin typeface="仿宋_GB2312" panose="02010609030101010101" pitchFamily="49" charset="-122"/>
                <a:ea typeface="+mn-ea"/>
                <a:cs typeface="仿宋_GB2312" panose="02010609030101010101" pitchFamily="49" charset="-122"/>
              </a:rPr>
              <a:t>工程款支付证书？一般只有监理章，需同时提供工程支付报审表及附件。</a:t>
            </a:r>
            <a:endParaRPr kumimoji="0" lang="en-US" altLang="zh-CN" sz="2800" b="1" i="0" u="none" strike="noStrike" kern="0" cap="none" spc="0" normalizeH="0" baseline="0" noProof="1">
              <a:ln>
                <a:noFill/>
              </a:ln>
              <a:solidFill>
                <a:schemeClr val="accent2"/>
              </a:solidFill>
              <a:effectLst/>
              <a:uLnTx/>
              <a:uFillTx/>
              <a:latin typeface="仿宋_GB2312" panose="02010609030101010101" pitchFamily="49" charset="-122"/>
              <a:ea typeface="+mn-ea"/>
              <a:cs typeface="仿宋_GB2312" panose="02010609030101010101" pitchFamily="49" charset="-122"/>
            </a:endParaRPr>
          </a:p>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endParaRPr kumimoji="0" lang="zh-CN" altLang="zh-CN" sz="3000" b="0" i="0" u="none" strike="noStrike" kern="0" cap="none" spc="0" normalizeH="0" baseline="0" noProof="1">
              <a:ln>
                <a:noFill/>
              </a:ln>
              <a:solidFill>
                <a:srgbClr val="FF0000"/>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endParaRPr kumimoji="0" lang="en-US" altLang="zh-CN" sz="3000" b="1" i="0" u="none" strike="noStrike" kern="0" cap="none" spc="0" normalizeH="0" baseline="0" noProof="1">
              <a:ln>
                <a:noFill/>
              </a:ln>
              <a:solidFill>
                <a:schemeClr val="accent2"/>
              </a:solidFill>
              <a:effectLst/>
              <a:uLnTx/>
              <a:uFillTx/>
              <a:latin typeface="华文中宋" panose="02010600040101010101" pitchFamily="2" charset="-122"/>
              <a:ea typeface="华文中宋" panose="02010600040101010101" pitchFamily="2" charset="-122"/>
              <a:cs typeface="+mn-cs"/>
            </a:endParaRPr>
          </a:p>
          <a:p>
            <a:pPr marL="469900" marR="0" lvl="0" indent="-46990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o"/>
              <a:defRPr/>
            </a:pPr>
            <a:endParaRPr kumimoji="0" lang="en-US" altLang="zh-CN" sz="3000" b="0" i="0" u="none" strike="noStrike" kern="0" cap="none" spc="0" normalizeH="0" baseline="0" noProof="1" smtClean="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endParaRPr kumimoji="0" lang="zh-CN" altLang="zh-CN" sz="3000" b="0" i="0" u="none" strike="noStrike" kern="0" cap="none" spc="0" normalizeH="0" baseline="0" noProof="1">
              <a:ln>
                <a:noFill/>
              </a:ln>
              <a:solidFill>
                <a:schemeClr val="tx1"/>
              </a:solidFill>
              <a:effectLst/>
              <a:uLnTx/>
              <a:uFillTx/>
              <a:latin typeface="+mn-lt"/>
              <a:ea typeface="+mn-ea"/>
              <a:cs typeface="+mn-cs"/>
            </a:endParaRPr>
          </a:p>
          <a:p>
            <a:pPr marL="469900" marR="0" lvl="0" indent="-46990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o"/>
              <a:defRPr/>
            </a:pPr>
            <a:endParaRPr kumimoji="0" lang="zh-CN" altLang="en-US" sz="3000" b="0" i="0" u="none" strike="noStrike" kern="0" cap="none" spc="0" normalizeH="0" baseline="0" noProof="1">
              <a:ln>
                <a:noFill/>
              </a:ln>
              <a:solidFill>
                <a:schemeClr val="tx1"/>
              </a:solidFill>
              <a:effectLst/>
              <a:uLnTx/>
              <a:uFillTx/>
              <a:latin typeface="+mn-lt"/>
              <a:ea typeface="+mn-ea"/>
              <a:cs typeface="+mn-cs"/>
            </a:endParaRP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vert="horz" wrap="square" lIns="91440" tIns="45720" rIns="91440" bIns="45720" numCol="1" anchor="b" anchorCtr="0" compatLnSpc="1">
            <a:norm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0" cap="none" spc="0" normalizeH="0" baseline="0" noProof="1" smtClean="0">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合</a:t>
            </a:r>
            <a:r>
              <a:rPr kumimoji="0" lang="zh-CN" altLang="en-US" sz="2400" b="1" i="0" u="none" strike="noStrike" kern="0" cap="none" spc="0" normalizeH="0" baseline="0" noProof="1">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规凭证</a:t>
            </a:r>
            <a:endParaRPr kumimoji="0" lang="zh-CN" altLang="en-US" sz="2400" b="0" i="0" u="none" strike="noStrike" kern="0" cap="none" spc="0" normalizeH="0" baseline="0" noProof="1">
              <a:ln>
                <a:noFill/>
              </a:ln>
              <a:solidFill>
                <a:schemeClr val="tx2"/>
              </a:solidFill>
              <a:effectLst/>
              <a:uLnTx/>
              <a:uFillTx/>
              <a:latin typeface="+mj-lt"/>
              <a:ea typeface="+mj-ea"/>
              <a:cs typeface="+mj-cs"/>
            </a:endParaRPr>
          </a:p>
        </p:txBody>
      </p:sp>
      <p:pic>
        <p:nvPicPr>
          <p:cNvPr id="68610" name="图片 2" descr="规范-工程报量单1"/>
          <p:cNvPicPr>
            <a:picLocks noChangeAspect="1"/>
          </p:cNvPicPr>
          <p:nvPr/>
        </p:nvPicPr>
        <p:blipFill>
          <a:blip r:embed="rId1"/>
          <a:stretch>
            <a:fillRect/>
          </a:stretch>
        </p:blipFill>
        <p:spPr>
          <a:xfrm>
            <a:off x="119063" y="765175"/>
            <a:ext cx="4683125" cy="5927725"/>
          </a:xfrm>
          <a:prstGeom prst="rect">
            <a:avLst/>
          </a:prstGeom>
          <a:noFill/>
          <a:ln w="9525">
            <a:noFill/>
          </a:ln>
        </p:spPr>
      </p:pic>
      <p:sp>
        <p:nvSpPr>
          <p:cNvPr id="68611" name="圆角矩形 9"/>
          <p:cNvSpPr/>
          <p:nvPr/>
        </p:nvSpPr>
        <p:spPr>
          <a:xfrm>
            <a:off x="458788" y="4581525"/>
            <a:ext cx="4081462" cy="1944688"/>
          </a:xfrm>
          <a:prstGeom prst="roundRect">
            <a:avLst>
              <a:gd name="adj" fmla="val 16667"/>
            </a:avLst>
          </a:prstGeom>
          <a:solidFill>
            <a:schemeClr val="accent1">
              <a:alpha val="0"/>
            </a:schemeClr>
          </a:solidFill>
          <a:ln w="38100" cap="flat" cmpd="sng">
            <a:solidFill>
              <a:srgbClr val="FF0000"/>
            </a:solidFill>
            <a:prstDash val="solid"/>
            <a:round/>
            <a:headEnd type="none" w="med" len="med"/>
            <a:tailEnd type="none" w="med" len="med"/>
          </a:ln>
        </p:spPr>
        <p:txBody>
          <a:bodyPr wrap="none" anchor="ctr" anchorCtr="0"/>
          <a:p>
            <a:endParaRPr lang="zh-CN" altLang="en-US">
              <a:latin typeface="Arial" panose="020B0604020202020204" pitchFamily="34" charset="0"/>
              <a:ea typeface="宋体" panose="02010600030101010101" pitchFamily="2" charset="-122"/>
            </a:endParaRPr>
          </a:p>
        </p:txBody>
      </p:sp>
      <p:sp>
        <p:nvSpPr>
          <p:cNvPr id="68612" name="右箭头 11"/>
          <p:cNvSpPr/>
          <p:nvPr/>
        </p:nvSpPr>
        <p:spPr>
          <a:xfrm>
            <a:off x="7896225" y="5399088"/>
            <a:ext cx="979488" cy="309562"/>
          </a:xfrm>
          <a:prstGeom prst="rightArrow">
            <a:avLst>
              <a:gd name="adj1" fmla="val 50000"/>
              <a:gd name="adj2" fmla="val 49951"/>
            </a:avLst>
          </a:prstGeom>
          <a:solidFill>
            <a:schemeClr val="accent1">
              <a:alpha val="0"/>
            </a:schemeClr>
          </a:solidFill>
          <a:ln w="38100" cap="flat" cmpd="sng">
            <a:solidFill>
              <a:srgbClr val="FF0000"/>
            </a:solidFill>
            <a:prstDash val="solid"/>
            <a:round/>
            <a:headEnd type="none" w="med" len="med"/>
            <a:tailEnd type="none" w="med" len="med"/>
          </a:ln>
        </p:spPr>
        <p:txBody>
          <a:bodyPr wrap="none" anchor="ctr" anchorCtr="0"/>
          <a:p>
            <a:endParaRPr lang="zh-CN" altLang="en-US">
              <a:latin typeface="Arial" panose="020B0604020202020204" pitchFamily="34" charset="0"/>
              <a:ea typeface="宋体" panose="02010600030101010101" pitchFamily="2" charset="-122"/>
            </a:endParaRPr>
          </a:p>
        </p:txBody>
      </p:sp>
      <p:sp>
        <p:nvSpPr>
          <p:cNvPr id="68613" name="圆角矩形 12"/>
          <p:cNvSpPr/>
          <p:nvPr/>
        </p:nvSpPr>
        <p:spPr>
          <a:xfrm>
            <a:off x="5016500" y="5095875"/>
            <a:ext cx="1619250" cy="914400"/>
          </a:xfrm>
          <a:prstGeom prst="roundRect">
            <a:avLst>
              <a:gd name="adj" fmla="val 16667"/>
            </a:avLst>
          </a:prstGeom>
          <a:solidFill>
            <a:schemeClr val="accent1">
              <a:alpha val="0"/>
            </a:schemeClr>
          </a:solidFill>
          <a:ln w="38100" cap="flat" cmpd="sng">
            <a:solidFill>
              <a:srgbClr val="FF0000"/>
            </a:solidFill>
            <a:prstDash val="solid"/>
            <a:round/>
            <a:headEnd type="none" w="med" len="med"/>
            <a:tailEnd type="none" w="med" len="med"/>
          </a:ln>
        </p:spPr>
        <p:txBody>
          <a:bodyPr wrap="none" anchor="ctr" anchorCtr="0"/>
          <a:p>
            <a:r>
              <a:rPr lang="zh-CN" altLang="en-US">
                <a:latin typeface="Arial" panose="020B0604020202020204" pitchFamily="34" charset="0"/>
                <a:ea typeface="宋体" panose="02010600030101010101" pitchFamily="2" charset="-122"/>
              </a:rPr>
              <a:t>三方签字盖章</a:t>
            </a:r>
            <a:endParaRPr lang="zh-CN" altLang="en-US">
              <a:latin typeface="Arial" panose="020B0604020202020204" pitchFamily="34" charset="0"/>
              <a:ea typeface="宋体" panose="02010600030101010101" pitchFamily="2" charset="-122"/>
            </a:endParaRPr>
          </a:p>
        </p:txBody>
      </p:sp>
      <p:pic>
        <p:nvPicPr>
          <p:cNvPr id="68614" name="图片 13" descr="工程审批单-图片2222"/>
          <p:cNvPicPr>
            <a:picLocks noChangeAspect="1"/>
          </p:cNvPicPr>
          <p:nvPr/>
        </p:nvPicPr>
        <p:blipFill>
          <a:blip r:embed="rId2"/>
          <a:stretch>
            <a:fillRect/>
          </a:stretch>
        </p:blipFill>
        <p:spPr>
          <a:xfrm>
            <a:off x="7104063" y="765175"/>
            <a:ext cx="4940300" cy="5929313"/>
          </a:xfrm>
          <a:prstGeom prst="rect">
            <a:avLst/>
          </a:prstGeom>
          <a:noFill/>
          <a:ln w="9525">
            <a:noFill/>
          </a:ln>
        </p:spPr>
      </p:pic>
      <p:sp>
        <p:nvSpPr>
          <p:cNvPr id="68615" name="圆角矩形 15"/>
          <p:cNvSpPr/>
          <p:nvPr/>
        </p:nvSpPr>
        <p:spPr>
          <a:xfrm>
            <a:off x="8832850" y="3429000"/>
            <a:ext cx="790575" cy="234950"/>
          </a:xfrm>
          <a:prstGeom prst="roundRect">
            <a:avLst>
              <a:gd name="adj" fmla="val 16667"/>
            </a:avLst>
          </a:prstGeom>
          <a:solidFill>
            <a:schemeClr val="accent1">
              <a:alpha val="0"/>
            </a:schemeClr>
          </a:solidFill>
          <a:ln w="38100" cap="flat" cmpd="sng">
            <a:solidFill>
              <a:srgbClr val="FF0000"/>
            </a:solidFill>
            <a:prstDash val="solid"/>
            <a:round/>
            <a:headEnd type="none" w="med" len="med"/>
            <a:tailEnd type="none" w="med" len="med"/>
          </a:ln>
        </p:spPr>
        <p:txBody>
          <a:bodyPr wrap="none" anchor="ctr" anchorCtr="0"/>
          <a:p>
            <a:endParaRPr lang="zh-CN" altLang="en-US">
              <a:latin typeface="Arial" panose="020B0604020202020204" pitchFamily="34" charset="0"/>
              <a:ea typeface="宋体" panose="02010600030101010101" pitchFamily="2" charset="-122"/>
            </a:endParaRPr>
          </a:p>
        </p:txBody>
      </p:sp>
      <p:sp>
        <p:nvSpPr>
          <p:cNvPr id="68616" name="圆角矩形 16"/>
          <p:cNvSpPr/>
          <p:nvPr/>
        </p:nvSpPr>
        <p:spPr>
          <a:xfrm>
            <a:off x="479425" y="1628775"/>
            <a:ext cx="1803400" cy="230188"/>
          </a:xfrm>
          <a:prstGeom prst="roundRect">
            <a:avLst>
              <a:gd name="adj" fmla="val 16667"/>
            </a:avLst>
          </a:prstGeom>
          <a:solidFill>
            <a:schemeClr val="accent1">
              <a:alpha val="0"/>
            </a:schemeClr>
          </a:solidFill>
          <a:ln w="38100" cap="flat" cmpd="sng">
            <a:solidFill>
              <a:srgbClr val="FF0000"/>
            </a:solidFill>
            <a:prstDash val="solid"/>
            <a:round/>
            <a:headEnd type="none" w="med" len="med"/>
            <a:tailEnd type="none" w="med" len="med"/>
          </a:ln>
        </p:spPr>
        <p:txBody>
          <a:bodyPr wrap="none" anchor="ctr" anchorCtr="0"/>
          <a:p>
            <a:endParaRPr lang="zh-CN" altLang="en-US">
              <a:latin typeface="Arial" panose="020B0604020202020204" pitchFamily="34" charset="0"/>
              <a:ea typeface="宋体" panose="02010600030101010101" pitchFamily="2" charset="-122"/>
            </a:endParaRPr>
          </a:p>
        </p:txBody>
      </p:sp>
      <p:sp>
        <p:nvSpPr>
          <p:cNvPr id="68617" name="圆角矩形 17"/>
          <p:cNvSpPr/>
          <p:nvPr/>
        </p:nvSpPr>
        <p:spPr>
          <a:xfrm>
            <a:off x="3143250" y="3789363"/>
            <a:ext cx="693738" cy="204787"/>
          </a:xfrm>
          <a:prstGeom prst="roundRect">
            <a:avLst>
              <a:gd name="adj" fmla="val 16667"/>
            </a:avLst>
          </a:prstGeom>
          <a:solidFill>
            <a:schemeClr val="accent1">
              <a:alpha val="0"/>
            </a:schemeClr>
          </a:solidFill>
          <a:ln w="38100" cap="flat" cmpd="sng">
            <a:solidFill>
              <a:srgbClr val="FF0000"/>
            </a:solidFill>
            <a:prstDash val="solid"/>
            <a:round/>
            <a:headEnd type="none" w="med" len="med"/>
            <a:tailEnd type="none" w="med" len="med"/>
          </a:ln>
        </p:spPr>
        <p:txBody>
          <a:bodyPr wrap="none" anchor="ctr" anchorCtr="0"/>
          <a:p>
            <a:endParaRPr lang="zh-CN" altLang="en-US">
              <a:latin typeface="Arial" panose="020B0604020202020204" pitchFamily="34" charset="0"/>
              <a:ea typeface="宋体" panose="02010600030101010101" pitchFamily="2" charset="-122"/>
            </a:endParaRPr>
          </a:p>
        </p:txBody>
      </p:sp>
      <p:sp>
        <p:nvSpPr>
          <p:cNvPr id="68618" name="圆角矩形 18"/>
          <p:cNvSpPr/>
          <p:nvPr/>
        </p:nvSpPr>
        <p:spPr>
          <a:xfrm>
            <a:off x="9120188" y="1557338"/>
            <a:ext cx="1804987" cy="230187"/>
          </a:xfrm>
          <a:prstGeom prst="roundRect">
            <a:avLst>
              <a:gd name="adj" fmla="val 16667"/>
            </a:avLst>
          </a:prstGeom>
          <a:solidFill>
            <a:schemeClr val="accent1">
              <a:alpha val="0"/>
            </a:schemeClr>
          </a:solidFill>
          <a:ln w="38100" cap="flat" cmpd="sng">
            <a:solidFill>
              <a:srgbClr val="FF0000"/>
            </a:solidFill>
            <a:prstDash val="solid"/>
            <a:round/>
            <a:headEnd type="none" w="med" len="med"/>
            <a:tailEnd type="none" w="med" len="med"/>
          </a:ln>
        </p:spPr>
        <p:txBody>
          <a:bodyPr wrap="none" anchor="ctr" anchorCtr="0"/>
          <a:p>
            <a:endParaRPr lang="zh-CN" altLang="en-US">
              <a:latin typeface="Arial" panose="020B0604020202020204" pitchFamily="34" charset="0"/>
              <a:ea typeface="宋体" panose="02010600030101010101" pitchFamily="2" charset="-122"/>
            </a:endParaRPr>
          </a:p>
        </p:txBody>
      </p:sp>
      <p:sp>
        <p:nvSpPr>
          <p:cNvPr id="68619" name="圆角矩形 19"/>
          <p:cNvSpPr/>
          <p:nvPr/>
        </p:nvSpPr>
        <p:spPr>
          <a:xfrm>
            <a:off x="5016500" y="2997200"/>
            <a:ext cx="1619250" cy="842963"/>
          </a:xfrm>
          <a:prstGeom prst="roundRect">
            <a:avLst>
              <a:gd name="adj" fmla="val 16667"/>
            </a:avLst>
          </a:prstGeom>
          <a:solidFill>
            <a:schemeClr val="accent1">
              <a:alpha val="0"/>
            </a:schemeClr>
          </a:solidFill>
          <a:ln w="38100" cap="flat" cmpd="sng">
            <a:solidFill>
              <a:srgbClr val="FF0000"/>
            </a:solidFill>
            <a:prstDash val="solid"/>
            <a:round/>
            <a:headEnd type="none" w="med" len="med"/>
            <a:tailEnd type="none" w="med" len="med"/>
          </a:ln>
        </p:spPr>
        <p:txBody>
          <a:bodyPr wrap="none" anchor="ctr" anchorCtr="0"/>
          <a:p>
            <a:r>
              <a:rPr lang="zh-CN" altLang="en-US">
                <a:latin typeface="Arial" panose="020B0604020202020204" pitchFamily="34" charset="0"/>
                <a:ea typeface="宋体" panose="02010600030101010101" pitchFamily="2" charset="-122"/>
              </a:rPr>
              <a:t>建安投资额</a:t>
            </a:r>
            <a:endParaRPr lang="zh-CN" altLang="en-US">
              <a:latin typeface="Arial" panose="020B0604020202020204" pitchFamily="34" charset="0"/>
              <a:ea typeface="宋体" panose="02010600030101010101" pitchFamily="2" charset="-122"/>
            </a:endParaRPr>
          </a:p>
        </p:txBody>
      </p:sp>
      <p:sp>
        <p:nvSpPr>
          <p:cNvPr id="68620" name="圆角矩形 20"/>
          <p:cNvSpPr/>
          <p:nvPr/>
        </p:nvSpPr>
        <p:spPr>
          <a:xfrm>
            <a:off x="4889500" y="1352550"/>
            <a:ext cx="1873250" cy="904875"/>
          </a:xfrm>
          <a:prstGeom prst="roundRect">
            <a:avLst>
              <a:gd name="adj" fmla="val 16667"/>
            </a:avLst>
          </a:prstGeom>
          <a:solidFill>
            <a:schemeClr val="accent1">
              <a:alpha val="0"/>
            </a:schemeClr>
          </a:solidFill>
          <a:ln w="38100" cap="flat" cmpd="sng">
            <a:solidFill>
              <a:srgbClr val="FF0000"/>
            </a:solidFill>
            <a:prstDash val="solid"/>
            <a:round/>
            <a:headEnd type="none" w="med" len="med"/>
            <a:tailEnd type="none" w="med" len="med"/>
          </a:ln>
        </p:spPr>
        <p:txBody>
          <a:bodyPr wrap="none" anchor="ctr" anchorCtr="0"/>
          <a:p>
            <a:r>
              <a:rPr lang="zh-CN" altLang="en-US">
                <a:latin typeface="Arial" panose="020B0604020202020204" pitchFamily="34" charset="0"/>
                <a:ea typeface="宋体" panose="02010600030101010101" pitchFamily="2" charset="-122"/>
              </a:rPr>
              <a:t>工程量完成时间</a:t>
            </a:r>
            <a:endParaRPr lang="zh-CN" altLang="en-US">
              <a:latin typeface="Arial" panose="020B0604020202020204" pitchFamily="34" charset="0"/>
              <a:ea typeface="宋体" panose="02010600030101010101" pitchFamily="2" charset="-122"/>
            </a:endParaRPr>
          </a:p>
        </p:txBody>
      </p:sp>
      <p:cxnSp>
        <p:nvCxnSpPr>
          <p:cNvPr id="22" name="直接箭头连接符 21"/>
          <p:cNvCxnSpPr>
            <a:stCxn id="68616" idx="3"/>
            <a:endCxn id="68620" idx="1"/>
          </p:cNvCxnSpPr>
          <p:nvPr/>
        </p:nvCxnSpPr>
        <p:spPr>
          <a:xfrm>
            <a:off x="2282825" y="1743075"/>
            <a:ext cx="2606675" cy="61913"/>
          </a:xfrm>
          <a:prstGeom prst="straightConnector1">
            <a:avLst/>
          </a:prstGeom>
          <a:ln>
            <a:headEnd type="none" w="sm" len="sm"/>
            <a:tailEnd type="arrow" w="sm" len="sm"/>
          </a:ln>
        </p:spPr>
        <p:style>
          <a:lnRef idx="2">
            <a:schemeClr val="accent2"/>
          </a:lnRef>
          <a:fillRef idx="0">
            <a:schemeClr val="accent2"/>
          </a:fillRef>
          <a:effectRef idx="1">
            <a:schemeClr val="accent2"/>
          </a:effectRef>
          <a:fontRef idx="minor">
            <a:schemeClr val="tx1"/>
          </a:fontRef>
        </p:style>
      </p:cxnSp>
      <p:cxnSp>
        <p:nvCxnSpPr>
          <p:cNvPr id="23" name="直接箭头连接符 22"/>
          <p:cNvCxnSpPr>
            <a:stCxn id="68618" idx="1"/>
            <a:endCxn id="68620" idx="3"/>
          </p:cNvCxnSpPr>
          <p:nvPr/>
        </p:nvCxnSpPr>
        <p:spPr>
          <a:xfrm flipH="1">
            <a:off x="6762750" y="1671638"/>
            <a:ext cx="2357438" cy="133350"/>
          </a:xfrm>
          <a:prstGeom prst="straightConnector1">
            <a:avLst/>
          </a:prstGeom>
          <a:ln>
            <a:headEnd type="none" w="sm" len="sm"/>
            <a:tailEnd type="arrow" w="sm" len="sm"/>
          </a:ln>
        </p:spPr>
        <p:style>
          <a:lnRef idx="2">
            <a:schemeClr val="accent2"/>
          </a:lnRef>
          <a:fillRef idx="0">
            <a:schemeClr val="accent2"/>
          </a:fillRef>
          <a:effectRef idx="1">
            <a:schemeClr val="accent2"/>
          </a:effectRef>
          <a:fontRef idx="minor">
            <a:schemeClr val="tx1"/>
          </a:fontRef>
        </p:style>
      </p:cxnSp>
      <p:cxnSp>
        <p:nvCxnSpPr>
          <p:cNvPr id="24" name="直接箭头连接符 23"/>
          <p:cNvCxnSpPr>
            <a:stCxn id="68617" idx="3"/>
            <a:endCxn id="68620" idx="3"/>
          </p:cNvCxnSpPr>
          <p:nvPr/>
        </p:nvCxnSpPr>
        <p:spPr>
          <a:xfrm flipV="1">
            <a:off x="3836988" y="3417888"/>
            <a:ext cx="1179513" cy="474663"/>
          </a:xfrm>
          <a:prstGeom prst="straightConnector1">
            <a:avLst/>
          </a:prstGeom>
          <a:ln>
            <a:headEnd type="none" w="sm" len="sm"/>
            <a:tailEnd type="arrow" w="sm" len="sm"/>
          </a:ln>
        </p:spPr>
        <p:style>
          <a:lnRef idx="2">
            <a:schemeClr val="accent2"/>
          </a:lnRef>
          <a:fillRef idx="0">
            <a:schemeClr val="accent2"/>
          </a:fillRef>
          <a:effectRef idx="1">
            <a:schemeClr val="accent2"/>
          </a:effectRef>
          <a:fontRef idx="minor">
            <a:schemeClr val="tx1"/>
          </a:fontRef>
        </p:style>
      </p:cxnSp>
      <p:cxnSp>
        <p:nvCxnSpPr>
          <p:cNvPr id="25" name="直接箭头连接符 24"/>
          <p:cNvCxnSpPr>
            <a:stCxn id="68615" idx="1"/>
            <a:endCxn id="68620" idx="3"/>
          </p:cNvCxnSpPr>
          <p:nvPr/>
        </p:nvCxnSpPr>
        <p:spPr>
          <a:xfrm flipH="1" flipV="1">
            <a:off x="6635750" y="3417888"/>
            <a:ext cx="2197100" cy="128588"/>
          </a:xfrm>
          <a:prstGeom prst="straightConnector1">
            <a:avLst/>
          </a:prstGeom>
          <a:ln>
            <a:headEnd type="none" w="sm" len="sm"/>
            <a:tailEnd type="arrow" w="sm" len="sm"/>
          </a:ln>
        </p:spPr>
        <p:style>
          <a:lnRef idx="2">
            <a:schemeClr val="accent2"/>
          </a:lnRef>
          <a:fillRef idx="0">
            <a:schemeClr val="accent2"/>
          </a:fillRef>
          <a:effectRef idx="1">
            <a:schemeClr val="accent2"/>
          </a:effectRef>
          <a:fontRef idx="minor">
            <a:schemeClr val="tx1"/>
          </a:fontRef>
        </p:style>
      </p:cxn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27125" y="44450"/>
            <a:ext cx="8972550" cy="603250"/>
          </a:xfrm>
        </p:spPr>
        <p:txBody>
          <a:bodyPr vert="horz" wrap="square" lIns="91440" tIns="45720" rIns="91440" bIns="45720" numCol="1" anchor="b" anchorCtr="0" compatLnSpc="1">
            <a:norm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0" cap="none" spc="0" normalizeH="0" baseline="0" noProof="1">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不合规</a:t>
            </a:r>
            <a:r>
              <a:rPr kumimoji="0" lang="zh-CN" altLang="en-US" sz="2400" b="1" i="0" u="none" strike="noStrike" kern="0" cap="none" spc="0" normalizeH="0" baseline="0" noProof="1" smtClean="0">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凭证</a:t>
            </a:r>
            <a:endParaRPr kumimoji="0" lang="zh-CN" altLang="en-US" sz="2400" b="0" i="0" u="none" strike="noStrike" kern="0" cap="none" spc="0" normalizeH="0" baseline="0" noProof="1">
              <a:ln>
                <a:noFill/>
              </a:ln>
              <a:solidFill>
                <a:schemeClr val="tx2"/>
              </a:solidFill>
              <a:effectLst/>
              <a:uLnTx/>
              <a:uFillTx/>
              <a:latin typeface="+mj-lt"/>
              <a:ea typeface="+mj-ea"/>
              <a:cs typeface="+mj-cs"/>
            </a:endParaRPr>
          </a:p>
        </p:txBody>
      </p:sp>
      <p:sp>
        <p:nvSpPr>
          <p:cNvPr id="3" name="内容占位符 2"/>
          <p:cNvSpPr>
            <a:spLocks noGrp="1"/>
          </p:cNvSpPr>
          <p:nvPr>
            <p:ph idx="1"/>
          </p:nvPr>
        </p:nvSpPr>
        <p:spPr>
          <a:xfrm>
            <a:off x="1127125" y="981075"/>
            <a:ext cx="8915400" cy="5295900"/>
          </a:xfrm>
        </p:spPr>
        <p:txBody>
          <a:bodyPr vert="horz" wrap="square" lIns="91440" tIns="45720" rIns="91440" bIns="45720" numCol="1" anchor="t" anchorCtr="0" compatLnSpc="1"/>
          <a:lstStyle/>
          <a:p>
            <a:pPr marL="469900" marR="0" lvl="0" indent="-46990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o"/>
              <a:defRPr/>
            </a:pPr>
            <a:r>
              <a:rPr kumimoji="0" lang="zh-CN" altLang="en-US" sz="28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rPr>
              <a:t>1.伪造、编造、篡改的进度单、结算单或计价明细</a:t>
            </a:r>
            <a:endParaRPr kumimoji="0" lang="zh-CN" altLang="en-US" sz="28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endParaRPr>
          </a:p>
          <a:p>
            <a:pPr marL="438150" marR="0" lvl="1"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r>
              <a:rPr kumimoji="0" lang="zh-CN" altLang="en-US" sz="28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rPr>
              <a:t>（1）进度单中含土地、设备购置、维修费等</a:t>
            </a:r>
            <a:endParaRPr kumimoji="0" lang="zh-CN" altLang="en-US" sz="28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endParaRPr>
          </a:p>
          <a:p>
            <a:pPr marL="438150" marR="0" lvl="1"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r>
              <a:rPr kumimoji="0" lang="zh-CN" altLang="en-US" sz="28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rPr>
              <a:t>（2）投资进度异常，有明显不符合实际的施工量</a:t>
            </a:r>
            <a:endParaRPr kumimoji="0" lang="zh-CN" altLang="en-US" sz="28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endParaRPr>
          </a:p>
          <a:p>
            <a:pPr marL="438150" marR="0" lvl="1"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r>
              <a:rPr kumimoji="0" lang="zh-CN" altLang="en-US" sz="28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rPr>
              <a:t>（3）明显背离市场的单位造价 </a:t>
            </a:r>
            <a:endParaRPr kumimoji="0" lang="zh-CN" altLang="en-US" sz="28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endParaRPr>
          </a:p>
          <a:p>
            <a:pPr marL="469900" marR="0" lvl="0" indent="-46990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o"/>
              <a:defRPr/>
            </a:pPr>
            <a:r>
              <a:rPr kumimoji="0" lang="zh-CN" altLang="en-US" sz="28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rPr>
              <a:t>2.三方签章不完整或不具备法律效力的签章。</a:t>
            </a:r>
            <a:endParaRPr kumimoji="0" lang="zh-CN" altLang="en-US" sz="28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endParaRPr>
          </a:p>
          <a:p>
            <a:pPr marL="469900" marR="0" lvl="0" indent="-46990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o"/>
              <a:defRPr/>
            </a:pPr>
            <a:r>
              <a:rPr kumimoji="0" lang="zh-CN" altLang="en-US" sz="28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rPr>
              <a:t>3.进度单缺少关键要素</a:t>
            </a:r>
            <a:endParaRPr kumimoji="0" lang="zh-CN" altLang="en-US" sz="28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endParaRPr>
          </a:p>
          <a:p>
            <a:pPr marL="438150" marR="0" lvl="1"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r>
              <a:rPr kumimoji="0" lang="zh-CN" altLang="en-US" sz="2800" b="1" i="0" u="none" strike="noStrike" kern="0" cap="none" spc="0" normalizeH="0" baseline="0" noProof="1" smtClean="0">
                <a:ln>
                  <a:noFill/>
                </a:ln>
                <a:solidFill>
                  <a:srgbClr val="FF0000"/>
                </a:solidFill>
                <a:effectLst/>
                <a:uLnTx/>
                <a:uFillTx/>
                <a:latin typeface="仿宋_GB2312" panose="02010609030101010101" pitchFamily="49" charset="-122"/>
                <a:ea typeface="+mn-ea"/>
                <a:cs typeface="仿宋_GB2312" panose="02010609030101010101" pitchFamily="49" charset="-122"/>
              </a:rPr>
              <a:t>计量的时段不明确或包含之前年度投资</a:t>
            </a:r>
            <a:endParaRPr kumimoji="0" lang="zh-CN" altLang="en-US" sz="28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endParaRPr>
          </a:p>
          <a:p>
            <a:pPr marL="438150" marR="0" lvl="1"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r>
              <a:rPr kumimoji="0" lang="zh-CN" altLang="en-US" sz="28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rPr>
              <a:t>工程计价表过于简单，没有明确的计量单位和工程量</a:t>
            </a:r>
            <a:endParaRPr kumimoji="0" lang="zh-CN" altLang="en-US" sz="28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endParaRPr>
          </a:p>
          <a:p>
            <a:pPr marL="469900" marR="0" lvl="0" indent="-46990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o"/>
              <a:defRPr/>
            </a:pPr>
            <a:r>
              <a:rPr kumimoji="0" lang="zh-CN" altLang="en-US" sz="28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rPr>
              <a:t>4.统计台账或投资完成说明不能替代凭证</a:t>
            </a:r>
            <a:endParaRPr kumimoji="0" lang="zh-CN" altLang="en-US" sz="28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endParaRPr>
          </a:p>
          <a:p>
            <a:pPr marL="469900" marR="0" lvl="0" indent="-46990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o"/>
              <a:defRPr/>
            </a:pPr>
            <a:r>
              <a:rPr kumimoji="0" lang="zh-CN" altLang="en-US" sz="28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rPr>
              <a:t>5.提供的凭证与上报的投资额不符合</a:t>
            </a:r>
            <a:endParaRPr kumimoji="0" lang="zh-CN" altLang="en-US" sz="28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endParaRPr>
          </a:p>
          <a:p>
            <a:pPr marL="908050" marR="0" lvl="1" indent="-43688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n"/>
              <a:defRPr/>
            </a:pPr>
            <a:endParaRPr kumimoji="0" lang="en-US" altLang="zh-CN" sz="2600" b="1" i="0" u="none" strike="noStrike" kern="0" cap="none" spc="0" normalizeH="0" baseline="0" noProof="1">
              <a:ln>
                <a:noFill/>
              </a:ln>
              <a:solidFill>
                <a:schemeClr val="accent2"/>
              </a:solidFill>
              <a:effectLst/>
              <a:uLnTx/>
              <a:uFillTx/>
              <a:latin typeface="华文中宋" panose="02010600040101010101" pitchFamily="2" charset="-122"/>
              <a:ea typeface="华文中宋" panose="02010600040101010101" pitchFamily="2" charset="-122"/>
              <a:cs typeface="+mn-ea"/>
            </a:endParaRPr>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681" name="图片 4"/>
          <p:cNvPicPr>
            <a:picLocks noChangeAspect="1"/>
          </p:cNvPicPr>
          <p:nvPr/>
        </p:nvPicPr>
        <p:blipFill>
          <a:blip r:embed="rId1"/>
          <a:stretch>
            <a:fillRect/>
          </a:stretch>
        </p:blipFill>
        <p:spPr>
          <a:xfrm>
            <a:off x="5016500" y="260350"/>
            <a:ext cx="5397500" cy="6545263"/>
          </a:xfrm>
          <a:prstGeom prst="rect">
            <a:avLst/>
          </a:prstGeom>
          <a:noFill/>
          <a:ln w="9525">
            <a:noFill/>
          </a:ln>
        </p:spPr>
      </p:pic>
      <p:sp>
        <p:nvSpPr>
          <p:cNvPr id="71682" name="矩形 1"/>
          <p:cNvSpPr/>
          <p:nvPr/>
        </p:nvSpPr>
        <p:spPr>
          <a:xfrm>
            <a:off x="550863" y="1268413"/>
            <a:ext cx="4537075" cy="368300"/>
          </a:xfrm>
          <a:prstGeom prst="rect">
            <a:avLst/>
          </a:prstGeom>
          <a:noFill/>
          <a:ln w="9525">
            <a:noFill/>
          </a:ln>
        </p:spPr>
        <p:txBody>
          <a:bodyPr wrap="none" anchor="t" anchorCtr="0">
            <a:spAutoFit/>
          </a:bodyPr>
          <a:p>
            <a:pPr lvl="1" indent="0"/>
            <a:r>
              <a:rPr lang="zh-CN" altLang="en-US" b="1" dirty="0">
                <a:solidFill>
                  <a:srgbClr val="FF0000"/>
                </a:solidFill>
                <a:latin typeface="华文中宋" panose="02010600040101010101" pitchFamily="2" charset="-122"/>
                <a:ea typeface="华文中宋" panose="02010600040101010101" pitchFamily="2" charset="-122"/>
              </a:rPr>
              <a:t>进度单中含土地、设备购置、维修费等</a:t>
            </a:r>
            <a:endParaRPr lang="zh-CN" altLang="en-US" b="1" dirty="0">
              <a:solidFill>
                <a:srgbClr val="FF0000"/>
              </a:solidFill>
              <a:latin typeface="华文中宋" panose="02010600040101010101" pitchFamily="2" charset="-122"/>
              <a:ea typeface="华文中宋" panose="02010600040101010101" pitchFamily="2" charset="-122"/>
            </a:endParaRPr>
          </a:p>
        </p:txBody>
      </p:sp>
      <p:sp>
        <p:nvSpPr>
          <p:cNvPr id="3" name="标题 2"/>
          <p:cNvSpPr>
            <a:spLocks noGrp="1"/>
          </p:cNvSpPr>
          <p:nvPr>
            <p:ph type="title"/>
          </p:nvPr>
        </p:nvSpPr>
        <p:spPr>
          <a:xfrm>
            <a:off x="1127125" y="44450"/>
            <a:ext cx="8972550" cy="603250"/>
          </a:xfrm>
        </p:spPr>
        <p:txBody>
          <a:bodyPr vert="horz" wrap="square" lIns="91440" tIns="45720" rIns="91440" bIns="45720" numCol="1" anchor="b" anchorCtr="0" compatLnSpc="1">
            <a:norm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0" cap="none" spc="0" normalizeH="0" baseline="0" noProof="1">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不合规</a:t>
            </a:r>
            <a:r>
              <a:rPr kumimoji="0" lang="zh-CN" altLang="en-US" sz="2400" b="1" i="0" u="none" strike="noStrike" kern="0" cap="none" spc="0" normalizeH="0" baseline="0" noProof="1" smtClean="0">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凭证</a:t>
            </a:r>
            <a:endParaRPr kumimoji="0" lang="zh-CN" altLang="en-US" sz="2400" b="0" i="0" u="none" strike="noStrike" kern="0" cap="none" spc="0" normalizeH="0" baseline="0" noProof="1">
              <a:ln>
                <a:noFill/>
              </a:ln>
              <a:solidFill>
                <a:schemeClr val="tx2"/>
              </a:solidFill>
              <a:effectLst/>
              <a:uLnTx/>
              <a:uFillTx/>
              <a:latin typeface="+mj-lt"/>
              <a:ea typeface="+mj-ea"/>
              <a:cs typeface="+mj-cs"/>
            </a:endParaRPr>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2705" name="图片 3"/>
          <p:cNvPicPr>
            <a:picLocks noChangeAspect="1"/>
          </p:cNvPicPr>
          <p:nvPr/>
        </p:nvPicPr>
        <p:blipFill>
          <a:blip r:embed="rId1"/>
          <a:stretch>
            <a:fillRect/>
          </a:stretch>
        </p:blipFill>
        <p:spPr>
          <a:xfrm>
            <a:off x="5735638" y="1268413"/>
            <a:ext cx="5249862" cy="5535612"/>
          </a:xfrm>
          <a:prstGeom prst="rect">
            <a:avLst/>
          </a:prstGeom>
          <a:noFill/>
          <a:ln w="9525">
            <a:noFill/>
          </a:ln>
        </p:spPr>
      </p:pic>
      <p:sp>
        <p:nvSpPr>
          <p:cNvPr id="72706" name="矩形 1"/>
          <p:cNvSpPr/>
          <p:nvPr/>
        </p:nvSpPr>
        <p:spPr>
          <a:xfrm>
            <a:off x="479425" y="954088"/>
            <a:ext cx="4538663" cy="368300"/>
          </a:xfrm>
          <a:prstGeom prst="rect">
            <a:avLst/>
          </a:prstGeom>
          <a:noFill/>
          <a:ln w="9525">
            <a:noFill/>
          </a:ln>
        </p:spPr>
        <p:txBody>
          <a:bodyPr wrap="none" anchor="t" anchorCtr="0">
            <a:spAutoFit/>
          </a:bodyPr>
          <a:p>
            <a:r>
              <a:rPr lang="zh-CN" altLang="zh-CN" b="1" dirty="0">
                <a:solidFill>
                  <a:srgbClr val="FF0000"/>
                </a:solidFill>
                <a:latin typeface="华文中宋" panose="02010600040101010101" pitchFamily="2" charset="-122"/>
                <a:ea typeface="华文中宋" panose="02010600040101010101" pitchFamily="2" charset="-122"/>
              </a:rPr>
              <a:t>进度单缺少关键要素（时间、签字、盖章）</a:t>
            </a:r>
            <a:endParaRPr lang="zh-CN" altLang="zh-CN" b="1" dirty="0">
              <a:solidFill>
                <a:srgbClr val="FF0000"/>
              </a:solidFill>
              <a:latin typeface="华文中宋" panose="02010600040101010101" pitchFamily="2" charset="-122"/>
              <a:ea typeface="华文中宋" panose="02010600040101010101" pitchFamily="2" charset="-122"/>
            </a:endParaRPr>
          </a:p>
        </p:txBody>
      </p:sp>
      <p:sp>
        <p:nvSpPr>
          <p:cNvPr id="5" name="标题 4"/>
          <p:cNvSpPr>
            <a:spLocks noGrp="1"/>
          </p:cNvSpPr>
          <p:nvPr>
            <p:ph type="title"/>
          </p:nvPr>
        </p:nvSpPr>
        <p:spPr>
          <a:xfrm>
            <a:off x="1127125" y="44450"/>
            <a:ext cx="8972550" cy="603250"/>
          </a:xfrm>
        </p:spPr>
        <p:txBody>
          <a:bodyPr vert="horz" wrap="square" lIns="91440" tIns="45720" rIns="91440" bIns="45720" numCol="1" anchor="b" anchorCtr="0" compatLnSpc="1">
            <a:norm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0" cap="none" spc="0" normalizeH="0" baseline="0" noProof="1">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不合规</a:t>
            </a:r>
            <a:r>
              <a:rPr kumimoji="0" lang="zh-CN" altLang="en-US" sz="2400" b="1" i="0" u="none" strike="noStrike" kern="0" cap="none" spc="0" normalizeH="0" baseline="0" noProof="1" smtClean="0">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凭证</a:t>
            </a:r>
            <a:endParaRPr kumimoji="0" lang="zh-CN" altLang="en-US" sz="2400" b="0" i="0" u="none" strike="noStrike" kern="0" cap="none" spc="0" normalizeH="0" baseline="0" noProof="1">
              <a:ln>
                <a:noFill/>
              </a:ln>
              <a:solidFill>
                <a:schemeClr val="tx2"/>
              </a:solidFill>
              <a:effectLst/>
              <a:uLnTx/>
              <a:uFillTx/>
              <a:latin typeface="+mj-lt"/>
              <a:ea typeface="+mj-ea"/>
              <a:cs typeface="+mj-cs"/>
            </a:endParaRPr>
          </a:p>
        </p:txBody>
      </p:sp>
      <p:pic>
        <p:nvPicPr>
          <p:cNvPr id="72708" name="图片 1" descr="签字不全111"/>
          <p:cNvPicPr>
            <a:picLocks noChangeAspect="1"/>
          </p:cNvPicPr>
          <p:nvPr>
            <p:custDataLst>
              <p:tags r:id="rId2"/>
            </p:custDataLst>
          </p:nvPr>
        </p:nvPicPr>
        <p:blipFill>
          <a:blip r:embed="rId3"/>
          <a:stretch>
            <a:fillRect/>
          </a:stretch>
        </p:blipFill>
        <p:spPr>
          <a:xfrm>
            <a:off x="552450" y="1322388"/>
            <a:ext cx="4237038" cy="5418137"/>
          </a:xfrm>
          <a:prstGeom prst="rect">
            <a:avLst/>
          </a:prstGeom>
          <a:noFill/>
          <a:ln w="9525">
            <a:noFill/>
          </a:ln>
        </p:spPr>
      </p:pic>
      <p:sp>
        <p:nvSpPr>
          <p:cNvPr id="72709" name="文本框 2"/>
          <p:cNvSpPr txBox="1"/>
          <p:nvPr/>
        </p:nvSpPr>
        <p:spPr>
          <a:xfrm>
            <a:off x="5735638" y="836613"/>
            <a:ext cx="6096000" cy="368300"/>
          </a:xfrm>
          <a:prstGeom prst="rect">
            <a:avLst/>
          </a:prstGeom>
          <a:noFill/>
          <a:ln w="9525">
            <a:noFill/>
          </a:ln>
        </p:spPr>
        <p:txBody>
          <a:bodyPr wrap="square" anchor="t" anchorCtr="0">
            <a:spAutoFit/>
          </a:bodyPr>
          <a:p>
            <a:r>
              <a:rPr lang="zh-CN" altLang="zh-CN" b="1" dirty="0">
                <a:solidFill>
                  <a:srgbClr val="FF0000"/>
                </a:solidFill>
                <a:latin typeface="华文中宋" panose="02010600040101010101" pitchFamily="2" charset="-122"/>
                <a:ea typeface="华文中宋" panose="02010600040101010101" pitchFamily="2" charset="-122"/>
                <a:sym typeface="仿宋_GB2312" panose="02010609030101010101" pitchFamily="49" charset="-122"/>
              </a:rPr>
              <a:t>计量的时段不明确或包含之前年度投资</a:t>
            </a:r>
            <a:endParaRPr lang="zh-CN" altLang="zh-CN" b="1" dirty="0">
              <a:solidFill>
                <a:srgbClr val="FF0000"/>
              </a:solidFill>
              <a:latin typeface="华文中宋" panose="02010600040101010101" pitchFamily="2" charset="-122"/>
              <a:ea typeface="华文中宋" panose="02010600040101010101" pitchFamily="2" charset="-122"/>
              <a:sym typeface="仿宋_GB2312" panose="02010609030101010101" pitchFamily="49" charset="-122"/>
            </a:endParaRPr>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3729" name="内容占位符 4"/>
          <p:cNvPicPr>
            <a:picLocks noGrp="1" noChangeAspect="1"/>
          </p:cNvPicPr>
          <p:nvPr>
            <p:ph idx="1"/>
          </p:nvPr>
        </p:nvPicPr>
        <p:blipFill>
          <a:blip r:embed="rId1"/>
          <a:stretch>
            <a:fillRect/>
          </a:stretch>
        </p:blipFill>
        <p:spPr>
          <a:xfrm>
            <a:off x="5880100" y="698500"/>
            <a:ext cx="4343400" cy="5845175"/>
          </a:xfrm>
          <a:ln/>
        </p:spPr>
      </p:pic>
      <p:pic>
        <p:nvPicPr>
          <p:cNvPr id="73730" name="图片 3"/>
          <p:cNvPicPr>
            <a:picLocks noChangeAspect="1"/>
          </p:cNvPicPr>
          <p:nvPr/>
        </p:nvPicPr>
        <p:blipFill>
          <a:blip r:embed="rId2"/>
          <a:stretch>
            <a:fillRect/>
          </a:stretch>
        </p:blipFill>
        <p:spPr>
          <a:xfrm>
            <a:off x="1343025" y="692150"/>
            <a:ext cx="4286250" cy="5851525"/>
          </a:xfrm>
          <a:prstGeom prst="rect">
            <a:avLst/>
          </a:prstGeom>
          <a:noFill/>
          <a:ln w="9525">
            <a:noFill/>
          </a:ln>
        </p:spPr>
      </p:pic>
      <p:sp>
        <p:nvSpPr>
          <p:cNvPr id="73731" name="矩形 2"/>
          <p:cNvSpPr/>
          <p:nvPr/>
        </p:nvSpPr>
        <p:spPr>
          <a:xfrm>
            <a:off x="1198563" y="188913"/>
            <a:ext cx="4511675" cy="398462"/>
          </a:xfrm>
          <a:prstGeom prst="rect">
            <a:avLst/>
          </a:prstGeom>
          <a:noFill/>
          <a:ln w="9525">
            <a:noFill/>
          </a:ln>
        </p:spPr>
        <p:txBody>
          <a:bodyPr wrap="none" anchor="t" anchorCtr="0">
            <a:spAutoFit/>
          </a:bodyPr>
          <a:p>
            <a:r>
              <a:rPr lang="zh-CN" altLang="en-US" sz="2000" b="1" dirty="0">
                <a:solidFill>
                  <a:srgbClr val="FF0000"/>
                </a:solidFill>
                <a:latin typeface="华文中宋" panose="02010600040101010101" pitchFamily="2" charset="-122"/>
                <a:ea typeface="华文中宋" panose="02010600040101010101" pitchFamily="2" charset="-122"/>
              </a:rPr>
              <a:t>统计台账或投资完成说明不能替代凭证</a:t>
            </a:r>
            <a:endParaRPr lang="zh-CN" altLang="en-US" sz="2000" b="1" dirty="0">
              <a:solidFill>
                <a:srgbClr val="FF0000"/>
              </a:solidFill>
              <a:latin typeface="华文中宋" panose="02010600040101010101" pitchFamily="2" charset="-122"/>
              <a:ea typeface="华文中宋" panose="02010600040101010101" pitchFamily="2" charset="-122"/>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文本框 1"/>
          <p:cNvSpPr txBox="1"/>
          <p:nvPr/>
        </p:nvSpPr>
        <p:spPr>
          <a:xfrm>
            <a:off x="1187450" y="112713"/>
            <a:ext cx="10058400" cy="584200"/>
          </a:xfrm>
          <a:prstGeom prst="rect">
            <a:avLst/>
          </a:prstGeom>
          <a:noFill/>
          <a:ln w="9525">
            <a:noFill/>
          </a:ln>
        </p:spPr>
        <p:txBody>
          <a:bodyPr wrap="square" anchor="t" anchorCtr="0">
            <a:spAutoFit/>
          </a:bodyPr>
          <a:p>
            <a:pPr>
              <a:buFontTx/>
            </a:pPr>
            <a:r>
              <a:rPr lang="zh-CN" altLang="en-US" sz="3200" dirty="0">
                <a:solidFill>
                  <a:schemeClr val="tx2"/>
                </a:solidFill>
                <a:latin typeface="微软雅黑" panose="020B0503020204020204" charset="-122"/>
                <a:ea typeface="微软雅黑" panose="020B0503020204020204" charset="-122"/>
              </a:rPr>
              <a:t>年定报表</a:t>
            </a:r>
            <a:endParaRPr lang="zh-CN" altLang="en-US" sz="3200" dirty="0">
              <a:solidFill>
                <a:schemeClr val="tx2"/>
              </a:solidFill>
              <a:latin typeface="微软雅黑" panose="020B0503020204020204" charset="-122"/>
              <a:ea typeface="微软雅黑" panose="020B0503020204020204" charset="-122"/>
            </a:endParaRPr>
          </a:p>
        </p:txBody>
      </p:sp>
      <p:graphicFrame>
        <p:nvGraphicFramePr>
          <p:cNvPr id="2" name="表格 1"/>
          <p:cNvGraphicFramePr/>
          <p:nvPr/>
        </p:nvGraphicFramePr>
        <p:xfrm>
          <a:off x="119063" y="765175"/>
          <a:ext cx="11763375" cy="5997575"/>
        </p:xfrm>
        <a:graphic>
          <a:graphicData uri="http://schemas.openxmlformats.org/drawingml/2006/table">
            <a:tbl>
              <a:tblPr firstRow="1" bandRow="1">
                <a:tableStyleId>{7DF18680-E054-41AD-8BC1-D1AEF772440D}</a:tableStyleId>
              </a:tblPr>
              <a:tblGrid>
                <a:gridCol w="596900"/>
                <a:gridCol w="821055"/>
                <a:gridCol w="1352550"/>
                <a:gridCol w="5518150"/>
                <a:gridCol w="2938780"/>
                <a:gridCol w="536575"/>
              </a:tblGrid>
              <a:tr h="607060">
                <a:tc>
                  <a:txBody>
                    <a:bodyPr/>
                    <a:p>
                      <a:pPr indent="0" algn="ctr">
                        <a:buNone/>
                      </a:pPr>
                      <a:endParaRPr lang="zh-CN" altLang="en-US" sz="1800"/>
                    </a:p>
                  </a:txBody>
                  <a:tcPr marL="12700" marR="12700" marT="12700" vert="horz" anchor="ctr" anchorCtr="0"/>
                </a:tc>
                <a:tc>
                  <a:txBody>
                    <a:bodyPr/>
                    <a:p>
                      <a:pPr indent="0" algn="ctr">
                        <a:buNone/>
                      </a:pPr>
                      <a:r>
                        <a:rPr lang="zh-CN" sz="1800"/>
                        <a:t>表号</a:t>
                      </a:r>
                      <a:endParaRPr lang="zh-CN" altLang="en-US" sz="1800"/>
                    </a:p>
                  </a:txBody>
                  <a:tcPr marL="12700" marR="12700" marT="12700" vert="horz" anchor="ctr" anchorCtr="0"/>
                </a:tc>
                <a:tc>
                  <a:txBody>
                    <a:bodyPr/>
                    <a:p>
                      <a:pPr indent="0" algn="ctr">
                        <a:buNone/>
                      </a:pPr>
                      <a:r>
                        <a:rPr lang="zh-CN" sz="1800"/>
                        <a:t>表名</a:t>
                      </a:r>
                      <a:endParaRPr lang="zh-CN" altLang="en-US" sz="1800"/>
                    </a:p>
                  </a:txBody>
                  <a:tcPr marL="12700" marR="12700" marT="12700" vert="horz" anchor="ctr" anchorCtr="0"/>
                </a:tc>
                <a:tc>
                  <a:txBody>
                    <a:bodyPr/>
                    <a:p>
                      <a:pPr indent="0" algn="ctr">
                        <a:buNone/>
                      </a:pPr>
                      <a:r>
                        <a:rPr lang="zh-CN" sz="1800"/>
                        <a:t>统计范围</a:t>
                      </a:r>
                      <a:endParaRPr lang="zh-CN" altLang="en-US" sz="1800"/>
                    </a:p>
                  </a:txBody>
                  <a:tcPr marL="12700" marR="12700" marT="12700" vert="horz" anchor="ctr" anchorCtr="0"/>
                </a:tc>
                <a:tc>
                  <a:txBody>
                    <a:bodyPr/>
                    <a:p>
                      <a:pPr indent="0" algn="ctr">
                        <a:buNone/>
                      </a:pPr>
                      <a:r>
                        <a:rPr lang="zh-CN" sz="1800"/>
                        <a:t>填报时间</a:t>
                      </a:r>
                      <a:endParaRPr lang="zh-CN" altLang="en-US" sz="1800"/>
                    </a:p>
                  </a:txBody>
                  <a:tcPr marL="12700" marR="12700" marT="12700" vert="horz" anchor="ctr" anchorCtr="0"/>
                </a:tc>
                <a:tc>
                  <a:txBody>
                    <a:bodyPr/>
                    <a:p>
                      <a:pPr indent="0" algn="ctr">
                        <a:buNone/>
                      </a:pPr>
                      <a:r>
                        <a:rPr lang="zh-CN" altLang="en-US" sz="1800"/>
                        <a:t>填报</a:t>
                      </a:r>
                      <a:endParaRPr lang="zh-CN" altLang="en-US" sz="1800"/>
                    </a:p>
                    <a:p>
                      <a:pPr indent="0" algn="ctr">
                        <a:buNone/>
                      </a:pPr>
                      <a:r>
                        <a:rPr lang="zh-CN" altLang="en-US" sz="1800"/>
                        <a:t>途径</a:t>
                      </a:r>
                      <a:endParaRPr lang="zh-CN" altLang="en-US" sz="1800"/>
                    </a:p>
                  </a:txBody>
                  <a:tcPr marL="12700" marR="12700" marT="12700" vert="horz" anchor="ctr" anchorCtr="0"/>
                </a:tc>
              </a:tr>
              <a:tr h="1712595">
                <a:tc>
                  <a:txBody>
                    <a:bodyPr/>
                    <a:p>
                      <a:pPr indent="0" algn="ctr">
                        <a:buNone/>
                      </a:pPr>
                      <a:r>
                        <a:rPr lang="zh-CN" altLang="en-US" sz="1800" b="0">
                          <a:solidFill>
                            <a:srgbClr val="000000"/>
                          </a:solidFill>
                          <a:latin typeface="Arial" panose="020B0604020202020204" pitchFamily="34" charset="0"/>
                          <a:ea typeface="宋体" panose="02010600030101010101" pitchFamily="2" charset="-122"/>
                        </a:rPr>
                        <a:t>年报</a:t>
                      </a:r>
                      <a:endParaRPr lang="zh-CN" altLang="en-US" sz="1800" b="0">
                        <a:solidFill>
                          <a:srgbClr val="000000"/>
                        </a:solidFill>
                        <a:latin typeface="Arial" panose="020B0604020202020204" pitchFamily="34" charset="0"/>
                        <a:ea typeface="宋体" panose="02010600030101010101" pitchFamily="2" charset="-122"/>
                      </a:endParaRPr>
                    </a:p>
                  </a:txBody>
                  <a:tcPr marL="12700" marR="12700" marT="12700" vert="horz" anchor="ctr" anchorCtr="0"/>
                </a:tc>
                <a:tc>
                  <a:txBody>
                    <a:bodyPr/>
                    <a:p>
                      <a:pPr algn="l">
                        <a:buClrTx/>
                        <a:buSzTx/>
                        <a:buFontTx/>
                        <a:buNone/>
                      </a:pPr>
                      <a:r>
                        <a:rPr lang="zh-CN" sz="1800" b="0">
                          <a:solidFill>
                            <a:srgbClr val="000000"/>
                          </a:solidFill>
                          <a:latin typeface="Arial" panose="020B0604020202020204" pitchFamily="34" charset="0"/>
                          <a:ea typeface="宋体" panose="02010600030101010101" pitchFamily="2" charset="-122"/>
                        </a:rPr>
                        <a:t>H108表</a:t>
                      </a:r>
                      <a:endParaRPr lang="zh-CN" sz="1800" b="0">
                        <a:solidFill>
                          <a:srgbClr val="000000"/>
                        </a:solidFill>
                        <a:latin typeface="Arial" panose="020B0604020202020204" pitchFamily="34" charset="0"/>
                        <a:ea typeface="宋体" panose="02010600030101010101" pitchFamily="2" charset="-122"/>
                      </a:endParaRPr>
                    </a:p>
                  </a:txBody>
                  <a:tcPr marL="12700" marR="12700" marT="12700" vert="horz" anchor="ctr" anchorCtr="0"/>
                </a:tc>
                <a:tc>
                  <a:txBody>
                    <a:bodyPr/>
                    <a:p>
                      <a:pPr algn="l">
                        <a:buClrTx/>
                        <a:buSzTx/>
                        <a:buFontTx/>
                        <a:buNone/>
                      </a:pPr>
                      <a:r>
                        <a:rPr lang="zh-CN" sz="1800" b="0">
                          <a:solidFill>
                            <a:srgbClr val="000000"/>
                          </a:solidFill>
                          <a:latin typeface="Arial" panose="020B0604020202020204" pitchFamily="34" charset="0"/>
                          <a:ea typeface="宋体" panose="02010600030101010101" pitchFamily="2" charset="-122"/>
                        </a:rPr>
                        <a:t>固定资产投资项目新增生产能力（或工程效益）情况</a:t>
                      </a:r>
                      <a:endParaRPr lang="zh-CN" sz="1800" b="0">
                        <a:solidFill>
                          <a:srgbClr val="000000"/>
                        </a:solidFill>
                        <a:latin typeface="Arial" panose="020B0604020202020204" pitchFamily="34" charset="0"/>
                        <a:ea typeface="宋体" panose="02010600030101010101" pitchFamily="2" charset="-122"/>
                      </a:endParaRPr>
                    </a:p>
                  </a:txBody>
                  <a:tcPr marL="12700" marR="12700" marT="12700" vert="horz" anchor="ctr" anchorCtr="0"/>
                </a:tc>
                <a:tc>
                  <a:txBody>
                    <a:bodyPr/>
                    <a:p>
                      <a:pPr algn="l">
                        <a:buClrTx/>
                        <a:buSzTx/>
                        <a:buFontTx/>
                        <a:buNone/>
                      </a:pPr>
                      <a:r>
                        <a:rPr lang="zh-CN" sz="1800" b="0">
                          <a:solidFill>
                            <a:srgbClr val="000000"/>
                          </a:solidFill>
                          <a:latin typeface="Arial" panose="020B0604020202020204" pitchFamily="34" charset="0"/>
                          <a:ea typeface="宋体" panose="02010600030101010101" pitchFamily="2" charset="-122"/>
                        </a:rPr>
                        <a:t>2023年辖区内规模以上工业、有资质的建筑业、限额以上批发和零售业、限额以上住宿和餐饮业、有开发经营活动的房地产开发经营业、规模以上服务业、其他有5000万元及以上在建项目法人单位和其他调查单位的500万元及以上固定资产投资项目中有能力目录的项目</a:t>
                      </a:r>
                      <a:endParaRPr lang="zh-CN" sz="1800" b="0">
                        <a:solidFill>
                          <a:srgbClr val="000000"/>
                        </a:solidFill>
                        <a:latin typeface="Arial" panose="020B0604020202020204" pitchFamily="34" charset="0"/>
                        <a:ea typeface="宋体" panose="02010600030101010101" pitchFamily="2" charset="-122"/>
                      </a:endParaRPr>
                    </a:p>
                  </a:txBody>
                  <a:tcPr marL="12700" marR="12700" marT="12700" vert="horz" anchor="ctr" anchorCtr="0"/>
                </a:tc>
                <a:tc>
                  <a:txBody>
                    <a:bodyPr/>
                    <a:p>
                      <a:pPr algn="l">
                        <a:buClrTx/>
                        <a:buSzTx/>
                        <a:buFontTx/>
                        <a:buNone/>
                      </a:pPr>
                      <a:r>
                        <a:rPr lang="zh-CN" sz="1800" b="0">
                          <a:solidFill>
                            <a:srgbClr val="000000"/>
                          </a:solidFill>
                          <a:latin typeface="Arial" panose="020B0604020202020204" pitchFamily="34" charset="0"/>
                          <a:ea typeface="宋体" panose="02010600030101010101" pitchFamily="2" charset="-122"/>
                        </a:rPr>
                        <a:t>2024年3月10日24时前网上填报</a:t>
                      </a:r>
                      <a:endParaRPr lang="zh-CN" sz="1800" b="0">
                        <a:solidFill>
                          <a:srgbClr val="000000"/>
                        </a:solidFill>
                        <a:latin typeface="Arial" panose="020B0604020202020204" pitchFamily="34" charset="0"/>
                        <a:ea typeface="宋体" panose="02010600030101010101" pitchFamily="2" charset="-122"/>
                      </a:endParaRPr>
                    </a:p>
                  </a:txBody>
                  <a:tcPr marL="12700" marR="12700" marT="12700" vert="horz" anchor="ctr" anchorCtr="0"/>
                </a:tc>
                <a:tc rowSpan="4">
                  <a:txBody>
                    <a:bodyPr/>
                    <a:p>
                      <a:pPr algn="l">
                        <a:buClrTx/>
                        <a:buSzTx/>
                        <a:buFontTx/>
                        <a:buNone/>
                      </a:pPr>
                      <a:r>
                        <a:rPr lang="zh-CN" altLang="en-US" sz="1800" b="0">
                          <a:solidFill>
                            <a:srgbClr val="000000"/>
                          </a:solidFill>
                          <a:latin typeface="Arial" panose="020B0604020202020204" pitchFamily="34" charset="0"/>
                          <a:ea typeface="宋体" panose="02010600030101010101" pitchFamily="2" charset="-122"/>
                        </a:rPr>
                        <a:t>联网直报平台</a:t>
                      </a:r>
                      <a:endParaRPr lang="zh-CN" altLang="en-US" sz="1800" b="0">
                        <a:solidFill>
                          <a:srgbClr val="000000"/>
                        </a:solidFill>
                        <a:latin typeface="Arial" panose="020B0604020202020204" pitchFamily="34" charset="0"/>
                        <a:ea typeface="宋体" panose="02010600030101010101" pitchFamily="2" charset="-122"/>
                      </a:endParaRPr>
                    </a:p>
                  </a:txBody>
                  <a:tcPr marL="12700" marR="12700" marT="12700" vert="horz" anchor="ctr" anchorCtr="0"/>
                </a:tc>
              </a:tr>
              <a:tr h="779145">
                <a:tc>
                  <a:txBody>
                    <a:bodyPr/>
                    <a:p>
                      <a:pPr indent="0" algn="ctr">
                        <a:buNone/>
                      </a:pPr>
                      <a:r>
                        <a:rPr lang="zh-CN" altLang="en-US" sz="1800" b="0">
                          <a:solidFill>
                            <a:srgbClr val="000000"/>
                          </a:solidFill>
                          <a:latin typeface="Arial" panose="020B0604020202020204" pitchFamily="34" charset="0"/>
                          <a:ea typeface="宋体" panose="02010600030101010101" pitchFamily="2" charset="-122"/>
                        </a:rPr>
                        <a:t>月报</a:t>
                      </a:r>
                      <a:endParaRPr lang="zh-CN" altLang="en-US" sz="1800" b="0">
                        <a:solidFill>
                          <a:srgbClr val="000000"/>
                        </a:solidFill>
                        <a:latin typeface="Arial" panose="020B0604020202020204" pitchFamily="34" charset="0"/>
                        <a:ea typeface="宋体" panose="02010600030101010101" pitchFamily="2" charset="-122"/>
                      </a:endParaRPr>
                    </a:p>
                  </a:txBody>
                  <a:tcPr marL="12700" marR="12700" marT="12700" vert="horz" anchor="ctr" anchorCtr="0"/>
                </a:tc>
                <a:tc>
                  <a:txBody>
                    <a:bodyPr/>
                    <a:p>
                      <a:pPr indent="0" algn="ctr">
                        <a:buNone/>
                      </a:pPr>
                      <a:r>
                        <a:rPr lang="zh-CN" sz="1800" b="0">
                          <a:solidFill>
                            <a:srgbClr val="000000"/>
                          </a:solidFill>
                          <a:latin typeface="Arial" panose="020B0604020202020204" pitchFamily="34" charset="0"/>
                          <a:ea typeface="宋体" panose="02010600030101010101" pitchFamily="2" charset="-122"/>
                        </a:rPr>
                        <a:t>H202表</a:t>
                      </a:r>
                      <a:endParaRPr lang="zh-CN" altLang="en-US" sz="1800" b="0">
                        <a:solidFill>
                          <a:srgbClr val="000000"/>
                        </a:solidFill>
                        <a:latin typeface="Arial" panose="020B0604020202020204" pitchFamily="34" charset="0"/>
                        <a:ea typeface="宋体" panose="02010600030101010101" pitchFamily="2" charset="-122"/>
                      </a:endParaRPr>
                    </a:p>
                  </a:txBody>
                  <a:tcPr marL="12700" marR="12700" marT="12700" vert="horz" anchor="ctr" anchorCtr="0"/>
                </a:tc>
                <a:tc>
                  <a:txBody>
                    <a:bodyPr/>
                    <a:p>
                      <a:pPr indent="0">
                        <a:buNone/>
                      </a:pPr>
                      <a:r>
                        <a:rPr lang="zh-CN" sz="1800" b="0">
                          <a:solidFill>
                            <a:srgbClr val="000000"/>
                          </a:solidFill>
                          <a:latin typeface="Arial" panose="020B0604020202020204" pitchFamily="34" charset="0"/>
                          <a:ea typeface="宋体" panose="02010600030101010101" pitchFamily="2" charset="-122"/>
                        </a:rPr>
                        <a:t>投资项目申请表</a:t>
                      </a:r>
                      <a:endParaRPr lang="zh-CN" altLang="en-US" sz="1800" b="0">
                        <a:solidFill>
                          <a:srgbClr val="000000"/>
                        </a:solidFill>
                        <a:latin typeface="Arial" panose="020B0604020202020204" pitchFamily="34" charset="0"/>
                        <a:ea typeface="宋体" panose="02010600030101010101" pitchFamily="2" charset="-122"/>
                      </a:endParaRPr>
                    </a:p>
                  </a:txBody>
                  <a:tcPr marL="12700" marR="12700" marT="12700" vert="horz" anchor="ctr" anchorCtr="0"/>
                </a:tc>
                <a:tc>
                  <a:txBody>
                    <a:bodyPr/>
                    <a:p>
                      <a:pPr indent="0">
                        <a:buNone/>
                      </a:pPr>
                      <a:r>
                        <a:rPr lang="zh-CN" sz="1800" b="0">
                          <a:solidFill>
                            <a:srgbClr val="000000"/>
                          </a:solidFill>
                          <a:latin typeface="Arial" panose="020B0604020202020204" pitchFamily="34" charset="0"/>
                          <a:ea typeface="宋体" panose="02010600030101010101" pitchFamily="2" charset="-122"/>
                        </a:rPr>
                        <a:t>2024年新增计划总投资500万元及以上、计划总投资调整、变更所属单位、退出的固定资产投资项目</a:t>
                      </a:r>
                      <a:endParaRPr lang="zh-CN" altLang="en-US" sz="1800" b="0">
                        <a:solidFill>
                          <a:srgbClr val="000000"/>
                        </a:solidFill>
                        <a:latin typeface="Arial" panose="020B0604020202020204" pitchFamily="34" charset="0"/>
                        <a:ea typeface="宋体" panose="02010600030101010101" pitchFamily="2" charset="-122"/>
                      </a:endParaRPr>
                    </a:p>
                  </a:txBody>
                  <a:tcPr marL="12700" marR="12700" marT="12700" vert="horz" anchor="ctr" anchorCtr="0"/>
                </a:tc>
                <a:tc>
                  <a:txBody>
                    <a:bodyPr/>
                    <a:p>
                      <a:pPr indent="0">
                        <a:buNone/>
                      </a:pPr>
                      <a:r>
                        <a:rPr lang="zh-CN" sz="1800" b="0">
                          <a:solidFill>
                            <a:srgbClr val="000000"/>
                          </a:solidFill>
                          <a:latin typeface="Arial" panose="020B0604020202020204" pitchFamily="34" charset="0"/>
                          <a:ea typeface="宋体" panose="02010600030101010101" pitchFamily="2" charset="-122"/>
                        </a:rPr>
                        <a:t>每月16日12时前网上填报</a:t>
                      </a:r>
                      <a:endParaRPr lang="zh-CN" altLang="en-US" sz="1800" b="0">
                        <a:solidFill>
                          <a:srgbClr val="000000"/>
                        </a:solidFill>
                        <a:latin typeface="Arial" panose="020B0604020202020204" pitchFamily="34" charset="0"/>
                        <a:ea typeface="宋体" panose="02010600030101010101" pitchFamily="2" charset="-122"/>
                      </a:endParaRPr>
                    </a:p>
                  </a:txBody>
                  <a:tcPr marL="12700" marR="12700" marT="12700" vert="horz" anchor="ctr" anchorCtr="0"/>
                </a:tc>
                <a:tc vMerge="1">
                  <a:tcPr marL="12700" marR="12700" marT="12700" vert="horz" anchor="ctr" anchorCtr="0"/>
                </a:tc>
              </a:tr>
              <a:tr h="1494155">
                <a:tc>
                  <a:txBody>
                    <a:bodyPr/>
                    <a:p>
                      <a:pPr indent="0" algn="ctr">
                        <a:buNone/>
                      </a:pPr>
                      <a:r>
                        <a:rPr lang="zh-CN" altLang="en-US" sz="1800" b="0">
                          <a:solidFill>
                            <a:srgbClr val="000000"/>
                          </a:solidFill>
                          <a:latin typeface="Arial" panose="020B0604020202020204" pitchFamily="34" charset="0"/>
                          <a:ea typeface="宋体" panose="02010600030101010101" pitchFamily="2" charset="-122"/>
                        </a:rPr>
                        <a:t>月报</a:t>
                      </a:r>
                      <a:endParaRPr lang="zh-CN" altLang="en-US" sz="1800" b="0">
                        <a:solidFill>
                          <a:srgbClr val="000000"/>
                        </a:solidFill>
                        <a:latin typeface="Arial" panose="020B0604020202020204" pitchFamily="34" charset="0"/>
                        <a:ea typeface="宋体" panose="02010600030101010101" pitchFamily="2" charset="-122"/>
                      </a:endParaRPr>
                    </a:p>
                  </a:txBody>
                  <a:tcPr marL="12700" marR="12700" marT="12700" vert="horz" anchor="ctr" anchorCtr="0"/>
                </a:tc>
                <a:tc>
                  <a:txBody>
                    <a:bodyPr/>
                    <a:p>
                      <a:pPr indent="0" algn="ctr">
                        <a:buNone/>
                      </a:pPr>
                      <a:r>
                        <a:rPr lang="zh-CN" sz="1800" b="0">
                          <a:solidFill>
                            <a:srgbClr val="000000"/>
                          </a:solidFill>
                          <a:latin typeface="Arial" panose="020B0604020202020204" pitchFamily="34" charset="0"/>
                          <a:ea typeface="宋体" panose="02010600030101010101" pitchFamily="2" charset="-122"/>
                        </a:rPr>
                        <a:t>206表</a:t>
                      </a:r>
                      <a:endParaRPr lang="zh-CN" altLang="en-US" sz="1800" b="0">
                        <a:solidFill>
                          <a:srgbClr val="000000"/>
                        </a:solidFill>
                        <a:latin typeface="Arial" panose="020B0604020202020204" pitchFamily="34" charset="0"/>
                        <a:ea typeface="宋体" panose="02010600030101010101" pitchFamily="2" charset="-122"/>
                      </a:endParaRPr>
                    </a:p>
                  </a:txBody>
                  <a:tcPr marL="12700" marR="12700" marT="12700" vert="horz" anchor="ctr" anchorCtr="0"/>
                </a:tc>
                <a:tc>
                  <a:txBody>
                    <a:bodyPr/>
                    <a:p>
                      <a:pPr indent="0">
                        <a:buNone/>
                      </a:pPr>
                      <a:r>
                        <a:rPr lang="zh-CN" sz="1800" b="0">
                          <a:solidFill>
                            <a:srgbClr val="000000"/>
                          </a:solidFill>
                          <a:latin typeface="Arial" panose="020B0604020202020204" pitchFamily="34" charset="0"/>
                          <a:ea typeface="宋体" panose="02010600030101010101" pitchFamily="2" charset="-122"/>
                        </a:rPr>
                        <a:t>固定资产投资项目情况</a:t>
                      </a:r>
                      <a:endParaRPr lang="zh-CN" altLang="en-US" sz="1800" b="0">
                        <a:solidFill>
                          <a:srgbClr val="000000"/>
                        </a:solidFill>
                        <a:latin typeface="Arial" panose="020B0604020202020204" pitchFamily="34" charset="0"/>
                        <a:ea typeface="宋体" panose="02010600030101010101" pitchFamily="2" charset="-122"/>
                      </a:endParaRPr>
                    </a:p>
                  </a:txBody>
                  <a:tcPr marL="12700" marR="12700" marT="12700" vert="horz" anchor="ctr" anchorCtr="0"/>
                </a:tc>
                <a:tc>
                  <a:txBody>
                    <a:bodyPr/>
                    <a:p>
                      <a:pPr indent="0">
                        <a:buNone/>
                      </a:pPr>
                      <a:r>
                        <a:rPr lang="zh-CN" sz="1800" b="0">
                          <a:solidFill>
                            <a:srgbClr val="000000"/>
                          </a:solidFill>
                          <a:latin typeface="Arial" panose="020B0604020202020204" pitchFamily="34" charset="0"/>
                          <a:ea typeface="宋体" panose="02010600030101010101" pitchFamily="2" charset="-122"/>
                        </a:rPr>
                        <a:t>2024年辖区内规模以上工业、有资质的建筑业、限额以上批发和零售业、限额以上住宿和餐饮业、有开发经营活动的房地产开发经营业、规模以上服务业和其他调查单位的500万元及以上固定资产投资项目</a:t>
                      </a:r>
                      <a:endParaRPr lang="zh-CN" altLang="en-US" sz="1800" b="0">
                        <a:solidFill>
                          <a:srgbClr val="000000"/>
                        </a:solidFill>
                        <a:latin typeface="Arial" panose="020B0604020202020204" pitchFamily="34" charset="0"/>
                        <a:ea typeface="宋体" panose="02010600030101010101" pitchFamily="2" charset="-122"/>
                      </a:endParaRPr>
                    </a:p>
                  </a:txBody>
                  <a:tcPr marL="12700" marR="12700" marT="12700" vert="horz" anchor="ctr" anchorCtr="0"/>
                </a:tc>
                <a:tc>
                  <a:txBody>
                    <a:bodyPr/>
                    <a:p>
                      <a:pPr indent="0">
                        <a:buNone/>
                      </a:pPr>
                      <a:r>
                        <a:rPr lang="zh-CN" sz="1800" b="0">
                          <a:solidFill>
                            <a:srgbClr val="000000"/>
                          </a:solidFill>
                          <a:latin typeface="Arial" panose="020B0604020202020204" pitchFamily="34" charset="0"/>
                          <a:ea typeface="宋体" panose="02010600030101010101" pitchFamily="2" charset="-122"/>
                        </a:rPr>
                        <a:t>2、5、6、7、8、10、11月月后7日，3月月后8日，4、12月月后9日，9月月后10日12时前，网上填报</a:t>
                      </a:r>
                      <a:endParaRPr lang="zh-CN" altLang="en-US" sz="1800" b="0">
                        <a:solidFill>
                          <a:srgbClr val="000000"/>
                        </a:solidFill>
                        <a:latin typeface="Arial" panose="020B0604020202020204" pitchFamily="34" charset="0"/>
                        <a:ea typeface="宋体" panose="02010600030101010101" pitchFamily="2" charset="-122"/>
                      </a:endParaRPr>
                    </a:p>
                  </a:txBody>
                  <a:tcPr marL="12700" marR="12700" marT="12700" vert="horz" anchor="ctr" anchorCtr="0"/>
                </a:tc>
                <a:tc vMerge="1">
                  <a:tcPr marL="12700" marR="12700" marT="12700" vert="horz" anchor="ctr" anchorCtr="0"/>
                </a:tc>
              </a:tr>
              <a:tr h="1404620">
                <a:tc>
                  <a:txBody>
                    <a:bodyPr/>
                    <a:p>
                      <a:pPr indent="0" algn="ctr">
                        <a:buNone/>
                      </a:pPr>
                      <a:r>
                        <a:rPr lang="zh-CN" altLang="en-US" sz="1800" b="0">
                          <a:solidFill>
                            <a:srgbClr val="FF0000"/>
                          </a:solidFill>
                          <a:latin typeface="Arial" panose="020B0604020202020204" pitchFamily="34" charset="0"/>
                          <a:ea typeface="宋体" panose="02010600030101010101" pitchFamily="2" charset="-122"/>
                        </a:rPr>
                        <a:t>月报</a:t>
                      </a:r>
                      <a:endParaRPr lang="zh-CN" altLang="en-US" sz="1800" b="0">
                        <a:solidFill>
                          <a:srgbClr val="FF0000"/>
                        </a:solidFill>
                        <a:latin typeface="Arial" panose="020B0604020202020204" pitchFamily="34" charset="0"/>
                        <a:ea typeface="宋体" panose="02010600030101010101" pitchFamily="2" charset="-122"/>
                      </a:endParaRPr>
                    </a:p>
                  </a:txBody>
                  <a:tcPr marL="12700" marR="12700" marT="12700" vert="horz" anchor="ctr" anchorCtr="0"/>
                </a:tc>
                <a:tc>
                  <a:txBody>
                    <a:bodyPr/>
                    <a:p>
                      <a:pPr indent="0" algn="ctr">
                        <a:buNone/>
                      </a:pPr>
                      <a:r>
                        <a:rPr lang="en-US" altLang="zh-CN" sz="1800" b="0">
                          <a:solidFill>
                            <a:srgbClr val="FF0000"/>
                          </a:solidFill>
                          <a:latin typeface="Arial" panose="020B0604020202020204" pitchFamily="34" charset="0"/>
                          <a:ea typeface="宋体" panose="02010600030101010101" pitchFamily="2" charset="-122"/>
                        </a:rPr>
                        <a:t>x204</a:t>
                      </a:r>
                      <a:r>
                        <a:rPr lang="zh-CN" sz="1800" b="0">
                          <a:solidFill>
                            <a:srgbClr val="FF0000"/>
                          </a:solidFill>
                          <a:latin typeface="Arial" panose="020B0604020202020204" pitchFamily="34" charset="0"/>
                          <a:ea typeface="宋体" panose="02010600030101010101" pitchFamily="2" charset="-122"/>
                        </a:rPr>
                        <a:t>-3表</a:t>
                      </a:r>
                      <a:endParaRPr lang="zh-CN" altLang="en-US" sz="1800" b="0">
                        <a:solidFill>
                          <a:srgbClr val="FF0000"/>
                        </a:solidFill>
                        <a:latin typeface="Arial" panose="020B0604020202020204" pitchFamily="34" charset="0"/>
                        <a:ea typeface="宋体" panose="02010600030101010101" pitchFamily="2" charset="-122"/>
                      </a:endParaRPr>
                    </a:p>
                  </a:txBody>
                  <a:tcPr marL="12700" marR="12700" marT="12700" vert="horz" anchor="ctr" anchorCtr="0"/>
                </a:tc>
                <a:tc>
                  <a:txBody>
                    <a:bodyPr/>
                    <a:p>
                      <a:pPr indent="0">
                        <a:buNone/>
                      </a:pPr>
                      <a:r>
                        <a:rPr lang="zh-CN" sz="1800" b="0">
                          <a:solidFill>
                            <a:srgbClr val="FF0000"/>
                          </a:solidFill>
                          <a:latin typeface="Arial" panose="020B0604020202020204" pitchFamily="34" charset="0"/>
                          <a:ea typeface="宋体" panose="02010600030101010101" pitchFamily="2" charset="-122"/>
                        </a:rPr>
                        <a:t>保障性住房开发及经营情况</a:t>
                      </a:r>
                      <a:endParaRPr lang="zh-CN" altLang="en-US" sz="1800" b="0">
                        <a:solidFill>
                          <a:srgbClr val="FF0000"/>
                        </a:solidFill>
                        <a:latin typeface="Arial" panose="020B0604020202020204" pitchFamily="34" charset="0"/>
                        <a:ea typeface="宋体" panose="02010600030101010101" pitchFamily="2" charset="-122"/>
                      </a:endParaRPr>
                    </a:p>
                  </a:txBody>
                  <a:tcPr marL="12700" marR="12700" marT="12700" vert="horz" anchor="ctr" anchorCtr="0"/>
                </a:tc>
                <a:tc>
                  <a:txBody>
                    <a:bodyPr/>
                    <a:p>
                      <a:pPr indent="0">
                        <a:buNone/>
                      </a:pPr>
                      <a:r>
                        <a:rPr lang="en-US" altLang="zh-CN" sz="1800" b="0">
                          <a:solidFill>
                            <a:srgbClr val="FF0000"/>
                          </a:solidFill>
                          <a:latin typeface="Arial" panose="020B0604020202020204" pitchFamily="34" charset="0"/>
                          <a:ea typeface="宋体" panose="02010600030101010101" pitchFamily="2" charset="-122"/>
                        </a:rPr>
                        <a:t>2024</a:t>
                      </a:r>
                      <a:r>
                        <a:rPr lang="zh-CN" altLang="en-US" sz="1800" b="0">
                          <a:solidFill>
                            <a:srgbClr val="FF0000"/>
                          </a:solidFill>
                          <a:latin typeface="Arial" panose="020B0604020202020204" pitchFamily="34" charset="0"/>
                          <a:ea typeface="宋体" panose="02010600030101010101" pitchFamily="2" charset="-122"/>
                        </a:rPr>
                        <a:t>年</a:t>
                      </a:r>
                      <a:r>
                        <a:rPr lang="zh-CN" sz="1800" b="0">
                          <a:solidFill>
                            <a:srgbClr val="FF0000"/>
                          </a:solidFill>
                          <a:latin typeface="Arial" panose="020B0604020202020204" pitchFamily="34" charset="0"/>
                          <a:ea typeface="宋体" panose="02010600030101010101" pitchFamily="2" charset="-122"/>
                        </a:rPr>
                        <a:t>辖区内进行保障性住房开发建设的单位，包括投资项目中的棚户区改造等保障性住房项目。</a:t>
                      </a:r>
                      <a:endParaRPr lang="zh-CN" sz="1800" b="0">
                        <a:solidFill>
                          <a:srgbClr val="FF0000"/>
                        </a:solidFill>
                        <a:latin typeface="Arial" panose="020B0604020202020204" pitchFamily="34" charset="0"/>
                        <a:ea typeface="宋体" panose="02010600030101010101" pitchFamily="2" charset="-122"/>
                      </a:endParaRPr>
                    </a:p>
                  </a:txBody>
                  <a:tcPr marL="12700" marR="12700" marT="12700" vert="horz" anchor="ctr" anchorCtr="0"/>
                </a:tc>
                <a:tc>
                  <a:txBody>
                    <a:bodyPr/>
                    <a:p>
                      <a:pPr indent="0">
                        <a:buNone/>
                      </a:pPr>
                      <a:r>
                        <a:rPr lang="zh-CN" sz="1800" b="0">
                          <a:solidFill>
                            <a:srgbClr val="FF0000"/>
                          </a:solidFill>
                          <a:latin typeface="Arial" panose="020B0604020202020204" pitchFamily="34" charset="0"/>
                          <a:ea typeface="宋体" panose="02010600030101010101" pitchFamily="2" charset="-122"/>
                        </a:rPr>
                        <a:t>2、5、6、7、8、10、11月月后7日，3月月后8日，4、12月月后9日，9月月后10日12时前，网上填报</a:t>
                      </a:r>
                      <a:endParaRPr lang="zh-CN" altLang="en-US" sz="1800" b="0">
                        <a:solidFill>
                          <a:srgbClr val="FF0000"/>
                        </a:solidFill>
                        <a:latin typeface="Arial" panose="020B0604020202020204" pitchFamily="34" charset="0"/>
                        <a:ea typeface="宋体" panose="02010600030101010101" pitchFamily="2" charset="-122"/>
                      </a:endParaRPr>
                    </a:p>
                  </a:txBody>
                  <a:tcPr marL="12700" marR="12700" marT="12700" vert="horz" anchor="ctr" anchorCtr="0"/>
                </a:tc>
                <a:tc vMerge="1">
                  <a:tcPr marL="12700" marR="12700" marT="12700" vert="horz" anchor="ctr" anchorCtr="0"/>
                </a:tc>
              </a:tr>
            </a:tbl>
          </a:graphicData>
        </a:graphic>
      </p:graphicFrame>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4753" name="图片 3"/>
          <p:cNvPicPr>
            <a:picLocks noChangeAspect="1"/>
          </p:cNvPicPr>
          <p:nvPr/>
        </p:nvPicPr>
        <p:blipFill>
          <a:blip r:embed="rId1"/>
          <a:srcRect b="-1382"/>
          <a:stretch>
            <a:fillRect/>
          </a:stretch>
        </p:blipFill>
        <p:spPr>
          <a:xfrm>
            <a:off x="252413" y="1557338"/>
            <a:ext cx="11485562" cy="4056062"/>
          </a:xfrm>
          <a:prstGeom prst="rect">
            <a:avLst/>
          </a:prstGeom>
          <a:noFill/>
          <a:ln w="9525">
            <a:noFill/>
          </a:ln>
        </p:spPr>
      </p:pic>
      <p:sp>
        <p:nvSpPr>
          <p:cNvPr id="74754" name="矩形 4"/>
          <p:cNvSpPr/>
          <p:nvPr/>
        </p:nvSpPr>
        <p:spPr>
          <a:xfrm>
            <a:off x="3935413" y="909638"/>
            <a:ext cx="3648075" cy="368300"/>
          </a:xfrm>
          <a:prstGeom prst="rect">
            <a:avLst/>
          </a:prstGeom>
          <a:noFill/>
          <a:ln w="9525">
            <a:noFill/>
          </a:ln>
        </p:spPr>
        <p:txBody>
          <a:bodyPr wrap="none" anchor="t" anchorCtr="0">
            <a:spAutoFit/>
          </a:bodyPr>
          <a:p>
            <a:r>
              <a:rPr lang="zh-CN" altLang="en-US" b="1" dirty="0">
                <a:solidFill>
                  <a:srgbClr val="FF0000"/>
                </a:solidFill>
                <a:latin typeface="华文中宋" panose="02010600040101010101" pitchFamily="2" charset="-122"/>
                <a:ea typeface="华文中宋" panose="02010600040101010101" pitchFamily="2" charset="-122"/>
              </a:rPr>
              <a:t>提供的凭证与上报的投资额不符合</a:t>
            </a:r>
            <a:endParaRPr lang="zh-CN" altLang="en-US" b="1" dirty="0">
              <a:solidFill>
                <a:srgbClr val="FF0000"/>
              </a:solidFill>
              <a:latin typeface="华文中宋" panose="02010600040101010101" pitchFamily="2" charset="-122"/>
              <a:ea typeface="华文中宋" panose="02010600040101010101" pitchFamily="2" charset="-122"/>
            </a:endParaRPr>
          </a:p>
        </p:txBody>
      </p:sp>
      <p:sp>
        <p:nvSpPr>
          <p:cNvPr id="7" name="标题 6"/>
          <p:cNvSpPr>
            <a:spLocks noGrp="1"/>
          </p:cNvSpPr>
          <p:nvPr>
            <p:ph type="title"/>
          </p:nvPr>
        </p:nvSpPr>
        <p:spPr>
          <a:xfrm>
            <a:off x="1127125" y="44450"/>
            <a:ext cx="8972550" cy="603250"/>
          </a:xfrm>
        </p:spPr>
        <p:txBody>
          <a:bodyPr vert="horz" wrap="square" lIns="91440" tIns="45720" rIns="91440" bIns="45720" numCol="1" anchor="b" anchorCtr="0" compatLnSpc="1">
            <a:norm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0" cap="none" spc="0" normalizeH="0" baseline="0" noProof="1">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不合规</a:t>
            </a:r>
            <a:r>
              <a:rPr kumimoji="0" lang="zh-CN" altLang="en-US" sz="2400" b="1" i="0" u="none" strike="noStrike" kern="0" cap="none" spc="0" normalizeH="0" baseline="0" noProof="1" smtClean="0">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凭证</a:t>
            </a:r>
            <a:endParaRPr kumimoji="0" lang="zh-CN" altLang="en-US" sz="2400" b="0" i="0" u="none" strike="noStrike" kern="0" cap="none" spc="0" normalizeH="0" baseline="0" noProof="1">
              <a:ln>
                <a:noFill/>
              </a:ln>
              <a:solidFill>
                <a:schemeClr val="tx2"/>
              </a:solidFill>
              <a:effectLst/>
              <a:uLnTx/>
              <a:uFillTx/>
              <a:latin typeface="+mj-lt"/>
              <a:ea typeface="+mj-ea"/>
              <a:cs typeface="+mj-cs"/>
            </a:endParaRPr>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90500" y="836613"/>
            <a:ext cx="11345863" cy="4751388"/>
          </a:xfrm>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r>
              <a:rPr kumimoji="0" lang="en-US" altLang="zh-CN" sz="26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rPr>
              <a:t> 2.选择</a:t>
            </a:r>
            <a:r>
              <a:rPr kumimoji="0" lang="en-US" altLang="zh-CN" sz="2600" b="1" i="0" u="none" strike="noStrike" kern="0" cap="none" spc="0" normalizeH="0" baseline="0" noProof="1" smtClean="0">
                <a:ln>
                  <a:noFill/>
                </a:ln>
                <a:solidFill>
                  <a:srgbClr val="FF0000"/>
                </a:solidFill>
                <a:effectLst/>
                <a:uLnTx/>
                <a:uFillTx/>
                <a:latin typeface="宋体" panose="02010600030101010101" pitchFamily="2" charset="-122"/>
                <a:ea typeface="宋体" panose="02010600030101010101" pitchFamily="2" charset="-122"/>
                <a:cs typeface="仿宋_GB2312" panose="02010609030101010101" pitchFamily="49" charset="-122"/>
              </a:rPr>
              <a:t>会计科目或支付凭证</a:t>
            </a:r>
            <a:r>
              <a:rPr kumimoji="0" lang="en-US" altLang="zh-CN" sz="26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rPr>
              <a:t>的项目，提供凭证为：</a:t>
            </a:r>
            <a:endParaRPr kumimoji="0" lang="en-US" altLang="zh-CN" sz="26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endParaRPr>
          </a:p>
          <a:p>
            <a:pPr marL="438150" marR="0" lvl="1"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endParaRPr kumimoji="0" lang="en-US" altLang="zh-CN" sz="26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endParaRPr>
          </a:p>
          <a:p>
            <a:pPr marL="438150" marR="0" lvl="1"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r>
              <a:rPr kumimoji="0" lang="en-US" altLang="zh-CN" sz="26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rPr>
              <a:t>（1）加盖单位公章的“在建工程——建筑安装工程”科目余额表，取本年借方累计发生额。</a:t>
            </a:r>
            <a:r>
              <a:rPr kumimoji="0" lang="en-US" altLang="zh-CN" sz="2600" b="1" i="0" u="none" strike="noStrike" kern="0" cap="none" spc="0" normalizeH="0" baseline="0" noProof="1" smtClean="0">
                <a:ln>
                  <a:noFill/>
                </a:ln>
                <a:solidFill>
                  <a:srgbClr val="FF0000"/>
                </a:solidFill>
                <a:effectLst/>
                <a:uLnTx/>
                <a:uFillTx/>
                <a:latin typeface="仿宋_GB2312" panose="02010609030101010101" pitchFamily="49" charset="-122"/>
                <a:ea typeface="+mn-ea"/>
                <a:cs typeface="仿宋_GB2312" panose="02010609030101010101" pitchFamily="49" charset="-122"/>
              </a:rPr>
              <a:t>并附大额工程款的原始记账凭证</a:t>
            </a:r>
            <a:r>
              <a:rPr kumimoji="0" lang="en-US" altLang="zh-CN" sz="26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rPr>
              <a:t>。</a:t>
            </a:r>
            <a:endParaRPr kumimoji="0" lang="en-US" altLang="zh-CN" sz="26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endParaRPr>
          </a:p>
          <a:p>
            <a:pPr marL="835025" marR="0" lvl="2"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r>
              <a:rPr kumimoji="0" lang="en-US" altLang="zh-CN" sz="2600" b="1" i="0" u="none" strike="noStrike" kern="0" cap="none" spc="0" normalizeH="0" baseline="0" noProof="1" smtClean="0">
                <a:ln>
                  <a:noFill/>
                </a:ln>
                <a:solidFill>
                  <a:srgbClr val="FF0000"/>
                </a:solidFill>
                <a:effectLst/>
                <a:uLnTx/>
                <a:uFillTx/>
                <a:latin typeface="仿宋_GB2312" panose="02010609030101010101" pitchFamily="49" charset="-122"/>
                <a:ea typeface="+mn-ea"/>
                <a:cs typeface="仿宋_GB2312" panose="02010609030101010101" pitchFamily="49" charset="-122"/>
              </a:rPr>
              <a:t>注：工程预付款、工程物资不计入投资额。</a:t>
            </a:r>
            <a:r>
              <a:rPr kumimoji="0" lang="en-US" altLang="zh-CN" sz="26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rPr>
              <a:t>  </a:t>
            </a:r>
            <a:endParaRPr kumimoji="0" lang="en-US" altLang="zh-CN" sz="26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endParaRPr>
          </a:p>
          <a:p>
            <a:pPr marL="438150" marR="0" lvl="1"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r>
              <a:rPr kumimoji="0" lang="en-US" altLang="zh-CN" sz="26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rPr>
              <a:t>（2）未设置建筑安装工程科目的，可提供对应科目明细账，(标出所取数据，并明确数据加减汇总过程)，提供的财务报表应加盖单位公章。</a:t>
            </a:r>
            <a:r>
              <a:rPr kumimoji="0" lang="en-US" altLang="zh-CN" sz="2600" b="1" i="0" u="none" strike="noStrike" kern="0" cap="none" spc="0" normalizeH="0" baseline="0" noProof="1" smtClean="0">
                <a:ln>
                  <a:noFill/>
                </a:ln>
                <a:solidFill>
                  <a:srgbClr val="FF0000"/>
                </a:solidFill>
                <a:effectLst/>
                <a:uLnTx/>
                <a:uFillTx/>
                <a:latin typeface="仿宋_GB2312" panose="02010609030101010101" pitchFamily="49" charset="-122"/>
                <a:ea typeface="+mn-ea"/>
                <a:cs typeface="仿宋_GB2312" panose="02010609030101010101" pitchFamily="49" charset="-122"/>
              </a:rPr>
              <a:t>并附大额工程款发票</a:t>
            </a:r>
            <a:r>
              <a:rPr kumimoji="0" lang="zh-CN" altLang="en-US" sz="2600" b="1" i="0" u="none" strike="noStrike" kern="0" cap="none" spc="0" normalizeH="0" baseline="0" noProof="1" smtClean="0">
                <a:ln>
                  <a:noFill/>
                </a:ln>
                <a:solidFill>
                  <a:srgbClr val="FF0000"/>
                </a:solidFill>
                <a:effectLst/>
                <a:uLnTx/>
                <a:uFillTx/>
                <a:latin typeface="仿宋_GB2312" panose="02010609030101010101" pitchFamily="49" charset="-122"/>
                <a:ea typeface="+mn-ea"/>
                <a:cs typeface="仿宋_GB2312" panose="02010609030101010101" pitchFamily="49" charset="-122"/>
              </a:rPr>
              <a:t>（</a:t>
            </a:r>
            <a:r>
              <a:rPr kumimoji="0" lang="en-US" altLang="zh-CN" sz="2600" b="1" i="0" u="none" strike="noStrike" kern="0" cap="none" spc="0" normalizeH="0" baseline="0" noProof="1" smtClean="0">
                <a:ln>
                  <a:noFill/>
                </a:ln>
                <a:solidFill>
                  <a:srgbClr val="FF0000"/>
                </a:solidFill>
                <a:effectLst/>
                <a:uLnTx/>
                <a:uFillTx/>
                <a:latin typeface="仿宋_GB2312" panose="02010609030101010101" pitchFamily="49" charset="-122"/>
                <a:ea typeface="+mn-ea"/>
                <a:cs typeface="仿宋_GB2312" panose="02010609030101010101" pitchFamily="49" charset="-122"/>
              </a:rPr>
              <a:t>200</a:t>
            </a:r>
            <a:r>
              <a:rPr kumimoji="0" lang="zh-CN" altLang="en-US" sz="2600" b="1" i="0" u="none" strike="noStrike" kern="0" cap="none" spc="0" normalizeH="0" baseline="0" noProof="1" smtClean="0">
                <a:ln>
                  <a:noFill/>
                </a:ln>
                <a:solidFill>
                  <a:srgbClr val="FF0000"/>
                </a:solidFill>
                <a:effectLst/>
                <a:uLnTx/>
                <a:uFillTx/>
                <a:latin typeface="仿宋_GB2312" panose="02010609030101010101" pitchFamily="49" charset="-122"/>
                <a:ea typeface="+mn-ea"/>
                <a:cs typeface="仿宋_GB2312" panose="02010609030101010101" pitchFamily="49" charset="-122"/>
              </a:rPr>
              <a:t>万以上）</a:t>
            </a:r>
            <a:r>
              <a:rPr kumimoji="0" lang="en-US" altLang="zh-CN" sz="2600" b="1" i="0" u="none" strike="noStrike" kern="0" cap="none" spc="0" normalizeH="0" baseline="0" noProof="1" smtClean="0">
                <a:ln>
                  <a:noFill/>
                </a:ln>
                <a:solidFill>
                  <a:srgbClr val="FF0000"/>
                </a:solidFill>
                <a:effectLst/>
                <a:uLnTx/>
                <a:uFillTx/>
                <a:latin typeface="仿宋_GB2312" panose="02010609030101010101" pitchFamily="49" charset="-122"/>
                <a:ea typeface="+mn-ea"/>
                <a:cs typeface="仿宋_GB2312" panose="02010609030101010101" pitchFamily="49" charset="-122"/>
              </a:rPr>
              <a:t>。</a:t>
            </a:r>
            <a:r>
              <a:rPr kumimoji="0" lang="en-US" altLang="zh-CN" sz="26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rPr>
              <a:t> </a:t>
            </a:r>
            <a:endParaRPr kumimoji="0" lang="en-US" altLang="zh-CN" sz="26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endParaRPr>
          </a:p>
          <a:p>
            <a:pPr marL="438150" marR="0" lvl="1"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r>
              <a:rPr kumimoji="0" lang="en-US" altLang="zh-CN" sz="26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rPr>
              <a:t>（3）提供工程款发票或支付凭证的，</a:t>
            </a:r>
            <a:r>
              <a:rPr kumimoji="0" lang="en-US" altLang="zh-CN" sz="2600" b="1" i="0" u="none" strike="noStrike" kern="0" cap="none" spc="0" normalizeH="0" baseline="0" noProof="1" smtClean="0">
                <a:ln>
                  <a:noFill/>
                </a:ln>
                <a:solidFill>
                  <a:srgbClr val="FF0000"/>
                </a:solidFill>
                <a:effectLst/>
                <a:uLnTx/>
                <a:uFillTx/>
                <a:latin typeface="仿宋_GB2312" panose="02010609030101010101" pitchFamily="49" charset="-122"/>
                <a:ea typeface="+mn-ea"/>
                <a:cs typeface="仿宋_GB2312" panose="02010609030101010101" pitchFamily="49" charset="-122"/>
              </a:rPr>
              <a:t>需同时提供对应收款方的建筑施工合同，</a:t>
            </a:r>
            <a:r>
              <a:rPr kumimoji="0" lang="en-US" altLang="zh-CN" sz="26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rPr>
              <a:t>将发票或支付凭证按照开票时间排列并提供汇总清单。</a:t>
            </a:r>
            <a:endParaRPr kumimoji="0" lang="en-US" altLang="zh-CN" sz="26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endParaRPr>
          </a:p>
          <a:p>
            <a:pPr marL="469900" marR="0" lvl="0" indent="-46990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o"/>
              <a:defRPr/>
            </a:pPr>
            <a:endParaRPr kumimoji="0" lang="en-US" altLang="zh-CN" sz="26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endParaRPr>
          </a:p>
        </p:txBody>
      </p:sp>
      <p:sp>
        <p:nvSpPr>
          <p:cNvPr id="2" name="标题 1"/>
          <p:cNvSpPr>
            <a:spLocks noGrp="1"/>
          </p:cNvSpPr>
          <p:nvPr>
            <p:ph type="title"/>
          </p:nvPr>
        </p:nvSpPr>
        <p:spPr/>
        <p:txBody>
          <a:bodyPr vert="horz" wrap="square" lIns="91440" tIns="45720" rIns="91440" bIns="45720" numCol="1" anchor="b" anchorCtr="0" compatLnSpc="1">
            <a:normAutofit fontScale="90000"/>
          </a:bodyPr>
          <a:lstStyle/>
          <a:p>
            <a:pPr marL="0" marR="0" lvl="0" indent="0" algn="l" defTabSz="914400" rtl="0" eaLnBrk="0" fontAlgn="base" latinLnBrk="0" hangingPunct="0">
              <a:lnSpc>
                <a:spcPct val="100000"/>
              </a:lnSpc>
              <a:spcBef>
                <a:spcPct val="0"/>
              </a:spcBef>
              <a:spcAft>
                <a:spcPct val="0"/>
              </a:spcAft>
              <a:buClrTx/>
              <a:buSzTx/>
              <a:buFontTx/>
              <a:buNone/>
              <a:defRPr/>
            </a:pPr>
            <a:br>
              <a:rPr kumimoji="0" lang="en-US" altLang="zh-CN" sz="3800" b="1" i="0" u="none" strike="noStrike" kern="0" cap="none" spc="0" normalizeH="0" baseline="0" noProof="0" dirty="0" smtClean="0">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br>
            <a:r>
              <a:rPr kumimoji="0" lang="zh-CN" altLang="en-US" sz="2400" b="1" i="0" u="none" strike="noStrike" kern="0" cap="none" spc="0" normalizeH="0" baseline="0" noProof="1" smtClean="0">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（一）</a:t>
            </a:r>
            <a:r>
              <a:rPr kumimoji="0" lang="zh-CN" altLang="en-US" sz="2400" b="1" i="0" u="none" strike="noStrike" kern="0" cap="none" spc="0" normalizeH="0" baseline="0" noProof="1" smtClean="0">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建筑</a:t>
            </a:r>
            <a:r>
              <a:rPr kumimoji="0" lang="zh-CN" altLang="en-US" sz="2400" b="1" i="0" u="none" strike="noStrike" kern="0" cap="none" spc="0" normalizeH="0" baseline="0" noProof="1">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安装工程</a:t>
            </a:r>
            <a:endParaRPr kumimoji="0" lang="zh-CN" altLang="en-US" sz="2400" b="1" i="0" u="none" strike="noStrike" kern="0" cap="none" spc="0" normalizeH="0" baseline="0" noProof="1">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endParaRPr>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6801" name="图片 1"/>
          <p:cNvPicPr>
            <a:picLocks noChangeAspect="1"/>
          </p:cNvPicPr>
          <p:nvPr/>
        </p:nvPicPr>
        <p:blipFill>
          <a:blip r:embed="rId1"/>
          <a:stretch>
            <a:fillRect/>
          </a:stretch>
        </p:blipFill>
        <p:spPr>
          <a:xfrm>
            <a:off x="919163" y="1322388"/>
            <a:ext cx="10861675" cy="3529012"/>
          </a:xfrm>
          <a:prstGeom prst="rect">
            <a:avLst/>
          </a:prstGeom>
          <a:noFill/>
          <a:ln w="9525">
            <a:noFill/>
          </a:ln>
        </p:spPr>
      </p:pic>
      <p:sp>
        <p:nvSpPr>
          <p:cNvPr id="3" name="矩形 2"/>
          <p:cNvSpPr/>
          <p:nvPr/>
        </p:nvSpPr>
        <p:spPr>
          <a:xfrm>
            <a:off x="1335088" y="5049838"/>
            <a:ext cx="9490075" cy="6096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1" smtClean="0">
                <a:ln>
                  <a:noFill/>
                </a:ln>
                <a:solidFill>
                  <a:srgbClr val="FF0000"/>
                </a:solidFill>
                <a:effectLst/>
                <a:uLnTx/>
                <a:uFillTx/>
                <a:latin typeface="+mn-lt"/>
                <a:ea typeface="+mn-ea"/>
                <a:cs typeface="+mn-cs"/>
              </a:rPr>
              <a:t>会计科目表是基础，原则上都应该有。</a:t>
            </a:r>
            <a:endParaRPr kumimoji="0" lang="zh-CN" altLang="en-US" sz="2800" b="1" i="0" u="none" strike="noStrike" kern="1200" cap="none" spc="0" normalizeH="0" baseline="0" noProof="1">
              <a:ln>
                <a:noFill/>
              </a:ln>
              <a:solidFill>
                <a:srgbClr val="FF0000"/>
              </a:solidFill>
              <a:effectLst/>
              <a:uLnTx/>
              <a:uFillTx/>
              <a:latin typeface="+mn-lt"/>
              <a:ea typeface="+mn-ea"/>
              <a:cs typeface="+mn-cs"/>
            </a:endParaRPr>
          </a:p>
        </p:txBody>
      </p:sp>
      <p:sp>
        <p:nvSpPr>
          <p:cNvPr id="4" name="矩形 3"/>
          <p:cNvSpPr/>
          <p:nvPr/>
        </p:nvSpPr>
        <p:spPr>
          <a:xfrm>
            <a:off x="1416050" y="115888"/>
            <a:ext cx="1765300" cy="460375"/>
          </a:xfrm>
          <a:prstGeom prst="rect">
            <a:avLst/>
          </a:prstGeom>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1" i="0" u="none" strike="noStrike" kern="1200" cap="none" spc="0" normalizeH="0" baseline="0" noProof="1">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会计</a:t>
            </a:r>
            <a:r>
              <a:rPr kumimoji="0" lang="zh-CN" altLang="en-US" sz="2400" b="1" i="0" u="none" strike="noStrike" kern="1200" cap="none" spc="0" normalizeH="0" baseline="0" noProof="1" smtClean="0">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科目表</a:t>
            </a:r>
            <a:endParaRPr kumimoji="0" lang="zh-CN" altLang="en-US" sz="2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27125" y="44450"/>
            <a:ext cx="8972550" cy="603250"/>
          </a:xfrm>
        </p:spPr>
        <p:txBody>
          <a:bodyPr vert="horz" wrap="square" lIns="91440" tIns="45720" rIns="91440" bIns="45720" numCol="1" anchor="b"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0" cap="none" spc="0" normalizeH="0" baseline="0" noProof="1">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会计科目的支撑</a:t>
            </a:r>
            <a:r>
              <a:rPr kumimoji="0" lang="zh-CN" altLang="en-US" sz="2800" b="1" i="0" u="none" strike="noStrike" kern="0" cap="none" spc="0" normalizeH="0" baseline="0" noProof="1" smtClean="0">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凭证</a:t>
            </a:r>
            <a:endParaRPr kumimoji="0" lang="zh-CN" altLang="en-US" sz="2800" b="0" i="0" u="none" strike="noStrike" kern="0" cap="none" spc="0" normalizeH="0" baseline="0" noProof="1">
              <a:ln>
                <a:noFill/>
              </a:ln>
              <a:solidFill>
                <a:schemeClr val="tx2"/>
              </a:solidFill>
              <a:effectLst/>
              <a:uLnTx/>
              <a:uFillTx/>
              <a:latin typeface="+mj-lt"/>
              <a:ea typeface="+mj-ea"/>
              <a:cs typeface="+mj-cs"/>
            </a:endParaRPr>
          </a:p>
        </p:txBody>
      </p:sp>
      <p:sp>
        <p:nvSpPr>
          <p:cNvPr id="77826" name="内容占位符 2"/>
          <p:cNvSpPr>
            <a:spLocks noGrp="1"/>
          </p:cNvSpPr>
          <p:nvPr>
            <p:ph idx="1"/>
          </p:nvPr>
        </p:nvSpPr>
        <p:spPr>
          <a:xfrm>
            <a:off x="1487488" y="908050"/>
            <a:ext cx="8915400" cy="4684713"/>
          </a:xfrm>
          <a:ln/>
        </p:spPr>
        <p:txBody>
          <a:bodyPr vert="horz" wrap="square" lIns="91440" tIns="45720" rIns="91440" bIns="45720" anchor="t" anchorCtr="0"/>
          <a:p>
            <a:pPr marL="0" indent="0">
              <a:buNone/>
            </a:pPr>
            <a:r>
              <a:rPr lang="en-US" altLang="zh-CN" sz="2800" b="1" dirty="0">
                <a:solidFill>
                  <a:srgbClr val="0000FF"/>
                </a:solidFill>
                <a:latin typeface="华文中宋" panose="02010600040101010101" pitchFamily="2" charset="-122"/>
                <a:ea typeface="华文中宋" panose="02010600040101010101" pitchFamily="2" charset="-122"/>
              </a:rPr>
              <a:t>1.</a:t>
            </a:r>
            <a:r>
              <a:rPr lang="zh-CN" altLang="en-US" sz="2800" b="1" dirty="0">
                <a:solidFill>
                  <a:srgbClr val="0000FF"/>
                </a:solidFill>
                <a:latin typeface="华文中宋" panose="02010600040101010101" pitchFamily="2" charset="-122"/>
                <a:ea typeface="华文中宋" panose="02010600040101010101" pitchFamily="2" charset="-122"/>
              </a:rPr>
              <a:t>工程款发票</a:t>
            </a:r>
            <a:endParaRPr lang="zh-CN" altLang="en-US" sz="2800" b="1" dirty="0">
              <a:solidFill>
                <a:srgbClr val="0000FF"/>
              </a:solidFill>
              <a:latin typeface="华文中宋" panose="02010600040101010101" pitchFamily="2" charset="-122"/>
              <a:ea typeface="华文中宋" panose="02010600040101010101" pitchFamily="2" charset="-122"/>
            </a:endParaRPr>
          </a:p>
        </p:txBody>
      </p:sp>
      <p:pic>
        <p:nvPicPr>
          <p:cNvPr id="77827" name="图片 4"/>
          <p:cNvPicPr>
            <a:picLocks noChangeAspect="1"/>
          </p:cNvPicPr>
          <p:nvPr/>
        </p:nvPicPr>
        <p:blipFill>
          <a:blip r:embed="rId1"/>
          <a:stretch>
            <a:fillRect/>
          </a:stretch>
        </p:blipFill>
        <p:spPr>
          <a:xfrm>
            <a:off x="2927350" y="1484313"/>
            <a:ext cx="7862888" cy="5043487"/>
          </a:xfrm>
          <a:prstGeom prst="rect">
            <a:avLst/>
          </a:prstGeom>
          <a:noFill/>
          <a:ln w="9525">
            <a:noFill/>
          </a:ln>
        </p:spPr>
      </p:pic>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vert="horz" wrap="square" lIns="91440" tIns="45720" rIns="91440" bIns="45720" numCol="1" anchor="b"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0" cap="none" spc="0" normalizeH="0" baseline="0" noProof="1">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会计科目的支撑</a:t>
            </a:r>
            <a:r>
              <a:rPr kumimoji="0" lang="zh-CN" altLang="en-US" sz="2800" b="1" i="0" u="none" strike="noStrike" kern="0" cap="none" spc="0" normalizeH="0" baseline="0" noProof="1" smtClean="0">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凭证</a:t>
            </a:r>
            <a:endParaRPr kumimoji="0" lang="zh-CN" altLang="en-US" sz="2800" b="0" i="0" u="none" strike="noStrike" kern="0" cap="none" spc="0" normalizeH="0" baseline="0" noProof="1">
              <a:ln>
                <a:noFill/>
              </a:ln>
              <a:solidFill>
                <a:schemeClr val="tx2"/>
              </a:solidFill>
              <a:effectLst/>
              <a:uLnTx/>
              <a:uFillTx/>
              <a:latin typeface="+mj-lt"/>
              <a:ea typeface="+mj-ea"/>
              <a:cs typeface="+mj-cs"/>
            </a:endParaRPr>
          </a:p>
        </p:txBody>
      </p:sp>
      <p:sp>
        <p:nvSpPr>
          <p:cNvPr id="3" name="内容占位符 2"/>
          <p:cNvSpPr>
            <a:spLocks noGrp="1"/>
          </p:cNvSpPr>
          <p:nvPr>
            <p:ph idx="1"/>
          </p:nvPr>
        </p:nvSpPr>
        <p:spPr>
          <a:xfrm>
            <a:off x="1847850" y="836613"/>
            <a:ext cx="8915400" cy="4683125"/>
          </a:xfrm>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r>
              <a:rPr kumimoji="0" lang="zh-CN" altLang="en-US" sz="3000" b="1" i="0" u="none" strike="noStrike" kern="0" cap="none" spc="0" normalizeH="0" baseline="0" noProof="1" smtClean="0">
                <a:ln>
                  <a:noFill/>
                </a:ln>
                <a:solidFill>
                  <a:srgbClr val="0000FF"/>
                </a:solidFill>
                <a:effectLst/>
                <a:uLnTx/>
                <a:uFillTx/>
                <a:latin typeface="华文中宋" panose="02010600040101010101" pitchFamily="2" charset="-122"/>
                <a:ea typeface="华文中宋" panose="02010600040101010101" pitchFamily="2" charset="-122"/>
                <a:cs typeface="+mn-cs"/>
              </a:rPr>
              <a:t>常见的付款凭证</a:t>
            </a:r>
            <a:endParaRPr kumimoji="0" lang="en-US" altLang="zh-CN" sz="3000" b="1" i="0" u="none" strike="noStrike" kern="0" cap="none" spc="0" normalizeH="0" baseline="0" noProof="1" smtClean="0">
              <a:ln>
                <a:noFill/>
              </a:ln>
              <a:solidFill>
                <a:schemeClr val="accent2"/>
              </a:solidFill>
              <a:effectLst/>
              <a:uLnTx/>
              <a:uFillTx/>
              <a:latin typeface="华文中宋" panose="02010600040101010101" pitchFamily="2" charset="-122"/>
              <a:ea typeface="华文中宋" panose="02010600040101010101" pitchFamily="2" charset="-122"/>
              <a:cs typeface="+mn-cs"/>
            </a:endParaRPr>
          </a:p>
          <a:p>
            <a:pPr marL="469900" marR="0" lvl="0" indent="-46990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o"/>
              <a:defRPr/>
            </a:pPr>
            <a:endParaRPr kumimoji="0" lang="zh-CN" altLang="en-US" sz="3000" b="1" i="0" u="none" strike="noStrike" kern="0" cap="none" spc="0" normalizeH="0" baseline="0" noProof="1">
              <a:ln>
                <a:noFill/>
              </a:ln>
              <a:solidFill>
                <a:schemeClr val="accent2"/>
              </a:solidFill>
              <a:effectLst/>
              <a:uLnTx/>
              <a:uFillTx/>
              <a:latin typeface="华文中宋" panose="02010600040101010101" pitchFamily="2" charset="-122"/>
              <a:ea typeface="华文中宋" panose="02010600040101010101" pitchFamily="2" charset="-122"/>
              <a:cs typeface="+mn-cs"/>
            </a:endParaRPr>
          </a:p>
        </p:txBody>
      </p:sp>
      <p:pic>
        <p:nvPicPr>
          <p:cNvPr id="78851" name="图片 3"/>
          <p:cNvPicPr>
            <a:picLocks noChangeAspect="1"/>
          </p:cNvPicPr>
          <p:nvPr/>
        </p:nvPicPr>
        <p:blipFill>
          <a:blip r:embed="rId1"/>
          <a:stretch>
            <a:fillRect/>
          </a:stretch>
        </p:blipFill>
        <p:spPr>
          <a:xfrm>
            <a:off x="47625" y="2136775"/>
            <a:ext cx="5732463" cy="4737100"/>
          </a:xfrm>
          <a:prstGeom prst="rect">
            <a:avLst/>
          </a:prstGeom>
          <a:noFill/>
          <a:ln w="9525">
            <a:noFill/>
          </a:ln>
        </p:spPr>
      </p:pic>
      <p:pic>
        <p:nvPicPr>
          <p:cNvPr id="78852" name="图片 6"/>
          <p:cNvPicPr>
            <a:picLocks noChangeAspect="1"/>
          </p:cNvPicPr>
          <p:nvPr/>
        </p:nvPicPr>
        <p:blipFill>
          <a:blip r:embed="rId2"/>
          <a:stretch>
            <a:fillRect/>
          </a:stretch>
        </p:blipFill>
        <p:spPr>
          <a:xfrm>
            <a:off x="5951538" y="2170113"/>
            <a:ext cx="6092825" cy="4670425"/>
          </a:xfrm>
          <a:prstGeom prst="rect">
            <a:avLst/>
          </a:prstGeom>
          <a:noFill/>
          <a:ln w="9525">
            <a:noFill/>
          </a:ln>
        </p:spPr>
      </p:pic>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98563" y="117475"/>
            <a:ext cx="8972550" cy="603250"/>
          </a:xfrm>
        </p:spPr>
        <p:txBody>
          <a:bodyPr vert="horz" wrap="square" lIns="91440" tIns="45720" rIns="91440" bIns="45720" numCol="1" anchor="b" anchorCtr="0" compatLnSpc="1">
            <a:norm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0" cap="none" spc="0" normalizeH="0" baseline="0" noProof="1" smtClean="0">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不合规凭证</a:t>
            </a:r>
            <a:endParaRPr kumimoji="0" lang="zh-CN" altLang="en-US" sz="2800" b="0" i="0" u="none" strike="noStrike" kern="0" cap="none" spc="0" normalizeH="0" baseline="0" noProof="1">
              <a:ln>
                <a:noFill/>
              </a:ln>
              <a:solidFill>
                <a:schemeClr val="tx2"/>
              </a:solidFill>
              <a:effectLst/>
              <a:uLnTx/>
              <a:uFillTx/>
              <a:latin typeface="+mj-lt"/>
              <a:ea typeface="+mj-ea"/>
              <a:cs typeface="+mj-cs"/>
            </a:endParaRPr>
          </a:p>
        </p:txBody>
      </p:sp>
      <p:sp>
        <p:nvSpPr>
          <p:cNvPr id="79874" name="内容占位符 2"/>
          <p:cNvSpPr>
            <a:spLocks noGrp="1"/>
          </p:cNvSpPr>
          <p:nvPr>
            <p:ph idx="1"/>
          </p:nvPr>
        </p:nvSpPr>
        <p:spPr>
          <a:xfrm>
            <a:off x="1198563" y="1196975"/>
            <a:ext cx="9901237" cy="4551363"/>
          </a:xfrm>
          <a:ln/>
        </p:spPr>
        <p:txBody>
          <a:bodyPr vert="horz" wrap="square" lIns="91440" tIns="45720" rIns="91440" bIns="45720" anchor="t" anchorCtr="0"/>
          <a:p>
            <a:pPr>
              <a:lnSpc>
                <a:spcPct val="130000"/>
              </a:lnSpc>
            </a:pPr>
            <a:r>
              <a:rPr lang="en-US" altLang="zh-CN" b="1" dirty="0">
                <a:solidFill>
                  <a:schemeClr val="accent2"/>
                </a:solidFill>
                <a:latin typeface="仿宋_GB2312" panose="02010609030101010101" pitchFamily="49" charset="-122"/>
              </a:rPr>
              <a:t>1.</a:t>
            </a:r>
            <a:r>
              <a:rPr lang="zh-CN" altLang="en-US" b="1" dirty="0">
                <a:solidFill>
                  <a:schemeClr val="accent2"/>
                </a:solidFill>
                <a:latin typeface="仿宋_GB2312" panose="02010609030101010101" pitchFamily="49" charset="-122"/>
              </a:rPr>
              <a:t>提供的支付凭证不能说明用于该项目</a:t>
            </a:r>
            <a:endParaRPr lang="en-US" altLang="zh-CN" b="1" dirty="0">
              <a:solidFill>
                <a:schemeClr val="accent2"/>
              </a:solidFill>
              <a:latin typeface="仿宋_GB2312" panose="02010609030101010101" pitchFamily="49" charset="-122"/>
            </a:endParaRPr>
          </a:p>
          <a:p>
            <a:pPr>
              <a:lnSpc>
                <a:spcPct val="130000"/>
              </a:lnSpc>
            </a:pPr>
            <a:r>
              <a:rPr lang="en-US" altLang="zh-CN" b="1" dirty="0">
                <a:solidFill>
                  <a:schemeClr val="accent2"/>
                </a:solidFill>
                <a:latin typeface="仿宋_GB2312" panose="02010609030101010101" pitchFamily="49" charset="-122"/>
              </a:rPr>
              <a:t>2.</a:t>
            </a:r>
            <a:r>
              <a:rPr lang="zh-CN" altLang="en-US" b="1" dirty="0">
                <a:solidFill>
                  <a:schemeClr val="accent2"/>
                </a:solidFill>
                <a:latin typeface="仿宋_GB2312" panose="02010609030101010101" pitchFamily="49" charset="-122"/>
              </a:rPr>
              <a:t>财务凭证未加盖单位公章</a:t>
            </a:r>
            <a:endParaRPr lang="en-US" altLang="zh-CN" b="1" dirty="0">
              <a:solidFill>
                <a:schemeClr val="accent2"/>
              </a:solidFill>
              <a:latin typeface="仿宋_GB2312" panose="02010609030101010101" pitchFamily="49" charset="-122"/>
            </a:endParaRPr>
          </a:p>
          <a:p>
            <a:pPr>
              <a:lnSpc>
                <a:spcPct val="130000"/>
              </a:lnSpc>
            </a:pPr>
            <a:r>
              <a:rPr lang="en-US" altLang="zh-CN" b="1" dirty="0">
                <a:solidFill>
                  <a:schemeClr val="accent2"/>
                </a:solidFill>
                <a:latin typeface="仿宋_GB2312" panose="02010609030101010101" pitchFamily="49" charset="-122"/>
              </a:rPr>
              <a:t>3.</a:t>
            </a:r>
            <a:r>
              <a:rPr lang="zh-CN" altLang="en-US" b="1" dirty="0">
                <a:solidFill>
                  <a:srgbClr val="FF0000"/>
                </a:solidFill>
                <a:latin typeface="仿宋_GB2312" panose="02010609030101010101" pitchFamily="49" charset="-122"/>
              </a:rPr>
              <a:t>提供的明细账混乱繁杂，未标注取数来源及汇总过程</a:t>
            </a:r>
            <a:r>
              <a:rPr lang="zh-CN" altLang="en-US" b="1" dirty="0">
                <a:solidFill>
                  <a:schemeClr val="accent2"/>
                </a:solidFill>
                <a:latin typeface="仿宋_GB2312" panose="02010609030101010101" pitchFamily="49" charset="-122"/>
              </a:rPr>
              <a:t> </a:t>
            </a:r>
            <a:endParaRPr lang="en-US" altLang="zh-CN" b="1" dirty="0">
              <a:solidFill>
                <a:schemeClr val="accent2"/>
              </a:solidFill>
              <a:latin typeface="仿宋_GB2312" panose="02010609030101010101" pitchFamily="49" charset="-122"/>
            </a:endParaRPr>
          </a:p>
          <a:p>
            <a:pPr>
              <a:lnSpc>
                <a:spcPct val="130000"/>
              </a:lnSpc>
            </a:pPr>
            <a:r>
              <a:rPr lang="en-US" altLang="zh-CN" b="1" dirty="0">
                <a:solidFill>
                  <a:schemeClr val="accent2"/>
                </a:solidFill>
                <a:latin typeface="仿宋_GB2312" panose="02010609030101010101" pitchFamily="49" charset="-122"/>
              </a:rPr>
              <a:t>4.</a:t>
            </a:r>
            <a:r>
              <a:rPr lang="en-US" altLang="zh-CN" b="1" dirty="0">
                <a:solidFill>
                  <a:schemeClr val="accent2"/>
                </a:solidFill>
                <a:latin typeface="仿宋_GB2312" panose="02010609030101010101" pitchFamily="49" charset="-122"/>
                <a:sym typeface="仿宋_GB2312" panose="02010609030101010101" pitchFamily="49" charset="-122"/>
              </a:rPr>
              <a:t>取数科目非规定科目。</a:t>
            </a:r>
            <a:r>
              <a:rPr lang="zh-CN" altLang="en-US" b="1" dirty="0">
                <a:solidFill>
                  <a:schemeClr val="accent2"/>
                </a:solidFill>
                <a:latin typeface="仿宋_GB2312" panose="02010609030101010101" pitchFamily="49" charset="-122"/>
              </a:rPr>
              <a:t>。</a:t>
            </a:r>
            <a:endParaRPr lang="en-US" altLang="zh-CN" b="1" dirty="0">
              <a:solidFill>
                <a:schemeClr val="accent2"/>
              </a:solidFill>
              <a:latin typeface="仿宋_GB2312" panose="02010609030101010101" pitchFamily="49" charset="-122"/>
            </a:endParaRPr>
          </a:p>
          <a:p>
            <a:r>
              <a:rPr lang="en-US" altLang="zh-CN" b="1" dirty="0">
                <a:solidFill>
                  <a:schemeClr val="accent2"/>
                </a:solidFill>
                <a:latin typeface="仿宋_GB2312" panose="02010609030101010101" pitchFamily="49" charset="-122"/>
              </a:rPr>
              <a:t>5.只提供汇款单、电子转账等支付凭证未同时提供建筑施工合同</a:t>
            </a:r>
            <a:endParaRPr lang="en-US" altLang="zh-CN" b="1" dirty="0">
              <a:solidFill>
                <a:schemeClr val="accent2"/>
              </a:solidFill>
              <a:latin typeface="仿宋_GB2312" panose="02010609030101010101" pitchFamily="49" charset="-122"/>
            </a:endParaRPr>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897" name="矩形 1"/>
          <p:cNvSpPr/>
          <p:nvPr/>
        </p:nvSpPr>
        <p:spPr>
          <a:xfrm>
            <a:off x="550863" y="1268413"/>
            <a:ext cx="2473325" cy="460375"/>
          </a:xfrm>
          <a:prstGeom prst="rect">
            <a:avLst/>
          </a:prstGeom>
          <a:noFill/>
          <a:ln w="9525">
            <a:noFill/>
          </a:ln>
        </p:spPr>
        <p:txBody>
          <a:bodyPr wrap="none" anchor="t" anchorCtr="0">
            <a:spAutoFit/>
          </a:bodyPr>
          <a:p>
            <a:pPr lvl="1" indent="0"/>
            <a:r>
              <a:rPr lang="zh-CN" altLang="en-US" sz="2400" b="1" dirty="0">
                <a:solidFill>
                  <a:srgbClr val="FF0000"/>
                </a:solidFill>
                <a:latin typeface="华文中宋" panose="02010600040101010101" pitchFamily="2" charset="-122"/>
                <a:ea typeface="华文中宋" panose="02010600040101010101" pitchFamily="2" charset="-122"/>
              </a:rPr>
              <a:t>含有往年投资</a:t>
            </a:r>
            <a:endParaRPr lang="zh-CN" altLang="en-US" sz="2400" b="1" dirty="0">
              <a:solidFill>
                <a:srgbClr val="FF0000"/>
              </a:solidFill>
              <a:latin typeface="华文中宋" panose="02010600040101010101" pitchFamily="2" charset="-122"/>
              <a:ea typeface="华文中宋" panose="02010600040101010101" pitchFamily="2" charset="-122"/>
            </a:endParaRPr>
          </a:p>
        </p:txBody>
      </p:sp>
      <p:sp>
        <p:nvSpPr>
          <p:cNvPr id="3" name="标题 2"/>
          <p:cNvSpPr>
            <a:spLocks noGrp="1"/>
          </p:cNvSpPr>
          <p:nvPr>
            <p:ph type="title"/>
          </p:nvPr>
        </p:nvSpPr>
        <p:spPr>
          <a:xfrm>
            <a:off x="1127125" y="44450"/>
            <a:ext cx="8972550" cy="603250"/>
          </a:xfrm>
        </p:spPr>
        <p:txBody>
          <a:bodyPr vert="horz" wrap="square" lIns="91440" tIns="45720" rIns="91440" bIns="45720" numCol="1" anchor="b" anchorCtr="0" compatLnSpc="1">
            <a:norm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0" cap="none" spc="0" normalizeH="0" baseline="0" noProof="1">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不合规</a:t>
            </a:r>
            <a:r>
              <a:rPr kumimoji="0" lang="zh-CN" altLang="en-US" sz="2400" b="1" i="0" u="none" strike="noStrike" kern="0" cap="none" spc="0" normalizeH="0" baseline="0" noProof="1" smtClean="0">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凭证</a:t>
            </a:r>
            <a:endParaRPr kumimoji="0" lang="zh-CN" altLang="en-US" sz="2400" b="0" i="0" u="none" strike="noStrike" kern="0" cap="none" spc="0" normalizeH="0" baseline="0" noProof="1">
              <a:ln>
                <a:noFill/>
              </a:ln>
              <a:solidFill>
                <a:schemeClr val="tx2"/>
              </a:solidFill>
              <a:effectLst/>
              <a:uLnTx/>
              <a:uFillTx/>
              <a:latin typeface="+mj-lt"/>
              <a:ea typeface="+mj-ea"/>
              <a:cs typeface="+mj-cs"/>
            </a:endParaRPr>
          </a:p>
        </p:txBody>
      </p:sp>
      <p:pic>
        <p:nvPicPr>
          <p:cNvPr id="80899" name="图片 3" descr="含有往年投资11"/>
          <p:cNvPicPr>
            <a:picLocks noChangeAspect="1"/>
          </p:cNvPicPr>
          <p:nvPr/>
        </p:nvPicPr>
        <p:blipFill>
          <a:blip r:embed="rId1"/>
          <a:stretch>
            <a:fillRect/>
          </a:stretch>
        </p:blipFill>
        <p:spPr>
          <a:xfrm>
            <a:off x="3648075" y="647700"/>
            <a:ext cx="5267325" cy="6010275"/>
          </a:xfrm>
          <a:prstGeom prst="rect">
            <a:avLst/>
          </a:prstGeom>
          <a:noFill/>
          <a:ln w="9525">
            <a:noFill/>
          </a:ln>
        </p:spPr>
      </p:pic>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vert="horz" wrap="square" lIns="91440" tIns="45720" rIns="91440" bIns="45720" numCol="1" anchor="b" anchorCtr="0" compatLnSpc="1">
            <a:norm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0" cap="none" spc="0" normalizeH="0" baseline="0" noProof="1" smtClean="0">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不合规凭证</a:t>
            </a:r>
            <a:endParaRPr kumimoji="0" lang="zh-CN" altLang="en-US" sz="2400" b="0" i="0" u="none" strike="noStrike" kern="0" cap="none" spc="0" normalizeH="0" baseline="0" noProof="1">
              <a:ln>
                <a:noFill/>
              </a:ln>
              <a:solidFill>
                <a:schemeClr val="tx2"/>
              </a:solidFill>
              <a:effectLst/>
              <a:uLnTx/>
              <a:uFillTx/>
              <a:latin typeface="+mj-lt"/>
              <a:ea typeface="+mj-ea"/>
              <a:cs typeface="+mj-cs"/>
            </a:endParaRPr>
          </a:p>
        </p:txBody>
      </p:sp>
      <p:sp>
        <p:nvSpPr>
          <p:cNvPr id="81922" name="内容占位符 2"/>
          <p:cNvSpPr>
            <a:spLocks noGrp="1"/>
          </p:cNvSpPr>
          <p:nvPr>
            <p:ph idx="1"/>
          </p:nvPr>
        </p:nvSpPr>
        <p:spPr>
          <a:xfrm>
            <a:off x="1679575" y="908050"/>
            <a:ext cx="8915400" cy="4552950"/>
          </a:xfrm>
          <a:ln/>
        </p:spPr>
        <p:txBody>
          <a:bodyPr vert="horz" wrap="square" lIns="91440" tIns="45720" rIns="91440" bIns="45720" anchor="t" anchorCtr="0"/>
          <a:p>
            <a:pPr marL="0" indent="0">
              <a:buNone/>
            </a:pPr>
            <a:r>
              <a:rPr lang="zh-CN" altLang="en-US" sz="2800" b="1" dirty="0">
                <a:solidFill>
                  <a:srgbClr val="FF0000"/>
                </a:solidFill>
                <a:latin typeface="仿宋_GB2312" panose="02010609030101010101" pitchFamily="49" charset="-122"/>
              </a:rPr>
              <a:t>提供的支付凭证不能说明用于该项目，需一并提供对应的会计账目。</a:t>
            </a:r>
            <a:endParaRPr lang="zh-CN" altLang="en-US" dirty="0">
              <a:solidFill>
                <a:srgbClr val="FF0000"/>
              </a:solidFill>
            </a:endParaRPr>
          </a:p>
          <a:p>
            <a:pPr marL="0" indent="0">
              <a:buNone/>
            </a:pPr>
            <a:endParaRPr lang="en-US" altLang="zh-CN" b="1" dirty="0">
              <a:solidFill>
                <a:schemeClr val="accent2"/>
              </a:solidFill>
              <a:latin typeface="华文中宋" panose="02010600040101010101" pitchFamily="2" charset="-122"/>
              <a:ea typeface="华文中宋" panose="02010600040101010101" pitchFamily="2" charset="-122"/>
            </a:endParaRPr>
          </a:p>
          <a:p>
            <a:pPr marL="0" indent="0"/>
            <a:endParaRPr lang="zh-CN" altLang="en-US" b="1" dirty="0">
              <a:solidFill>
                <a:schemeClr val="accent2"/>
              </a:solidFill>
              <a:latin typeface="华文中宋" panose="02010600040101010101" pitchFamily="2" charset="-122"/>
              <a:ea typeface="华文中宋" panose="02010600040101010101" pitchFamily="2" charset="-122"/>
            </a:endParaRPr>
          </a:p>
        </p:txBody>
      </p:sp>
      <p:pic>
        <p:nvPicPr>
          <p:cNvPr id="4" name="图片 3"/>
          <p:cNvPicPr>
            <a:picLocks noChangeAspect="1"/>
          </p:cNvPicPr>
          <p:nvPr/>
        </p:nvPicPr>
        <p:blipFill>
          <a:blip r:embed="rId1"/>
          <a:stretch>
            <a:fillRect/>
          </a:stretch>
        </p:blipFill>
        <p:spPr>
          <a:xfrm>
            <a:off x="2043113" y="1822450"/>
            <a:ext cx="6276975" cy="4667250"/>
          </a:xfrm>
          <a:prstGeom prst="rect">
            <a:avLst/>
          </a:prstGeom>
          <a:noFill/>
          <a:ln w="9525">
            <a:noFill/>
          </a:ln>
        </p:spPr>
      </p:pic>
      <p:sp>
        <p:nvSpPr>
          <p:cNvPr id="5" name="文本框 4"/>
          <p:cNvSpPr txBox="1"/>
          <p:nvPr/>
        </p:nvSpPr>
        <p:spPr>
          <a:xfrm>
            <a:off x="8688388" y="1052513"/>
            <a:ext cx="1350962" cy="368300"/>
          </a:xfrm>
          <a:prstGeom prst="rect">
            <a:avLst/>
          </a:prstGeom>
          <a:noFill/>
          <a:ln w="9525">
            <a:noFill/>
          </a:ln>
        </p:spPr>
        <p:txBody>
          <a:bodyPr anchor="t" anchorCtr="0">
            <a:spAutoFit/>
          </a:bodyPr>
          <a:p>
            <a:endParaRPr lang="zh-CN" altLang="en-US" dirty="0">
              <a:solidFill>
                <a:srgbClr val="FF0000"/>
              </a:solidFill>
              <a:latin typeface="Arial" panose="020B0604020202020204" pitchFamily="34" charset="0"/>
              <a:ea typeface="宋体" panose="02010600030101010101" pitchFamily="2" charset="-122"/>
            </a:endParaRPr>
          </a:p>
        </p:txBody>
      </p:sp>
      <p:pic>
        <p:nvPicPr>
          <p:cNvPr id="6" name="图片 5"/>
          <p:cNvPicPr>
            <a:picLocks noChangeAspect="1"/>
          </p:cNvPicPr>
          <p:nvPr/>
        </p:nvPicPr>
        <p:blipFill>
          <a:blip r:embed="rId2"/>
          <a:stretch>
            <a:fillRect/>
          </a:stretch>
        </p:blipFill>
        <p:spPr>
          <a:xfrm>
            <a:off x="2817813" y="2538413"/>
            <a:ext cx="6638925" cy="4319587"/>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vert="horz" wrap="square" lIns="91440" tIns="45720" rIns="91440" bIns="45720" numCol="1" anchor="b" anchorCtr="0" compatLnSpc="1">
            <a:norm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0" cap="none" spc="0" normalizeH="0" baseline="0" noProof="1" smtClean="0">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（二）</a:t>
            </a:r>
            <a:r>
              <a:rPr kumimoji="0" lang="zh-CN" altLang="en-US" sz="2800" b="1" i="0" u="none" strike="noStrike" kern="0" cap="none" spc="0" normalizeH="0" baseline="0" noProof="1">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设备工器具购置</a:t>
            </a:r>
            <a:endParaRPr kumimoji="0" lang="zh-CN" altLang="en-US" sz="2800" b="1" i="0" u="none" strike="noStrike" kern="0" cap="none" spc="0" normalizeH="0" baseline="0" noProof="1">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endParaRPr>
          </a:p>
        </p:txBody>
      </p:sp>
      <p:sp>
        <p:nvSpPr>
          <p:cNvPr id="3" name="内容占位符 2"/>
          <p:cNvSpPr>
            <a:spLocks noGrp="1"/>
          </p:cNvSpPr>
          <p:nvPr>
            <p:ph idx="1"/>
          </p:nvPr>
        </p:nvSpPr>
        <p:spPr>
          <a:xfrm>
            <a:off x="666750" y="928688"/>
            <a:ext cx="10733088" cy="4751388"/>
          </a:xfrm>
        </p:spPr>
        <p:txBody>
          <a:bodyPr vert="horz" wrap="square" lIns="91440" tIns="45720" rIns="91440" bIns="45720" numCol="1" anchor="t" anchorCtr="0" compatLnSpc="1"/>
          <a:lstStyle/>
          <a:p>
            <a:pPr marL="469900" marR="0" lvl="0" indent="-46990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o"/>
              <a:defRPr/>
            </a:pPr>
            <a:r>
              <a:rPr kumimoji="0" lang="zh-CN" altLang="zh-CN"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依据会计科目或</a:t>
            </a:r>
            <a:r>
              <a:rPr kumimoji="0" lang="zh-CN" altLang="en-US"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设备购置发票</a:t>
            </a:r>
            <a:r>
              <a:rPr kumimoji="0" lang="zh-CN" altLang="zh-CN"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填报</a:t>
            </a:r>
            <a:r>
              <a:rPr kumimoji="0" lang="zh-CN" altLang="zh-CN" sz="28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rPr>
              <a:t>。</a:t>
            </a:r>
            <a:endParaRPr kumimoji="0" lang="en-US" altLang="zh-CN" sz="28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endParaRPr>
          </a:p>
          <a:p>
            <a:pPr marL="0" marR="0" lvl="0" indent="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None/>
              <a:defRPr/>
            </a:pPr>
            <a:r>
              <a:rPr kumimoji="0" lang="zh-CN" altLang="en-US" sz="28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rPr>
              <a:t>可提供的凭证：</a:t>
            </a:r>
            <a:endParaRPr kumimoji="0" lang="en-US" altLang="zh-CN" sz="28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endParaRPr>
          </a:p>
          <a:p>
            <a:pPr marL="908050" marR="0" lvl="1" indent="-43688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n"/>
              <a:defRPr/>
            </a:pPr>
            <a:r>
              <a:rPr kumimoji="0" lang="en-US" altLang="zh-CN" sz="28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rPr>
              <a:t>1.</a:t>
            </a:r>
            <a:r>
              <a:rPr kumimoji="0" lang="zh-CN" altLang="zh-CN" sz="28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rPr>
              <a:t>加盖</a:t>
            </a:r>
            <a:r>
              <a:rPr kumimoji="0" lang="zh-CN" altLang="zh-CN"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公章的“在建工程——在安装设备”科目余额</a:t>
            </a:r>
            <a:r>
              <a:rPr kumimoji="0" lang="zh-CN" altLang="zh-CN" sz="28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rPr>
              <a:t>表</a:t>
            </a:r>
            <a:r>
              <a:rPr kumimoji="0" lang="zh-CN" altLang="en-US" sz="28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rPr>
              <a:t>；</a:t>
            </a:r>
            <a:r>
              <a:rPr kumimoji="0" lang="zh-CN" altLang="en-US" sz="2800" b="1" i="0" u="none" strike="noStrike" kern="0" cap="none" spc="0" normalizeH="0" baseline="0" noProof="1" smtClean="0">
                <a:ln>
                  <a:noFill/>
                </a:ln>
                <a:solidFill>
                  <a:srgbClr val="FF0000"/>
                </a:solidFill>
                <a:effectLst/>
                <a:uLnTx/>
                <a:uFillTx/>
                <a:latin typeface="仿宋_GB2312" panose="02010609030101010101" pitchFamily="49" charset="-122"/>
                <a:ea typeface="+mn-ea"/>
                <a:cs typeface="仿宋_GB2312" panose="02010609030101010101" pitchFamily="49" charset="-122"/>
              </a:rPr>
              <a:t>超过</a:t>
            </a:r>
            <a:r>
              <a:rPr kumimoji="0" lang="en-US" altLang="zh-CN" sz="2800" b="1" i="0" u="none" strike="noStrike" kern="0" cap="none" spc="0" normalizeH="0" baseline="0" noProof="1" smtClean="0">
                <a:ln>
                  <a:noFill/>
                </a:ln>
                <a:solidFill>
                  <a:srgbClr val="FF0000"/>
                </a:solidFill>
                <a:effectLst/>
                <a:uLnTx/>
                <a:uFillTx/>
                <a:latin typeface="仿宋_GB2312" panose="02010609030101010101" pitchFamily="49" charset="-122"/>
                <a:ea typeface="+mn-ea"/>
                <a:cs typeface="仿宋_GB2312" panose="02010609030101010101" pitchFamily="49" charset="-122"/>
              </a:rPr>
              <a:t>200</a:t>
            </a:r>
            <a:r>
              <a:rPr kumimoji="0" lang="zh-CN" altLang="en-US" sz="2800" b="1" i="0" u="none" strike="noStrike" kern="0" cap="none" spc="0" normalizeH="0" baseline="0" noProof="1" smtClean="0">
                <a:ln>
                  <a:noFill/>
                </a:ln>
                <a:solidFill>
                  <a:srgbClr val="FF0000"/>
                </a:solidFill>
                <a:effectLst/>
                <a:uLnTx/>
                <a:uFillTx/>
                <a:latin typeface="仿宋_GB2312" panose="02010609030101010101" pitchFamily="49" charset="-122"/>
                <a:ea typeface="+mn-ea"/>
                <a:cs typeface="仿宋_GB2312" panose="02010609030101010101" pitchFamily="49" charset="-122"/>
              </a:rPr>
              <a:t>万的一并提供设备购置发票。</a:t>
            </a:r>
            <a:endParaRPr kumimoji="0" lang="en-US" altLang="zh-CN" sz="2800" b="1" i="0" u="none" strike="noStrike" kern="0" cap="none" spc="0" normalizeH="0" baseline="0" noProof="1">
              <a:ln>
                <a:noFill/>
              </a:ln>
              <a:solidFill>
                <a:srgbClr val="FF0000"/>
              </a:solidFill>
              <a:effectLst/>
              <a:uLnTx/>
              <a:uFillTx/>
              <a:latin typeface="仿宋_GB2312" panose="02010609030101010101" pitchFamily="49" charset="-122"/>
              <a:ea typeface="+mn-ea"/>
              <a:cs typeface="仿宋_GB2312" panose="02010609030101010101" pitchFamily="49" charset="-122"/>
            </a:endParaRPr>
          </a:p>
          <a:p>
            <a:pPr marL="908050" marR="0" lvl="1" indent="-43688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n"/>
              <a:defRPr/>
            </a:pPr>
            <a:r>
              <a:rPr kumimoji="0" lang="en-US" altLang="zh-CN"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2.</a:t>
            </a:r>
            <a:r>
              <a:rPr kumimoji="0" lang="zh-CN" altLang="zh-CN"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固定资产下</a:t>
            </a:r>
            <a:r>
              <a:rPr kumimoji="0" lang="zh-CN" altLang="zh-CN" sz="2800" b="1" i="0" u="none" strike="noStrike" kern="0" cap="none" spc="0" normalizeH="0" baseline="0" noProof="1" smtClean="0">
                <a:ln>
                  <a:noFill/>
                </a:ln>
                <a:solidFill>
                  <a:schemeClr val="tx1"/>
                </a:solidFill>
                <a:effectLst/>
                <a:uLnTx/>
                <a:uFillTx/>
                <a:latin typeface="仿宋_GB2312" panose="02010609030101010101" pitchFamily="49" charset="-122"/>
                <a:ea typeface="+mn-ea"/>
                <a:cs typeface="仿宋_GB2312" panose="02010609030101010101" pitchFamily="49" charset="-122"/>
              </a:rPr>
              <a:t>单位相关</a:t>
            </a:r>
            <a:r>
              <a:rPr kumimoji="0" lang="zh-CN" altLang="zh-CN"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科目本年借方累计发生额或会计分录借方累计发生额。提供的</a:t>
            </a:r>
            <a:r>
              <a:rPr kumimoji="0" lang="zh-CN" altLang="zh-CN" sz="2800" b="1" i="0" u="sng" strike="noStrike" kern="0" cap="none" spc="0" normalizeH="0" baseline="0" noProof="1">
                <a:ln>
                  <a:noFill/>
                </a:ln>
                <a:solidFill>
                  <a:srgbClr val="FF0000"/>
                </a:solidFill>
                <a:effectLst/>
                <a:uLnTx/>
                <a:uFillTx/>
                <a:latin typeface="仿宋_GB2312" panose="02010609030101010101" pitchFamily="49" charset="-122"/>
                <a:ea typeface="+mn-ea"/>
                <a:cs typeface="仿宋_GB2312" panose="02010609030101010101" pitchFamily="49" charset="-122"/>
              </a:rPr>
              <a:t>明细账的应注明取数科目及数据加总过程</a:t>
            </a:r>
            <a:r>
              <a:rPr kumimoji="0" lang="zh-CN" altLang="zh-CN" sz="2800" b="1" i="0" u="none" strike="noStrike" kern="0" cap="none" spc="0" normalizeH="0" baseline="0" noProof="1">
                <a:ln>
                  <a:noFill/>
                </a:ln>
                <a:solidFill>
                  <a:srgbClr val="FF0000"/>
                </a:solidFill>
                <a:effectLst/>
                <a:uLnTx/>
                <a:uFillTx/>
                <a:latin typeface="仿宋_GB2312" panose="02010609030101010101" pitchFamily="49" charset="-122"/>
                <a:ea typeface="+mn-ea"/>
                <a:cs typeface="仿宋_GB2312" panose="02010609030101010101" pitchFamily="49" charset="-122"/>
              </a:rPr>
              <a:t>。</a:t>
            </a:r>
            <a:r>
              <a:rPr kumimoji="0" lang="zh-CN" altLang="zh-CN"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加盖单位公章。</a:t>
            </a:r>
            <a:endParaRPr kumimoji="0" lang="en-US" altLang="zh-CN"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endParaRPr>
          </a:p>
          <a:p>
            <a:pPr marL="908050" marR="0" lvl="1" indent="-43688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n"/>
              <a:defRPr/>
            </a:pPr>
            <a:r>
              <a:rPr kumimoji="0" lang="en-US" altLang="zh-CN"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3.</a:t>
            </a:r>
            <a:r>
              <a:rPr kumimoji="0" lang="zh-CN" altLang="zh-CN"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设备购置发票，提供设备购置明细清单</a:t>
            </a:r>
            <a:r>
              <a:rPr kumimoji="0" lang="zh-CN" altLang="zh-CN" sz="2800" b="1" i="0" u="none" strike="noStrike" kern="0" cap="none" spc="0" normalizeH="0" baseline="0" noProof="1">
                <a:ln>
                  <a:noFill/>
                </a:ln>
                <a:solidFill>
                  <a:srgbClr val="FF0000"/>
                </a:solidFill>
                <a:effectLst/>
                <a:uLnTx/>
                <a:uFillTx/>
                <a:latin typeface="仿宋_GB2312" panose="02010609030101010101" pitchFamily="49" charset="-122"/>
                <a:ea typeface="+mn-ea"/>
                <a:cs typeface="仿宋_GB2312" panose="02010609030101010101" pitchFamily="49" charset="-122"/>
              </a:rPr>
              <a:t>及合计</a:t>
            </a:r>
            <a:r>
              <a:rPr kumimoji="0" lang="zh-CN" altLang="zh-CN"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rPr>
              <a:t>，并附按时间排列的设备购置发票。</a:t>
            </a:r>
            <a:endParaRPr kumimoji="0" lang="zh-CN" altLang="zh-CN" sz="2800" b="1" i="0" u="none" strike="noStrike" kern="0" cap="none" spc="0" normalizeH="0" baseline="0" noProof="1">
              <a:ln>
                <a:noFill/>
              </a:ln>
              <a:solidFill>
                <a:schemeClr val="tx1"/>
              </a:solidFill>
              <a:effectLst/>
              <a:uLnTx/>
              <a:uFillTx/>
              <a:latin typeface="仿宋_GB2312" panose="02010609030101010101" pitchFamily="49" charset="-122"/>
              <a:ea typeface="+mn-ea"/>
              <a:cs typeface="仿宋_GB2312" panose="02010609030101010101" pitchFamily="49" charset="-122"/>
            </a:endParaRPr>
          </a:p>
        </p:txBody>
      </p:sp>
      <p:sp>
        <p:nvSpPr>
          <p:cNvPr id="4" name="矩形 3"/>
          <p:cNvSpPr/>
          <p:nvPr/>
        </p:nvSpPr>
        <p:spPr>
          <a:xfrm>
            <a:off x="1463675" y="5372100"/>
            <a:ext cx="9015413" cy="931863"/>
          </a:xfrm>
          <a:prstGeom prst="rect">
            <a:avLst/>
          </a:prstGeom>
          <a:noFill/>
        </p:spPr>
        <p:style>
          <a:lnRef idx="2">
            <a:schemeClr val="accent4">
              <a:shade val="50000"/>
            </a:schemeClr>
          </a:lnRef>
          <a:fillRef idx="1">
            <a:schemeClr val="accent4"/>
          </a:fillRef>
          <a:effectRef idx="0">
            <a:schemeClr val="accent4"/>
          </a:effectRef>
          <a:fontRef idx="minor">
            <a:schemeClr val="lt1"/>
          </a:fontRef>
        </p:style>
        <p:txBody>
          <a:bodyPr anchor="ct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1800" b="1" i="0" u="none" strike="noStrike" kern="1200" cap="none" spc="0" normalizeH="0" baseline="0" noProof="1">
                <a:ln>
                  <a:noFill/>
                </a:ln>
                <a:solidFill>
                  <a:srgbClr val="FF0000"/>
                </a:solidFill>
                <a:effectLst/>
                <a:uLnTx/>
                <a:uFillTx/>
                <a:latin typeface="华文中宋" panose="02010600040101010101" pitchFamily="2" charset="-122"/>
                <a:ea typeface="华文中宋" panose="02010600040101010101" pitchFamily="2" charset="-122"/>
                <a:cs typeface="+mn-cs"/>
              </a:rPr>
              <a:t>需要确认项目性质是否是“单纯购置项目”，若不是“单纯购置”，需要注意在“固定资产”科目中明晰仅属于该项目的固定资产，而非整个调查单位的固定资产</a:t>
            </a:r>
            <a:r>
              <a:rPr kumimoji="0" lang="zh-CN" altLang="zh-CN" sz="1800" b="1" i="0" u="none" strike="noStrike" kern="1200" cap="none" spc="0" normalizeH="0" baseline="0" noProof="1" smtClean="0">
                <a:ln>
                  <a:noFill/>
                </a:ln>
                <a:solidFill>
                  <a:srgbClr val="FF0000"/>
                </a:solidFill>
                <a:effectLst/>
                <a:uLnTx/>
                <a:uFillTx/>
                <a:latin typeface="华文中宋" panose="02010600040101010101" pitchFamily="2" charset="-122"/>
                <a:ea typeface="华文中宋" panose="02010600040101010101" pitchFamily="2" charset="-122"/>
                <a:cs typeface="+mn-cs"/>
              </a:rPr>
              <a:t>。</a:t>
            </a:r>
            <a:endParaRPr kumimoji="0" lang="zh-CN" altLang="zh-CN" sz="1800" b="1" i="0" u="none" strike="noStrike" kern="1200" cap="none" spc="0" normalizeH="0" baseline="0" noProof="1" smtClean="0">
              <a:ln>
                <a:noFill/>
              </a:ln>
              <a:solidFill>
                <a:srgbClr val="FF0000"/>
              </a:solidFill>
              <a:effectLst/>
              <a:uLnTx/>
              <a:uFillTx/>
              <a:latin typeface="华文中宋" panose="02010600040101010101" pitchFamily="2" charset="-122"/>
              <a:ea typeface="华文中宋" panose="02010600040101010101" pitchFamily="2" charset="-122"/>
              <a:cs typeface="+mn-cs"/>
            </a:endParaRPr>
          </a:p>
        </p:txBody>
      </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3969" name="图片 1"/>
          <p:cNvPicPr>
            <a:picLocks noChangeAspect="1"/>
          </p:cNvPicPr>
          <p:nvPr/>
        </p:nvPicPr>
        <p:blipFill>
          <a:blip r:embed="rId1"/>
          <a:stretch>
            <a:fillRect/>
          </a:stretch>
        </p:blipFill>
        <p:spPr>
          <a:xfrm>
            <a:off x="5303838" y="3140075"/>
            <a:ext cx="5267325" cy="2914650"/>
          </a:xfrm>
          <a:prstGeom prst="rect">
            <a:avLst/>
          </a:prstGeom>
          <a:noFill/>
          <a:ln w="9525">
            <a:noFill/>
          </a:ln>
        </p:spPr>
      </p:pic>
      <p:pic>
        <p:nvPicPr>
          <p:cNvPr id="83970" name="图片 1"/>
          <p:cNvPicPr>
            <a:picLocks noChangeAspect="1"/>
          </p:cNvPicPr>
          <p:nvPr/>
        </p:nvPicPr>
        <p:blipFill>
          <a:blip r:embed="rId2"/>
          <a:stretch>
            <a:fillRect/>
          </a:stretch>
        </p:blipFill>
        <p:spPr>
          <a:xfrm>
            <a:off x="1703388" y="836613"/>
            <a:ext cx="5276850" cy="2209800"/>
          </a:xfrm>
          <a:prstGeom prst="rect">
            <a:avLst/>
          </a:prstGeom>
          <a:noFill/>
          <a:ln w="9525">
            <a:noFill/>
          </a:ln>
        </p:spPr>
      </p:pic>
      <p:sp>
        <p:nvSpPr>
          <p:cNvPr id="83971" name="标题 2"/>
          <p:cNvSpPr>
            <a:spLocks noGrp="1"/>
          </p:cNvSpPr>
          <p:nvPr>
            <p:ph type="title"/>
          </p:nvPr>
        </p:nvSpPr>
        <p:spPr>
          <a:xfrm>
            <a:off x="1127125" y="117475"/>
            <a:ext cx="8972550" cy="534988"/>
          </a:xfrm>
          <a:ln/>
        </p:spPr>
        <p:txBody>
          <a:bodyPr vert="horz" wrap="square" lIns="91440" tIns="45720" rIns="91440" bIns="45720" anchor="b" anchorCtr="0"/>
          <a:p>
            <a:r>
              <a:rPr lang="zh-CN" altLang="en-US" sz="2600" dirty="0">
                <a:solidFill>
                  <a:srgbClr val="FF0000"/>
                </a:solidFill>
              </a:rPr>
              <a:t>明细需要汇总数</a:t>
            </a:r>
            <a:endParaRPr lang="zh-CN" altLang="en-US" sz="2600" dirty="0">
              <a:solidFill>
                <a:srgbClr val="FF0000"/>
              </a:solidFill>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矩形 2"/>
          <p:cNvSpPr>
            <a:spLocks noChangeArrowheads="1"/>
          </p:cNvSpPr>
          <p:nvPr/>
        </p:nvSpPr>
        <p:spPr bwMode="auto">
          <a:xfrm>
            <a:off x="406400" y="1052513"/>
            <a:ext cx="11599863" cy="2676525"/>
          </a:xfrm>
          <a:prstGeom prst="rect">
            <a:avLst/>
          </a:prstGeom>
          <a:noFill/>
          <a:ln w="9525">
            <a:noFill/>
            <a:miter lim="800000"/>
          </a:ln>
        </p:spPr>
        <p:txBody>
          <a:bodyPr wrap="square">
            <a:spAutoFit/>
          </a:bodyPr>
          <a:lstStyle/>
          <a:p>
            <a:pPr marL="0" lvl="0" indent="0" fontAlgn="base">
              <a:lnSpc>
                <a:spcPct val="200000"/>
              </a:lnSpc>
              <a:spcBef>
                <a:spcPct val="0"/>
              </a:spcBef>
              <a:buFontTx/>
              <a:buNone/>
            </a:pPr>
            <a:r>
              <a:rPr kumimoji="0" sz="28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1.</a:t>
            </a:r>
            <a:r>
              <a:rPr kumimoji="0" lang="zh-CN" sz="28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增加《</a:t>
            </a:r>
            <a:r>
              <a:rPr kumimoji="0" sz="28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固定资产投资项目情况</a:t>
            </a:r>
            <a:r>
              <a:rPr kumimoji="0" lang="zh-CN" sz="28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a:t>
            </a:r>
            <a:r>
              <a:rPr kumimoji="0" sz="28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（606表）</a:t>
            </a:r>
            <a:r>
              <a:rPr kumimoji="0" lang="en-US" sz="28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     </a:t>
            </a:r>
            <a:r>
              <a:rPr kumimoji="0" lang="zh-CN" altLang="en-US" sz="28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一套表单位填报</a:t>
            </a:r>
            <a:endParaRPr kumimoji="0" sz="28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endParaRPr>
          </a:p>
          <a:p>
            <a:pPr marL="0" lvl="0" indent="0" fontAlgn="base">
              <a:lnSpc>
                <a:spcPct val="200000"/>
              </a:lnSpc>
              <a:spcBef>
                <a:spcPct val="0"/>
              </a:spcBef>
              <a:buFontTx/>
              <a:buNone/>
            </a:pPr>
            <a:r>
              <a:rPr kumimoji="0" sz="28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2.</a:t>
            </a:r>
            <a:r>
              <a:rPr kumimoji="0" lang="zh-CN" sz="28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增加《</a:t>
            </a:r>
            <a:r>
              <a:rPr kumimoji="0" sz="28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单位固定资产投资情况</a:t>
            </a:r>
            <a:r>
              <a:rPr kumimoji="0" lang="zh-CN" sz="28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a:t>
            </a:r>
            <a:r>
              <a:rPr kumimoji="0" sz="28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（611-5表）  </a:t>
            </a:r>
            <a:r>
              <a:rPr kumimoji="0" lang="en-US" sz="28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 </a:t>
            </a:r>
            <a:r>
              <a:rPr kumimoji="0" lang="zh-CN" sz="28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非一套表单位填报</a:t>
            </a:r>
            <a:endParaRPr kumimoji="0" lang="zh-CN" sz="28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endParaRPr>
          </a:p>
          <a:p>
            <a:pPr marL="0" lvl="0" indent="0" fontAlgn="base">
              <a:lnSpc>
                <a:spcPct val="200000"/>
              </a:lnSpc>
              <a:spcBef>
                <a:spcPct val="0"/>
              </a:spcBef>
              <a:buFontTx/>
              <a:buNone/>
            </a:pPr>
            <a:r>
              <a:rPr kumimoji="0" lang="en-US" altLang="zh-CN" sz="28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3.</a:t>
            </a:r>
            <a:r>
              <a:rPr kumimoji="0" lang="zh-CN" altLang="en-US" sz="28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增加《</a:t>
            </a:r>
            <a:r>
              <a:rPr kumimoji="0" lang="en-US" altLang="zh-CN" sz="28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固定资产投资构成</a:t>
            </a:r>
            <a:r>
              <a:rPr kumimoji="0" lang="zh-CN" altLang="en-US" sz="28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a:t>
            </a:r>
            <a:r>
              <a:rPr kumimoji="0" lang="en-US" altLang="zh-CN" sz="28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（606-1表)         </a:t>
            </a:r>
            <a:endParaRPr kumimoji="0" lang="zh-CN" altLang="en-US" sz="28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endParaRPr>
          </a:p>
        </p:txBody>
      </p:sp>
      <p:sp>
        <p:nvSpPr>
          <p:cNvPr id="84994" name="标题 1"/>
          <p:cNvSpPr>
            <a:spLocks noGrp="1"/>
          </p:cNvSpPr>
          <p:nvPr>
            <p:ph type="title"/>
          </p:nvPr>
        </p:nvSpPr>
        <p:spPr>
          <a:xfrm>
            <a:off x="1127125" y="115888"/>
            <a:ext cx="7234238" cy="603250"/>
          </a:xfrm>
        </p:spPr>
        <p:txBody>
          <a:bodyPr vert="horz"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0" i="0" u="none" strike="noStrike" kern="0" cap="none" spc="0" normalizeH="0" baseline="0" noProof="1" dirty="0">
                <a:solidFill>
                  <a:schemeClr val="tx2"/>
                </a:solidFill>
                <a:latin typeface="微软雅黑" panose="020B0503020204020204" charset="-122"/>
                <a:ea typeface="微软雅黑" panose="020B0503020204020204" charset="-122"/>
                <a:cs typeface="+mj-cs"/>
                <a:sym typeface="+mn-ea"/>
              </a:rPr>
              <a:t>普查表</a:t>
            </a:r>
            <a:endParaRPr kumimoji="0" lang="zh-CN" altLang="en-US" sz="3200" b="1" i="0" u="none" strike="noStrike" kern="1200" cap="none" spc="0" normalizeH="0" baseline="0" noProof="0" dirty="0" smtClean="0">
              <a:ln>
                <a:noFill/>
              </a:ln>
              <a:solidFill>
                <a:schemeClr val="tx1"/>
              </a:solidFill>
              <a:effectLst/>
              <a:uLnTx/>
              <a:uFillTx/>
              <a:latin typeface="+mn-ea"/>
              <a:ea typeface="+mn-ea"/>
              <a:cs typeface="+mj-cs"/>
              <a:sym typeface="+mn-lt"/>
            </a:endParaRPr>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3" name="内容占位符 2"/>
          <p:cNvSpPr>
            <a:spLocks noGrp="1"/>
          </p:cNvSpPr>
          <p:nvPr>
            <p:ph idx="1"/>
          </p:nvPr>
        </p:nvSpPr>
        <p:spPr>
          <a:ln/>
        </p:spPr>
        <p:txBody>
          <a:bodyPr vert="horz" wrap="square" lIns="91440" tIns="45720" rIns="91440" bIns="45720" anchor="t" anchorCtr="0"/>
          <a:p>
            <a:r>
              <a:rPr lang="zh-CN" altLang="en-US" sz="2800" b="1" dirty="0">
                <a:solidFill>
                  <a:schemeClr val="accent2"/>
                </a:solidFill>
                <a:latin typeface="仿宋_GB2312" panose="02010609030101010101" pitchFamily="49" charset="-122"/>
              </a:rPr>
              <a:t>预付款计入投资</a:t>
            </a:r>
            <a:endParaRPr lang="en-US" altLang="zh-CN" sz="2800" b="1" dirty="0">
              <a:solidFill>
                <a:schemeClr val="accent2"/>
              </a:solidFill>
              <a:latin typeface="仿宋_GB2312" panose="02010609030101010101" pitchFamily="49" charset="-122"/>
            </a:endParaRPr>
          </a:p>
          <a:p>
            <a:r>
              <a:rPr lang="zh-CN" altLang="en-US" sz="2800" b="1" dirty="0">
                <a:solidFill>
                  <a:schemeClr val="accent2"/>
                </a:solidFill>
                <a:latin typeface="仿宋_GB2312" panose="02010609030101010101" pitchFamily="49" charset="-122"/>
              </a:rPr>
              <a:t>提供“固定资产”下相关设备明细的，混乱繁杂，未标注取数来源及加总过程的</a:t>
            </a:r>
            <a:endParaRPr lang="en-US" altLang="zh-CN" sz="2800" b="1" dirty="0">
              <a:solidFill>
                <a:schemeClr val="accent2"/>
              </a:solidFill>
              <a:latin typeface="仿宋_GB2312" panose="02010609030101010101" pitchFamily="49" charset="-122"/>
            </a:endParaRPr>
          </a:p>
          <a:p>
            <a:r>
              <a:rPr lang="zh-CN" altLang="en-US" sz="2800" b="1" dirty="0">
                <a:solidFill>
                  <a:schemeClr val="accent2"/>
                </a:solidFill>
                <a:latin typeface="仿宋_GB2312" panose="02010609030101010101" pitchFamily="49" charset="-122"/>
              </a:rPr>
              <a:t>提供整个调查单位而非项目的“固定资产”科目 </a:t>
            </a:r>
            <a:endParaRPr lang="en-US" altLang="zh-CN" sz="2800" b="1" dirty="0">
              <a:solidFill>
                <a:schemeClr val="accent2"/>
              </a:solidFill>
              <a:latin typeface="仿宋_GB2312" panose="02010609030101010101" pitchFamily="49" charset="-122"/>
            </a:endParaRPr>
          </a:p>
          <a:p>
            <a:r>
              <a:rPr lang="zh-CN" altLang="en-US" sz="2800" b="1" dirty="0">
                <a:solidFill>
                  <a:schemeClr val="accent2"/>
                </a:solidFill>
                <a:latin typeface="仿宋_GB2312" panose="02010609030101010101" pitchFamily="49" charset="-122"/>
              </a:rPr>
              <a:t>只提供货物采购单或合同</a:t>
            </a:r>
            <a:endParaRPr lang="en-US" altLang="zh-CN" sz="2800" b="1" dirty="0">
              <a:solidFill>
                <a:schemeClr val="accent2"/>
              </a:solidFill>
              <a:latin typeface="仿宋_GB2312" panose="02010609030101010101" pitchFamily="49" charset="-122"/>
            </a:endParaRPr>
          </a:p>
          <a:p>
            <a:r>
              <a:rPr lang="zh-CN" altLang="en-US" sz="2800" b="1" dirty="0">
                <a:solidFill>
                  <a:schemeClr val="accent2"/>
                </a:solidFill>
                <a:latin typeface="仿宋_GB2312" panose="02010609030101010101" pitchFamily="49" charset="-122"/>
              </a:rPr>
              <a:t>支付汇总表、台账代替支付凭证 </a:t>
            </a:r>
            <a:endParaRPr lang="zh-CN" altLang="en-US" sz="2800" b="1" dirty="0">
              <a:solidFill>
                <a:schemeClr val="accent2"/>
              </a:solidFill>
              <a:latin typeface="仿宋_GB2312" panose="02010609030101010101" pitchFamily="49" charset="-122"/>
            </a:endParaRPr>
          </a:p>
        </p:txBody>
      </p:sp>
      <p:sp>
        <p:nvSpPr>
          <p:cNvPr id="4" name="标题 1"/>
          <p:cNvSpPr>
            <a:spLocks noGrp="1"/>
          </p:cNvSpPr>
          <p:nvPr/>
        </p:nvSpPr>
        <p:spPr>
          <a:xfrm>
            <a:off x="1127125" y="44450"/>
            <a:ext cx="8972550" cy="603250"/>
          </a:xfrm>
          <a:prstGeom prst="rect">
            <a:avLst/>
          </a:prstGeom>
          <a:noFill/>
          <a:ln w="9525">
            <a:noFill/>
          </a:ln>
        </p:spPr>
        <p:txBody>
          <a:bodyPr anchor="b">
            <a:normAutofit/>
          </a:bodyPr>
          <a:lst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2pPr>
            <a:lvl3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3pPr>
            <a:lvl4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4pPr>
            <a:lvl5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1" smtClean="0">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不合规凭证</a:t>
            </a:r>
            <a:endParaRPr kumimoji="0" lang="zh-CN" altLang="en-US" sz="2800" b="0" i="0" u="none" strike="noStrike" kern="1200" cap="none" spc="0" normalizeH="0" baseline="0" noProof="1">
              <a:ln>
                <a:noFill/>
              </a:ln>
              <a:solidFill>
                <a:schemeClr val="tx2"/>
              </a:solidFill>
              <a:effectLst/>
              <a:uLnTx/>
              <a:uFillTx/>
              <a:latin typeface="+mj-lt"/>
              <a:ea typeface="+mj-ea"/>
              <a:cs typeface="+mj-cs"/>
            </a:endParaRPr>
          </a:p>
        </p:txBody>
      </p:sp>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6017" name="标题 1"/>
          <p:cNvSpPr>
            <a:spLocks noGrp="1"/>
          </p:cNvSpPr>
          <p:nvPr>
            <p:ph type="title"/>
          </p:nvPr>
        </p:nvSpPr>
        <p:spPr>
          <a:xfrm>
            <a:off x="1200150" y="765175"/>
            <a:ext cx="5384800" cy="460375"/>
          </a:xfrm>
          <a:ln/>
        </p:spPr>
        <p:txBody>
          <a:bodyPr vert="horz" wrap="none" lIns="91440" tIns="45720" rIns="91440" bIns="45720" anchor="t" anchorCtr="0">
            <a:spAutoFit/>
          </a:bodyPr>
          <a:p>
            <a:pPr eaLnBrk="1" hangingPunct="1"/>
            <a:r>
              <a:rPr lang="zh-CN" altLang="en-US" sz="2400" b="1" dirty="0">
                <a:solidFill>
                  <a:srgbClr val="FF0000"/>
                </a:solidFill>
                <a:latin typeface="仿宋_GB2312" panose="02010609030101010101" pitchFamily="49" charset="-122"/>
              </a:rPr>
              <a:t>未标明所取数据，同时需扣除预付款等</a:t>
            </a:r>
            <a:endParaRPr lang="zh-CN" altLang="en-US" sz="2400" b="1" dirty="0">
              <a:solidFill>
                <a:srgbClr val="FF0000"/>
              </a:solidFill>
              <a:latin typeface="仿宋_GB2312" panose="02010609030101010101" pitchFamily="49" charset="-122"/>
            </a:endParaRPr>
          </a:p>
        </p:txBody>
      </p:sp>
      <p:pic>
        <p:nvPicPr>
          <p:cNvPr id="86018" name="图片 3"/>
          <p:cNvPicPr>
            <a:picLocks noChangeAspect="1"/>
          </p:cNvPicPr>
          <p:nvPr/>
        </p:nvPicPr>
        <p:blipFill>
          <a:blip r:embed="rId1"/>
          <a:stretch>
            <a:fillRect/>
          </a:stretch>
        </p:blipFill>
        <p:spPr>
          <a:xfrm>
            <a:off x="1200150" y="1268413"/>
            <a:ext cx="9942513" cy="5467350"/>
          </a:xfrm>
          <a:prstGeom prst="rect">
            <a:avLst/>
          </a:prstGeom>
          <a:noFill/>
          <a:ln w="9525">
            <a:noFill/>
          </a:ln>
        </p:spPr>
      </p:pic>
      <p:sp>
        <p:nvSpPr>
          <p:cNvPr id="6" name="标题 1"/>
          <p:cNvSpPr>
            <a:spLocks noGrp="1"/>
          </p:cNvSpPr>
          <p:nvPr/>
        </p:nvSpPr>
        <p:spPr>
          <a:xfrm>
            <a:off x="1198563" y="117475"/>
            <a:ext cx="8972550" cy="603250"/>
          </a:xfrm>
          <a:prstGeom prst="rect">
            <a:avLst/>
          </a:prstGeom>
          <a:noFill/>
          <a:ln w="9525">
            <a:noFill/>
          </a:ln>
        </p:spPr>
        <p:txBody>
          <a:bodyPr anchor="b">
            <a:normAutofit/>
          </a:bodyPr>
          <a:lst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2pPr>
            <a:lvl3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3pPr>
            <a:lvl4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4pPr>
            <a:lvl5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1" smtClean="0">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不合规凭证</a:t>
            </a:r>
            <a:endParaRPr kumimoji="0" lang="zh-CN" altLang="en-US" sz="2800" b="0" i="0" u="none" strike="noStrike" kern="1200" cap="none" spc="0" normalizeH="0" baseline="0" noProof="1">
              <a:ln>
                <a:noFill/>
              </a:ln>
              <a:solidFill>
                <a:schemeClr val="tx2"/>
              </a:solidFill>
              <a:effectLst/>
              <a:uLnTx/>
              <a:uFillTx/>
              <a:latin typeface="+mj-lt"/>
              <a:ea typeface="+mj-ea"/>
              <a:cs typeface="+mj-cs"/>
            </a:endParaRPr>
          </a:p>
        </p:txBody>
      </p:sp>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7041" name="标题 1"/>
          <p:cNvSpPr>
            <a:spLocks noGrp="1"/>
          </p:cNvSpPr>
          <p:nvPr>
            <p:ph type="title"/>
          </p:nvPr>
        </p:nvSpPr>
        <p:spPr>
          <a:xfrm>
            <a:off x="1200150" y="981075"/>
            <a:ext cx="3243263" cy="460375"/>
          </a:xfrm>
          <a:ln/>
        </p:spPr>
        <p:txBody>
          <a:bodyPr vert="horz" wrap="none" lIns="91440" tIns="45720" rIns="91440" bIns="45720" anchor="t" anchorCtr="0">
            <a:spAutoFit/>
          </a:bodyPr>
          <a:p>
            <a:pPr eaLnBrk="1" hangingPunct="1"/>
            <a:r>
              <a:rPr lang="zh-CN" altLang="en-US" sz="2400" b="1" dirty="0">
                <a:solidFill>
                  <a:srgbClr val="FF0000"/>
                </a:solidFill>
                <a:latin typeface="仿宋_GB2312" panose="02010609030101010101" pitchFamily="49" charset="-122"/>
                <a:sym typeface="仿宋_GB2312" panose="02010609030101010101" pitchFamily="49" charset="-122"/>
              </a:rPr>
              <a:t>会计科目摘要显示不全</a:t>
            </a:r>
            <a:endParaRPr lang="zh-CN" altLang="en-US" sz="2400" b="1" dirty="0">
              <a:solidFill>
                <a:srgbClr val="FF0000"/>
              </a:solidFill>
              <a:latin typeface="仿宋_GB2312" panose="02010609030101010101" pitchFamily="49" charset="-122"/>
              <a:sym typeface="仿宋_GB2312" panose="02010609030101010101" pitchFamily="49" charset="-122"/>
            </a:endParaRPr>
          </a:p>
        </p:txBody>
      </p:sp>
      <p:pic>
        <p:nvPicPr>
          <p:cNvPr id="87042" name="图片 5"/>
          <p:cNvPicPr>
            <a:picLocks noChangeAspect="1"/>
          </p:cNvPicPr>
          <p:nvPr/>
        </p:nvPicPr>
        <p:blipFill>
          <a:blip r:embed="rId1"/>
          <a:stretch>
            <a:fillRect/>
          </a:stretch>
        </p:blipFill>
        <p:spPr>
          <a:xfrm>
            <a:off x="1343025" y="1773238"/>
            <a:ext cx="9028113" cy="3074987"/>
          </a:xfrm>
          <a:prstGeom prst="rect">
            <a:avLst/>
          </a:prstGeom>
          <a:noFill/>
          <a:ln w="9525">
            <a:noFill/>
          </a:ln>
        </p:spPr>
      </p:pic>
      <p:sp>
        <p:nvSpPr>
          <p:cNvPr id="7" name="标题 1"/>
          <p:cNvSpPr>
            <a:spLocks noGrp="1"/>
          </p:cNvSpPr>
          <p:nvPr/>
        </p:nvSpPr>
        <p:spPr>
          <a:xfrm>
            <a:off x="1198563" y="117475"/>
            <a:ext cx="8972550" cy="603250"/>
          </a:xfrm>
          <a:prstGeom prst="rect">
            <a:avLst/>
          </a:prstGeom>
          <a:noFill/>
          <a:ln w="9525">
            <a:noFill/>
          </a:ln>
        </p:spPr>
        <p:txBody>
          <a:bodyPr anchor="b">
            <a:normAutofit/>
          </a:bodyPr>
          <a:lst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2pPr>
            <a:lvl3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3pPr>
            <a:lvl4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4pPr>
            <a:lvl5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1" smtClean="0">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不合规凭证</a:t>
            </a:r>
            <a:endParaRPr kumimoji="0" lang="zh-CN" altLang="en-US" sz="2800" b="0" i="0" u="none" strike="noStrike" kern="1200" cap="none" spc="0" normalizeH="0" baseline="0" noProof="1">
              <a:ln>
                <a:noFill/>
              </a:ln>
              <a:solidFill>
                <a:schemeClr val="tx2"/>
              </a:solidFill>
              <a:effectLst/>
              <a:uLnTx/>
              <a:uFillTx/>
              <a:latin typeface="+mj-lt"/>
              <a:ea typeface="+mj-ea"/>
              <a:cs typeface="+mj-cs"/>
            </a:endParaRPr>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8065" name="图片 1"/>
          <p:cNvPicPr>
            <a:picLocks noChangeAspect="1"/>
          </p:cNvPicPr>
          <p:nvPr/>
        </p:nvPicPr>
        <p:blipFill>
          <a:blip r:embed="rId1"/>
          <a:stretch>
            <a:fillRect/>
          </a:stretch>
        </p:blipFill>
        <p:spPr>
          <a:xfrm>
            <a:off x="1047750" y="1370013"/>
            <a:ext cx="10096500" cy="5513387"/>
          </a:xfrm>
          <a:prstGeom prst="rect">
            <a:avLst/>
          </a:prstGeom>
          <a:noFill/>
          <a:ln w="9525">
            <a:noFill/>
          </a:ln>
        </p:spPr>
      </p:pic>
      <p:sp>
        <p:nvSpPr>
          <p:cNvPr id="88066" name="文本框 2"/>
          <p:cNvSpPr txBox="1"/>
          <p:nvPr/>
        </p:nvSpPr>
        <p:spPr>
          <a:xfrm>
            <a:off x="984250" y="765175"/>
            <a:ext cx="9364663" cy="460375"/>
          </a:xfrm>
          <a:prstGeom prst="rect">
            <a:avLst/>
          </a:prstGeom>
          <a:noFill/>
          <a:ln w="9525">
            <a:noFill/>
          </a:ln>
        </p:spPr>
        <p:txBody>
          <a:bodyPr wrap="none" anchor="t" anchorCtr="0">
            <a:spAutoFit/>
          </a:bodyPr>
          <a:p>
            <a:r>
              <a:rPr lang="zh-CN" altLang="en-US" sz="2400" b="1" dirty="0">
                <a:solidFill>
                  <a:srgbClr val="FF0000"/>
                </a:solidFill>
                <a:latin typeface="仿宋_GB2312" panose="02010609030101010101" pitchFamily="49" charset="-122"/>
                <a:ea typeface="仿宋_GB2312" panose="02010609030101010101" pitchFamily="49" charset="-122"/>
              </a:rPr>
              <a:t>用支付汇总表、台账代替支付凭证，应同时提供对应会计科目及发票</a:t>
            </a:r>
            <a:endParaRPr lang="zh-CN" altLang="en-US" sz="2400" b="1" dirty="0">
              <a:solidFill>
                <a:srgbClr val="FF0000"/>
              </a:solidFill>
              <a:latin typeface="仿宋_GB2312" panose="02010609030101010101" pitchFamily="49" charset="-122"/>
              <a:ea typeface="仿宋_GB2312" panose="02010609030101010101" pitchFamily="49" charset="-122"/>
            </a:endParaRPr>
          </a:p>
        </p:txBody>
      </p:sp>
      <p:sp>
        <p:nvSpPr>
          <p:cNvPr id="4" name="标题 1"/>
          <p:cNvSpPr>
            <a:spLocks noGrp="1"/>
          </p:cNvSpPr>
          <p:nvPr/>
        </p:nvSpPr>
        <p:spPr>
          <a:xfrm>
            <a:off x="1198563" y="117475"/>
            <a:ext cx="8972550" cy="603250"/>
          </a:xfrm>
          <a:prstGeom prst="rect">
            <a:avLst/>
          </a:prstGeom>
          <a:noFill/>
          <a:ln w="9525">
            <a:noFill/>
          </a:ln>
        </p:spPr>
        <p:txBody>
          <a:bodyPr anchor="b">
            <a:normAutofit/>
          </a:bodyPr>
          <a:lst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2pPr>
            <a:lvl3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3pPr>
            <a:lvl4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4pPr>
            <a:lvl5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1" smtClean="0">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不合规凭证</a:t>
            </a:r>
            <a:endParaRPr kumimoji="0" lang="zh-CN" altLang="en-US" sz="2800" b="0" i="0" u="none" strike="noStrike" kern="1200" cap="none" spc="0" normalizeH="0" baseline="0" noProof="1">
              <a:ln>
                <a:noFill/>
              </a:ln>
              <a:solidFill>
                <a:schemeClr val="tx2"/>
              </a:solidFill>
              <a:effectLst/>
              <a:uLnTx/>
              <a:uFillTx/>
              <a:latin typeface="+mj-lt"/>
              <a:ea typeface="+mj-ea"/>
              <a:cs typeface="+mj-cs"/>
            </a:endParaRPr>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vert="horz" wrap="square" lIns="91440" tIns="45720" rIns="91440" bIns="45720" numCol="1" anchor="b" anchorCtr="0" compatLnSpc="1">
            <a:norm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0" cap="none" spc="0" normalizeH="0" baseline="0" noProof="1" smtClean="0">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（三）其他费用</a:t>
            </a:r>
            <a:endParaRPr kumimoji="0" lang="zh-CN" altLang="en-US" sz="2800" b="0" i="0" u="none" strike="noStrike" kern="0" cap="none" spc="0" normalizeH="0" baseline="0" noProof="1">
              <a:ln>
                <a:noFill/>
              </a:ln>
              <a:solidFill>
                <a:schemeClr val="tx2"/>
              </a:solidFill>
              <a:effectLst/>
              <a:uLnTx/>
              <a:uFillTx/>
              <a:latin typeface="+mj-lt"/>
              <a:ea typeface="+mj-ea"/>
              <a:cs typeface="+mj-cs"/>
            </a:endParaRPr>
          </a:p>
        </p:txBody>
      </p:sp>
      <p:sp>
        <p:nvSpPr>
          <p:cNvPr id="3" name="内容占位符 2"/>
          <p:cNvSpPr>
            <a:spLocks noGrp="1"/>
          </p:cNvSpPr>
          <p:nvPr>
            <p:ph idx="1"/>
          </p:nvPr>
        </p:nvSpPr>
        <p:spPr>
          <a:xfrm>
            <a:off x="666750" y="928688"/>
            <a:ext cx="10733088" cy="4751388"/>
          </a:xfrm>
        </p:spPr>
        <p:txBody>
          <a:bodyPr vert="horz" wrap="square" lIns="91440" tIns="45720" rIns="91440" bIns="45720" numCol="1" anchor="t" anchorCtr="0" compatLnSpc="1"/>
          <a:lstStyle/>
          <a:p>
            <a:pPr marL="0" marR="0" lvl="0" indent="0" algn="l" defTabSz="914400" rtl="0" eaLnBrk="0" fontAlgn="base" latinLnBrk="0" hangingPunct="0">
              <a:lnSpc>
                <a:spcPct val="140000"/>
              </a:lnSpc>
              <a:spcBef>
                <a:spcPct val="20000"/>
              </a:spcBef>
              <a:spcAft>
                <a:spcPct val="0"/>
              </a:spcAft>
              <a:buClr>
                <a:schemeClr val="accent2"/>
              </a:buClr>
              <a:buSzTx/>
              <a:buFont typeface="Wingdings" panose="05000000000000000000" pitchFamily="2" charset="2"/>
              <a:buNone/>
              <a:defRPr/>
            </a:pPr>
            <a:r>
              <a:rPr kumimoji="0" lang="en-US" altLang="zh-CN" sz="2800" b="1" i="0" u="none" strike="noStrike" kern="0" cap="none" spc="0" normalizeH="0" baseline="0" noProof="1">
                <a:ln>
                  <a:noFill/>
                </a:ln>
                <a:solidFill>
                  <a:schemeClr val="tx1"/>
                </a:solidFill>
                <a:effectLst/>
                <a:uLnTx/>
                <a:uFillTx/>
                <a:latin typeface="仿宋_GB2312" panose="02010609030101010101" pitchFamily="49" charset="-122"/>
                <a:ea typeface="+mn-ea"/>
                <a:cs typeface="+mn-cs"/>
              </a:rPr>
              <a:t>   </a:t>
            </a:r>
            <a:r>
              <a:rPr kumimoji="0" lang="zh-CN" altLang="zh-CN" sz="2800" b="1" i="0" u="none" strike="noStrike" kern="0" cap="none" spc="0" normalizeH="0" baseline="0" noProof="1">
                <a:ln>
                  <a:noFill/>
                </a:ln>
                <a:solidFill>
                  <a:schemeClr val="tx1"/>
                </a:solidFill>
                <a:effectLst/>
                <a:uLnTx/>
                <a:uFillTx/>
                <a:latin typeface="仿宋_GB2312" panose="02010609030101010101" pitchFamily="49" charset="-122"/>
                <a:ea typeface="+mn-ea"/>
                <a:cs typeface="+mn-cs"/>
              </a:rPr>
              <a:t>根据与项目相关的待摊支出、土地使用权（建设用地费）等会计科目或相关支付凭证填报。</a:t>
            </a:r>
            <a:endParaRPr kumimoji="0" lang="en-US" altLang="zh-CN" sz="2800" b="1" i="0" u="none" strike="noStrike" kern="0" cap="none" spc="0" normalizeH="0" baseline="0" noProof="1">
              <a:ln>
                <a:noFill/>
              </a:ln>
              <a:solidFill>
                <a:schemeClr val="tx1"/>
              </a:solidFill>
              <a:effectLst/>
              <a:uLnTx/>
              <a:uFillTx/>
              <a:latin typeface="仿宋_GB2312" panose="02010609030101010101" pitchFamily="49" charset="-122"/>
              <a:ea typeface="+mn-ea"/>
              <a:cs typeface="+mn-cs"/>
            </a:endParaRPr>
          </a:p>
          <a:p>
            <a:pPr marL="0" marR="0" lvl="0" indent="0" algn="l" defTabSz="914400" rtl="0" eaLnBrk="0" fontAlgn="base" latinLnBrk="0" hangingPunct="0">
              <a:lnSpc>
                <a:spcPct val="140000"/>
              </a:lnSpc>
              <a:spcBef>
                <a:spcPct val="20000"/>
              </a:spcBef>
              <a:spcAft>
                <a:spcPct val="0"/>
              </a:spcAft>
              <a:buClr>
                <a:schemeClr val="accent2"/>
              </a:buClr>
              <a:buSzTx/>
              <a:buFont typeface="Wingdings" panose="05000000000000000000" pitchFamily="2" charset="2"/>
              <a:buNone/>
              <a:defRPr/>
            </a:pPr>
            <a:r>
              <a:rPr kumimoji="0" lang="zh-CN" altLang="zh-CN" sz="2800" b="1" i="0" u="none" strike="noStrike" kern="0" cap="none" spc="0" normalizeH="0" baseline="0" noProof="1">
                <a:ln>
                  <a:noFill/>
                </a:ln>
                <a:solidFill>
                  <a:schemeClr val="tx1"/>
                </a:solidFill>
                <a:effectLst/>
                <a:uLnTx/>
                <a:uFillTx/>
                <a:latin typeface="仿宋_GB2312" panose="02010609030101010101" pitchFamily="49" charset="-122"/>
                <a:ea typeface="+mn-ea"/>
                <a:cs typeface="+mn-cs"/>
              </a:rPr>
              <a:t>   ①其他费用必须是用于本项目支出，而非企业全部支出，因此在提供凭证时，</a:t>
            </a:r>
            <a:r>
              <a:rPr kumimoji="0" lang="zh-CN" altLang="zh-CN" sz="2800" b="1" i="0" u="none" strike="noStrike" kern="0" cap="none" spc="0" normalizeH="0" baseline="0" noProof="1">
                <a:ln>
                  <a:noFill/>
                </a:ln>
                <a:solidFill>
                  <a:srgbClr val="FF0000"/>
                </a:solidFill>
                <a:effectLst/>
                <a:uLnTx/>
                <a:uFillTx/>
                <a:latin typeface="仿宋_GB2312" panose="02010609030101010101" pitchFamily="49" charset="-122"/>
                <a:ea typeface="+mn-ea"/>
                <a:cs typeface="+mn-cs"/>
              </a:rPr>
              <a:t>需能够说明该笔支出用于项目</a:t>
            </a:r>
            <a:r>
              <a:rPr kumimoji="0" lang="zh-CN" altLang="zh-CN" sz="2800" b="1" i="0" u="none" strike="noStrike" kern="0" cap="none" spc="0" normalizeH="0" baseline="0" noProof="1">
                <a:ln>
                  <a:noFill/>
                </a:ln>
                <a:solidFill>
                  <a:schemeClr val="tx1"/>
                </a:solidFill>
                <a:effectLst/>
                <a:uLnTx/>
                <a:uFillTx/>
                <a:latin typeface="仿宋_GB2312" panose="02010609030101010101" pitchFamily="49" charset="-122"/>
                <a:ea typeface="+mn-ea"/>
                <a:cs typeface="+mn-cs"/>
              </a:rPr>
              <a:t>。</a:t>
            </a:r>
            <a:endParaRPr kumimoji="0" lang="zh-CN" altLang="zh-CN" sz="2800" b="1" i="0" u="none" strike="noStrike" kern="0" cap="none" spc="0" normalizeH="0" baseline="0" noProof="1">
              <a:ln>
                <a:noFill/>
              </a:ln>
              <a:solidFill>
                <a:schemeClr val="tx1"/>
              </a:solidFill>
              <a:effectLst/>
              <a:uLnTx/>
              <a:uFillTx/>
              <a:latin typeface="仿宋_GB2312" panose="02010609030101010101" pitchFamily="49" charset="-122"/>
              <a:ea typeface="+mn-ea"/>
              <a:cs typeface="+mn-cs"/>
            </a:endParaRPr>
          </a:p>
          <a:p>
            <a:pPr marL="0" marR="0" lvl="0" indent="0" algn="l" defTabSz="914400" rtl="0" eaLnBrk="0" fontAlgn="base" latinLnBrk="0" hangingPunct="0">
              <a:lnSpc>
                <a:spcPct val="140000"/>
              </a:lnSpc>
              <a:spcBef>
                <a:spcPct val="20000"/>
              </a:spcBef>
              <a:spcAft>
                <a:spcPct val="0"/>
              </a:spcAft>
              <a:buClr>
                <a:schemeClr val="accent2"/>
              </a:buClr>
              <a:buSzTx/>
              <a:buFont typeface="Wingdings" panose="05000000000000000000" pitchFamily="2" charset="2"/>
              <a:buNone/>
              <a:defRPr/>
            </a:pPr>
            <a:r>
              <a:rPr kumimoji="0" lang="zh-CN" altLang="zh-CN" sz="2800" b="1" i="0" u="none" strike="noStrike" kern="0" cap="none" spc="0" normalizeH="0" baseline="0" noProof="1">
                <a:ln>
                  <a:noFill/>
                </a:ln>
                <a:solidFill>
                  <a:schemeClr val="tx1"/>
                </a:solidFill>
                <a:effectLst/>
                <a:uLnTx/>
                <a:uFillTx/>
                <a:latin typeface="仿宋_GB2312" panose="02010609030101010101" pitchFamily="49" charset="-122"/>
                <a:ea typeface="+mn-ea"/>
                <a:cs typeface="+mn-cs"/>
              </a:rPr>
              <a:t>   ②建设用地费必须实际已经支出且该土地实际已经开工建设，非建设单位支出的费用不得计入本项目投资。</a:t>
            </a:r>
            <a:endParaRPr kumimoji="0" lang="zh-CN" altLang="zh-CN" sz="3000" b="1" i="0" u="none" strike="noStrike" kern="0" cap="none" spc="0" normalizeH="0" baseline="0" noProof="1">
              <a:ln>
                <a:noFill/>
              </a:ln>
              <a:solidFill>
                <a:schemeClr val="accent2"/>
              </a:solidFill>
              <a:effectLst/>
              <a:uLnTx/>
              <a:uFillTx/>
              <a:latin typeface="华文中宋" panose="02010600040101010101" pitchFamily="2" charset="-122"/>
              <a:ea typeface="华文中宋" panose="02010600040101010101" pitchFamily="2" charset="-122"/>
              <a:cs typeface="+mn-cs"/>
            </a:endParaRPr>
          </a:p>
          <a:p>
            <a:pPr marL="469900" marR="0" lvl="0" indent="-46990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o"/>
              <a:defRPr/>
            </a:pPr>
            <a:endParaRPr kumimoji="0" lang="en-US" altLang="zh-CN" sz="3000" b="0" i="0" u="none" strike="noStrike" kern="0" cap="none" spc="0" normalizeH="0" baseline="0" noProof="1" smtClean="0">
              <a:ln>
                <a:noFill/>
              </a:ln>
              <a:solidFill>
                <a:schemeClr val="tx1"/>
              </a:solidFill>
              <a:effectLst/>
              <a:uLnTx/>
              <a:uFillTx/>
              <a:latin typeface="+mn-lt"/>
              <a:ea typeface="+mn-ea"/>
              <a:cs typeface="+mn-cs"/>
            </a:endParaRPr>
          </a:p>
          <a:p>
            <a:pPr marL="469900" marR="0" lvl="0" indent="-469900" algn="l" defTabSz="914400" rtl="0" eaLnBrk="0" fontAlgn="base" latinLnBrk="0" hangingPunct="0">
              <a:lnSpc>
                <a:spcPct val="100000"/>
              </a:lnSpc>
              <a:spcBef>
                <a:spcPct val="20000"/>
              </a:spcBef>
              <a:spcAft>
                <a:spcPct val="0"/>
              </a:spcAft>
              <a:buClr>
                <a:schemeClr val="accent2"/>
              </a:buClr>
              <a:buSzTx/>
              <a:buFont typeface="Wingdings" panose="05000000000000000000" pitchFamily="2" charset="2"/>
              <a:buChar char="o"/>
              <a:defRPr/>
            </a:pPr>
            <a:endParaRPr kumimoji="0" lang="zh-CN" altLang="en-US" sz="3000" b="0" i="0" u="none" strike="noStrike" kern="0" cap="none" spc="0" normalizeH="0" baseline="0" noProof="1">
              <a:ln>
                <a:noFill/>
              </a:ln>
              <a:solidFill>
                <a:schemeClr val="tx1"/>
              </a:solidFill>
              <a:effectLst/>
              <a:uLnTx/>
              <a:uFillTx/>
              <a:latin typeface="+mn-lt"/>
              <a:ea typeface="+mn-ea"/>
              <a:cs typeface="+mn-cs"/>
            </a:endParaRPr>
          </a:p>
        </p:txBody>
      </p:sp>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3" name="内容占位符 2"/>
          <p:cNvSpPr>
            <a:spLocks noGrp="1"/>
          </p:cNvSpPr>
          <p:nvPr>
            <p:ph idx="1"/>
          </p:nvPr>
        </p:nvSpPr>
        <p:spPr>
          <a:xfrm>
            <a:off x="479425" y="908050"/>
            <a:ext cx="10817225" cy="5348288"/>
          </a:xfrm>
          <a:ln/>
        </p:spPr>
        <p:txBody>
          <a:bodyPr vert="horz" wrap="square" lIns="91440" tIns="45720" rIns="91440" bIns="45720" anchor="t" anchorCtr="0"/>
          <a:p>
            <a:pPr marL="0" indent="0">
              <a:lnSpc>
                <a:spcPct val="130000"/>
              </a:lnSpc>
              <a:buNone/>
            </a:pPr>
            <a:r>
              <a:rPr lang="zh-CN" altLang="en-US" sz="2600" b="1" dirty="0">
                <a:latin typeface="仿宋_GB2312" panose="02010609030101010101" pitchFamily="49" charset="-122"/>
              </a:rPr>
              <a:t>（</a:t>
            </a:r>
            <a:r>
              <a:rPr lang="en-US" altLang="zh-CN" sz="2600" b="1" dirty="0">
                <a:latin typeface="仿宋_GB2312" panose="02010609030101010101" pitchFamily="49" charset="-122"/>
              </a:rPr>
              <a:t>1</a:t>
            </a:r>
            <a:r>
              <a:rPr lang="zh-CN" altLang="en-US" sz="2600" b="1" dirty="0">
                <a:latin typeface="仿宋_GB2312" panose="02010609030101010101" pitchFamily="49" charset="-122"/>
              </a:rPr>
              <a:t>）</a:t>
            </a:r>
            <a:r>
              <a:rPr lang="zh-CN" altLang="zh-CN" sz="2600" b="1" dirty="0">
                <a:latin typeface="仿宋_GB2312" panose="02010609030101010101" pitchFamily="49" charset="-122"/>
              </a:rPr>
              <a:t>企业盖章的财务科目（明细），</a:t>
            </a:r>
            <a:r>
              <a:rPr lang="zh-CN" altLang="en-US" sz="2600" b="1" dirty="0">
                <a:latin typeface="仿宋_GB2312" panose="02010609030101010101" pitchFamily="49" charset="-122"/>
              </a:rPr>
              <a:t>主要为“在建工程</a:t>
            </a:r>
            <a:r>
              <a:rPr lang="en-US" altLang="zh-CN" sz="2600" b="1" dirty="0">
                <a:latin typeface="仿宋_GB2312" panose="02010609030101010101" pitchFamily="49" charset="-122"/>
              </a:rPr>
              <a:t>—</a:t>
            </a:r>
            <a:r>
              <a:rPr lang="zh-CN" altLang="en-US" sz="2600" b="1" dirty="0">
                <a:latin typeface="仿宋_GB2312" panose="02010609030101010101" pitchFamily="49" charset="-122"/>
              </a:rPr>
              <a:t>待摊支出</a:t>
            </a:r>
            <a:r>
              <a:rPr lang="en-US" altLang="zh-CN" sz="2600" b="1" dirty="0">
                <a:latin typeface="仿宋_GB2312" panose="02010609030101010101" pitchFamily="49" charset="-122"/>
              </a:rPr>
              <a:t>”</a:t>
            </a:r>
            <a:r>
              <a:rPr lang="zh-CN" altLang="en-US" sz="2600" b="1" dirty="0">
                <a:latin typeface="仿宋_GB2312" panose="02010609030101010101" pitchFamily="49" charset="-122"/>
              </a:rPr>
              <a:t>“无形资产</a:t>
            </a:r>
            <a:r>
              <a:rPr lang="en-US" altLang="zh-CN" sz="2600" b="1" dirty="0">
                <a:latin typeface="仿宋_GB2312" panose="02010609030101010101" pitchFamily="49" charset="-122"/>
              </a:rPr>
              <a:t>——</a:t>
            </a:r>
            <a:r>
              <a:rPr lang="zh-CN" altLang="en-US" sz="2600" b="1" dirty="0">
                <a:latin typeface="仿宋_GB2312" panose="02010609030101010101" pitchFamily="49" charset="-122"/>
              </a:rPr>
              <a:t>土地使用权”科目余额表</a:t>
            </a:r>
            <a:r>
              <a:rPr lang="zh-CN" altLang="zh-CN" sz="2600" b="1" dirty="0">
                <a:latin typeface="仿宋_GB2312" panose="02010609030101010101" pitchFamily="49" charset="-122"/>
              </a:rPr>
              <a:t>。</a:t>
            </a:r>
            <a:endParaRPr lang="zh-CN" altLang="zh-CN" sz="2600" b="1" dirty="0">
              <a:latin typeface="仿宋_GB2312" panose="02010609030101010101" pitchFamily="49" charset="-122"/>
            </a:endParaRPr>
          </a:p>
          <a:p>
            <a:pPr marL="0" indent="0">
              <a:lnSpc>
                <a:spcPct val="130000"/>
              </a:lnSpc>
              <a:buNone/>
            </a:pPr>
            <a:r>
              <a:rPr lang="zh-CN" altLang="en-US" sz="2600" b="1" dirty="0">
                <a:latin typeface="仿宋_GB2312" panose="02010609030101010101" pitchFamily="49" charset="-122"/>
              </a:rPr>
              <a:t>   提供“在建工程</a:t>
            </a:r>
            <a:r>
              <a:rPr lang="en-US" altLang="zh-CN" sz="2600" b="1" dirty="0">
                <a:latin typeface="仿宋_GB2312" panose="02010609030101010101" pitchFamily="49" charset="-122"/>
              </a:rPr>
              <a:t>——</a:t>
            </a:r>
            <a:r>
              <a:rPr lang="zh-CN" altLang="en-US" sz="2600" b="1" dirty="0">
                <a:latin typeface="仿宋_GB2312" panose="02010609030101010101" pitchFamily="49" charset="-122"/>
              </a:rPr>
              <a:t>待摊支出”余额表的，应展开“在建工程”下科目，核实是否有多个在建项目，</a:t>
            </a:r>
            <a:r>
              <a:rPr lang="zh-CN" altLang="en-US" sz="2600" b="1" dirty="0">
                <a:solidFill>
                  <a:srgbClr val="FF0000"/>
                </a:solidFill>
                <a:latin typeface="仿宋_GB2312" panose="02010609030101010101" pitchFamily="49" charset="-122"/>
              </a:rPr>
              <a:t>并标注用于本项目的待摊支出</a:t>
            </a:r>
            <a:r>
              <a:rPr lang="zh-CN" altLang="en-US" sz="2600" b="1" dirty="0">
                <a:latin typeface="仿宋_GB2312" panose="02010609030101010101" pitchFamily="49" charset="-122"/>
              </a:rPr>
              <a:t>；</a:t>
            </a:r>
            <a:endParaRPr lang="zh-CN" altLang="en-US" sz="2600" b="1" dirty="0">
              <a:latin typeface="仿宋_GB2312" panose="02010609030101010101" pitchFamily="49" charset="-122"/>
            </a:endParaRPr>
          </a:p>
          <a:p>
            <a:pPr marL="0" indent="0">
              <a:lnSpc>
                <a:spcPct val="130000"/>
              </a:lnSpc>
              <a:buNone/>
            </a:pPr>
            <a:r>
              <a:rPr lang="zh-CN" altLang="en-US" sz="2600" b="1" dirty="0">
                <a:latin typeface="仿宋_GB2312" panose="02010609030101010101" pitchFamily="49" charset="-122"/>
              </a:rPr>
              <a:t>   对于一个企业有多个项目的，需明晰该“土地使用权”供几个项目使用，并按照实际使用面积进行分摊。</a:t>
            </a:r>
            <a:endParaRPr lang="en-US" altLang="zh-CN" sz="2600" b="1" dirty="0">
              <a:latin typeface="仿宋_GB2312" panose="02010609030101010101" pitchFamily="49" charset="-122"/>
            </a:endParaRPr>
          </a:p>
          <a:p>
            <a:pPr marL="0" indent="0">
              <a:lnSpc>
                <a:spcPct val="130000"/>
              </a:lnSpc>
              <a:buNone/>
            </a:pPr>
            <a:r>
              <a:rPr lang="zh-CN" altLang="en-US" sz="2600" b="1" dirty="0">
                <a:latin typeface="仿宋_GB2312" panose="02010609030101010101" pitchFamily="49" charset="-122"/>
              </a:rPr>
              <a:t>（</a:t>
            </a:r>
            <a:r>
              <a:rPr lang="en-US" altLang="zh-CN" sz="2600" b="1" dirty="0">
                <a:latin typeface="仿宋_GB2312" panose="02010609030101010101" pitchFamily="49" charset="-122"/>
              </a:rPr>
              <a:t>2</a:t>
            </a:r>
            <a:r>
              <a:rPr lang="zh-CN" altLang="en-US" sz="2600" b="1" dirty="0">
                <a:latin typeface="仿宋_GB2312" panose="02010609030101010101" pitchFamily="49" charset="-122"/>
              </a:rPr>
              <a:t>）土地费用支付凭证，可使用土地购置发票或统一财政票据。</a:t>
            </a:r>
            <a:endParaRPr lang="en-US" altLang="zh-CN" sz="2600" b="1" dirty="0">
              <a:latin typeface="仿宋_GB2312" panose="02010609030101010101" pitchFamily="49" charset="-122"/>
            </a:endParaRPr>
          </a:p>
          <a:p>
            <a:pPr marL="0" indent="0">
              <a:lnSpc>
                <a:spcPct val="130000"/>
              </a:lnSpc>
              <a:buNone/>
            </a:pPr>
            <a:r>
              <a:rPr lang="zh-CN" altLang="en-US" sz="2600" b="1" dirty="0">
                <a:latin typeface="仿宋_GB2312" panose="02010609030101010101" pitchFamily="49" charset="-122"/>
              </a:rPr>
              <a:t>（</a:t>
            </a:r>
            <a:r>
              <a:rPr lang="en-US" altLang="zh-CN" sz="2600" b="1" dirty="0">
                <a:latin typeface="仿宋_GB2312" panose="02010609030101010101" pitchFamily="49" charset="-122"/>
              </a:rPr>
              <a:t>3</a:t>
            </a:r>
            <a:r>
              <a:rPr lang="zh-CN" altLang="en-US" sz="2600" b="1" dirty="0">
                <a:latin typeface="仿宋_GB2312" panose="02010609030101010101" pitchFamily="49" charset="-122"/>
              </a:rPr>
              <a:t>）将增值税计入其他费用，需提供与项目相关的大额发票。</a:t>
            </a:r>
            <a:endParaRPr lang="en-US" altLang="zh-CN" sz="2600" b="1" dirty="0">
              <a:latin typeface="仿宋_GB2312" panose="02010609030101010101" pitchFamily="49" charset="-122"/>
            </a:endParaRPr>
          </a:p>
          <a:p>
            <a:pPr marL="0" indent="0">
              <a:lnSpc>
                <a:spcPct val="130000"/>
              </a:lnSpc>
              <a:buNone/>
            </a:pPr>
            <a:r>
              <a:rPr lang="zh-CN" altLang="en-US" sz="2600" b="1" dirty="0">
                <a:latin typeface="仿宋_GB2312" panose="02010609030101010101" pitchFamily="49" charset="-122"/>
              </a:rPr>
              <a:t>（</a:t>
            </a:r>
            <a:r>
              <a:rPr lang="en-US" altLang="zh-CN" sz="2600" b="1" dirty="0">
                <a:latin typeface="仿宋_GB2312" panose="02010609030101010101" pitchFamily="49" charset="-122"/>
              </a:rPr>
              <a:t>4</a:t>
            </a:r>
            <a:r>
              <a:rPr lang="zh-CN" altLang="en-US" sz="2600" b="1" dirty="0">
                <a:latin typeface="仿宋_GB2312" panose="02010609030101010101" pitchFamily="49" charset="-122"/>
              </a:rPr>
              <a:t>）将项目资金产生的利息计入其他费用，需提供支付利息的凭证</a:t>
            </a:r>
            <a:r>
              <a:rPr lang="zh-CN" altLang="en-US" sz="2800" b="1" dirty="0">
                <a:latin typeface="仿宋_GB2312" panose="02010609030101010101" pitchFamily="49" charset="-122"/>
              </a:rPr>
              <a:t>。</a:t>
            </a:r>
            <a:endParaRPr lang="zh-CN" altLang="en-US" sz="2800" b="1" dirty="0">
              <a:latin typeface="仿宋_GB2312" panose="02010609030101010101" pitchFamily="49" charset="-122"/>
            </a:endParaRPr>
          </a:p>
        </p:txBody>
      </p:sp>
      <p:sp>
        <p:nvSpPr>
          <p:cNvPr id="4" name="文本框 3"/>
          <p:cNvSpPr txBox="1"/>
          <p:nvPr/>
        </p:nvSpPr>
        <p:spPr>
          <a:xfrm>
            <a:off x="1271588" y="44450"/>
            <a:ext cx="2684463" cy="522288"/>
          </a:xfrm>
          <a:prstGeom prst="rect">
            <a:avLst/>
          </a:prstGeom>
          <a:noFill/>
        </p:spPr>
        <p:txBody>
          <a:bodyPr wrap="none">
            <a:spAutoFit/>
          </a:bodyPr>
          <a:lstStyle/>
          <a:p>
            <a:pPr marR="0" defTabSz="914400">
              <a:buClrTx/>
              <a:buSzTx/>
              <a:buFont typeface="Arial" panose="020B0604020202020204" pitchFamily="34" charset="0"/>
              <a:buNone/>
              <a:defRPr/>
            </a:pPr>
            <a:r>
              <a:rPr kumimoji="0" lang="zh-CN" altLang="en-US" sz="2800" b="1" kern="1200" cap="none" spc="0" normalizeH="0" baseline="0" noProof="1">
                <a:solidFill>
                  <a:srgbClr val="C00000"/>
                </a:solidFill>
                <a:effectLst>
                  <a:outerShdw blurRad="38100" dist="38100" dir="2700000" algn="tl">
                    <a:srgbClr val="C0C0C0"/>
                  </a:outerShdw>
                </a:effectLst>
                <a:latin typeface="黑体" panose="02010609060101010101" pitchFamily="49" charset="-122"/>
                <a:ea typeface="黑体" panose="02010609060101010101" pitchFamily="49" charset="-122"/>
                <a:cs typeface="+mn-cs"/>
                <a:sym typeface="+mn-ea"/>
              </a:rPr>
              <a:t>可提供的凭证：</a:t>
            </a:r>
            <a:endParaRPr kumimoji="0" lang="zh-CN" altLang="en-US" sz="2800" b="1" kern="1200" cap="none" spc="0" normalizeH="0" baseline="0" noProof="1">
              <a:solidFill>
                <a:srgbClr val="C00000"/>
              </a:solidFill>
              <a:effectLst>
                <a:outerShdw blurRad="38100" dist="38100" dir="2700000" algn="tl">
                  <a:srgbClr val="C0C0C0"/>
                </a:outerShdw>
              </a:effectLst>
              <a:latin typeface="黑体" panose="02010609060101010101" pitchFamily="49" charset="-122"/>
              <a:ea typeface="黑体" panose="02010609060101010101" pitchFamily="49" charset="-122"/>
              <a:cs typeface="+mn-cs"/>
              <a:sym typeface="+mn-ea"/>
            </a:endParaRPr>
          </a:p>
        </p:txBody>
      </p:sp>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27125" y="0"/>
            <a:ext cx="8972550" cy="603250"/>
          </a:xfrm>
        </p:spPr>
        <p:txBody>
          <a:bodyPr vert="horz" wrap="square" lIns="91440" tIns="45720" rIns="91440" bIns="45720" numCol="1" anchor="b" anchorCtr="0" compatLnSpc="1">
            <a:norm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0" cap="none" spc="0" normalizeH="0" baseline="0" noProof="1">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不合规凭证</a:t>
            </a:r>
            <a:endParaRPr kumimoji="0" lang="zh-CN" altLang="en-US" sz="2800" b="0" i="0" u="none" strike="noStrike" kern="0" cap="none" spc="0" normalizeH="0" baseline="0" noProof="1">
              <a:ln>
                <a:noFill/>
              </a:ln>
              <a:solidFill>
                <a:schemeClr val="tx2"/>
              </a:solidFill>
              <a:effectLst/>
              <a:uLnTx/>
              <a:uFillTx/>
              <a:latin typeface="+mj-lt"/>
              <a:ea typeface="+mj-ea"/>
              <a:cs typeface="+mj-cs"/>
            </a:endParaRPr>
          </a:p>
        </p:txBody>
      </p:sp>
      <p:sp>
        <p:nvSpPr>
          <p:cNvPr id="91138" name="内容占位符 2"/>
          <p:cNvSpPr>
            <a:spLocks noGrp="1"/>
          </p:cNvSpPr>
          <p:nvPr>
            <p:ph idx="1"/>
          </p:nvPr>
        </p:nvSpPr>
        <p:spPr>
          <a:ln/>
        </p:spPr>
        <p:txBody>
          <a:bodyPr vert="horz" wrap="square" lIns="91440" tIns="45720" rIns="91440" bIns="45720" anchor="t" anchorCtr="0"/>
          <a:p>
            <a:pPr>
              <a:lnSpc>
                <a:spcPct val="150000"/>
              </a:lnSpc>
            </a:pPr>
            <a:r>
              <a:rPr lang="zh-CN" altLang="en-US" sz="2800" b="1" dirty="0">
                <a:solidFill>
                  <a:schemeClr val="accent2"/>
                </a:solidFill>
                <a:latin typeface="仿宋_GB2312" panose="02010609030101010101" pitchFamily="49" charset="-122"/>
              </a:rPr>
              <a:t>提供的其他费用票证不能反映与项目的关系（一并提供对应会计账目）</a:t>
            </a:r>
            <a:endParaRPr lang="en-US" altLang="zh-CN" sz="2800" b="1" dirty="0">
              <a:solidFill>
                <a:schemeClr val="accent2"/>
              </a:solidFill>
              <a:latin typeface="仿宋_GB2312" panose="02010609030101010101" pitchFamily="49" charset="-122"/>
            </a:endParaRPr>
          </a:p>
          <a:p>
            <a:pPr>
              <a:lnSpc>
                <a:spcPct val="150000"/>
              </a:lnSpc>
            </a:pPr>
            <a:r>
              <a:rPr lang="zh-CN" altLang="en-US" sz="2800" b="1" dirty="0">
                <a:solidFill>
                  <a:schemeClr val="accent2"/>
                </a:solidFill>
                <a:latin typeface="仿宋_GB2312" panose="02010609030101010101" pitchFamily="49" charset="-122"/>
              </a:rPr>
              <a:t>提供整个调查单位而非项目的“待摊费用”科目 </a:t>
            </a:r>
            <a:endParaRPr lang="en-US" altLang="zh-CN" sz="2800" b="1" dirty="0">
              <a:solidFill>
                <a:schemeClr val="accent2"/>
              </a:solidFill>
              <a:latin typeface="仿宋_GB2312" panose="02010609030101010101" pitchFamily="49" charset="-122"/>
            </a:endParaRPr>
          </a:p>
          <a:p>
            <a:pPr>
              <a:lnSpc>
                <a:spcPct val="150000"/>
              </a:lnSpc>
            </a:pPr>
            <a:r>
              <a:rPr lang="zh-CN" altLang="en-US" sz="2800" b="1" dirty="0">
                <a:solidFill>
                  <a:schemeClr val="accent2"/>
                </a:solidFill>
                <a:latin typeface="仿宋_GB2312" panose="02010609030101010101" pitchFamily="49" charset="-122"/>
              </a:rPr>
              <a:t>提供的土地购置发票非建设单位支付</a:t>
            </a:r>
            <a:endParaRPr lang="en-US" altLang="zh-CN" b="1" dirty="0">
              <a:solidFill>
                <a:schemeClr val="accent2"/>
              </a:solidFill>
              <a:latin typeface="华文中宋" panose="02010600040101010101" pitchFamily="2" charset="-122"/>
              <a:ea typeface="华文中宋" panose="02010600040101010101" pitchFamily="2" charset="-122"/>
            </a:endParaRPr>
          </a:p>
          <a:p>
            <a:endParaRPr lang="en-US" altLang="zh-CN" b="1" dirty="0">
              <a:solidFill>
                <a:schemeClr val="accent2"/>
              </a:solidFill>
              <a:latin typeface="华文中宋" panose="02010600040101010101" pitchFamily="2" charset="-122"/>
              <a:ea typeface="华文中宋" panose="02010600040101010101" pitchFamily="2" charset="-122"/>
            </a:endParaRPr>
          </a:p>
        </p:txBody>
      </p:sp>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2161" name="图片 4"/>
          <p:cNvPicPr>
            <a:picLocks noChangeAspect="1"/>
          </p:cNvPicPr>
          <p:nvPr/>
        </p:nvPicPr>
        <p:blipFill>
          <a:blip r:embed="rId1"/>
          <a:stretch>
            <a:fillRect/>
          </a:stretch>
        </p:blipFill>
        <p:spPr>
          <a:xfrm>
            <a:off x="1271588" y="1712913"/>
            <a:ext cx="9690100" cy="5119687"/>
          </a:xfrm>
          <a:prstGeom prst="rect">
            <a:avLst/>
          </a:prstGeom>
          <a:noFill/>
          <a:ln w="9525">
            <a:noFill/>
          </a:ln>
        </p:spPr>
      </p:pic>
      <p:sp>
        <p:nvSpPr>
          <p:cNvPr id="92162" name="标题 3"/>
          <p:cNvSpPr>
            <a:spLocks noGrp="1"/>
          </p:cNvSpPr>
          <p:nvPr>
            <p:ph type="title"/>
          </p:nvPr>
        </p:nvSpPr>
        <p:spPr>
          <a:xfrm>
            <a:off x="984250" y="908050"/>
            <a:ext cx="8972550" cy="603250"/>
          </a:xfrm>
          <a:ln/>
        </p:spPr>
        <p:txBody>
          <a:bodyPr vert="horz" wrap="square" lIns="91440" tIns="45720" rIns="91440" bIns="45720" anchor="b" anchorCtr="0"/>
          <a:p>
            <a:r>
              <a:rPr lang="zh-CN" altLang="en-US" sz="2800" b="1" dirty="0">
                <a:solidFill>
                  <a:srgbClr val="FF0000"/>
                </a:solidFill>
              </a:rPr>
              <a:t>不能反映与项目的关系，应提供对应会计科目</a:t>
            </a:r>
            <a:endParaRPr lang="zh-CN" altLang="en-US" sz="2800" b="1" dirty="0">
              <a:solidFill>
                <a:srgbClr val="FF0000"/>
              </a:solidFill>
            </a:endParaRPr>
          </a:p>
        </p:txBody>
      </p:sp>
      <p:sp>
        <p:nvSpPr>
          <p:cNvPr id="6" name="标题 1"/>
          <p:cNvSpPr>
            <a:spLocks noGrp="1"/>
          </p:cNvSpPr>
          <p:nvPr/>
        </p:nvSpPr>
        <p:spPr>
          <a:xfrm>
            <a:off x="1198563" y="117475"/>
            <a:ext cx="8972550" cy="603250"/>
          </a:xfrm>
          <a:prstGeom prst="rect">
            <a:avLst/>
          </a:prstGeom>
          <a:noFill/>
          <a:ln w="9525">
            <a:noFill/>
          </a:ln>
        </p:spPr>
        <p:txBody>
          <a:bodyPr anchor="b">
            <a:normAutofit/>
          </a:bodyPr>
          <a:lst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2pPr>
            <a:lvl3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3pPr>
            <a:lvl4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4pPr>
            <a:lvl5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1" smtClean="0">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不合规凭证</a:t>
            </a:r>
            <a:endParaRPr kumimoji="0" lang="zh-CN" altLang="en-US" sz="2800" b="0" i="0" u="none" strike="noStrike" kern="1200" cap="none" spc="0" normalizeH="0" baseline="0" noProof="1">
              <a:ln>
                <a:noFill/>
              </a:ln>
              <a:solidFill>
                <a:schemeClr val="tx2"/>
              </a:solidFill>
              <a:effectLst/>
              <a:uLnTx/>
              <a:uFillTx/>
              <a:latin typeface="+mj-lt"/>
              <a:ea typeface="+mj-ea"/>
              <a:cs typeface="+mj-cs"/>
            </a:endParaRPr>
          </a:p>
        </p:txBody>
      </p:sp>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3185" name="矩形 4"/>
          <p:cNvSpPr/>
          <p:nvPr/>
        </p:nvSpPr>
        <p:spPr>
          <a:xfrm>
            <a:off x="334963" y="1052513"/>
            <a:ext cx="4700587" cy="1846262"/>
          </a:xfrm>
          <a:prstGeom prst="rect">
            <a:avLst/>
          </a:prstGeom>
          <a:noFill/>
          <a:ln w="9525">
            <a:noFill/>
          </a:ln>
        </p:spPr>
        <p:txBody>
          <a:bodyPr wrap="square" anchor="t" anchorCtr="0">
            <a:spAutoFit/>
          </a:bodyPr>
          <a:p>
            <a:pPr lvl="1" indent="0"/>
            <a:r>
              <a:rPr lang="zh-CN" altLang="zh-CN" sz="2400" b="1" dirty="0">
                <a:solidFill>
                  <a:srgbClr val="FF0000"/>
                </a:solidFill>
                <a:latin typeface="华文中宋" panose="02010600040101010101" pitchFamily="2" charset="-122"/>
                <a:ea typeface="华文中宋" panose="02010600040101010101" pitchFamily="2" charset="-122"/>
              </a:rPr>
              <a:t>安装费填报为其他费用</a:t>
            </a:r>
            <a:endParaRPr lang="zh-CN" altLang="en-US" b="1" dirty="0">
              <a:solidFill>
                <a:srgbClr val="FF0000"/>
              </a:solidFill>
              <a:latin typeface="华文中宋" panose="02010600040101010101" pitchFamily="2" charset="-122"/>
              <a:ea typeface="华文中宋" panose="02010600040101010101" pitchFamily="2" charset="-122"/>
            </a:endParaRPr>
          </a:p>
          <a:p>
            <a:pPr lvl="1" indent="0"/>
            <a:endParaRPr lang="zh-CN" altLang="en-US" b="1" dirty="0">
              <a:solidFill>
                <a:srgbClr val="FF0000"/>
              </a:solidFill>
              <a:latin typeface="华文中宋" panose="02010600040101010101" pitchFamily="2" charset="-122"/>
              <a:ea typeface="华文中宋" panose="02010600040101010101" pitchFamily="2" charset="-122"/>
            </a:endParaRPr>
          </a:p>
          <a:p>
            <a:pPr lvl="1" indent="0"/>
            <a:endParaRPr lang="zh-CN" altLang="en-US" b="1" dirty="0">
              <a:solidFill>
                <a:srgbClr val="FF0000"/>
              </a:solidFill>
              <a:latin typeface="华文中宋" panose="02010600040101010101" pitchFamily="2" charset="-122"/>
              <a:ea typeface="华文中宋" panose="02010600040101010101" pitchFamily="2" charset="-122"/>
            </a:endParaRPr>
          </a:p>
          <a:p>
            <a:pPr lvl="1" indent="0"/>
            <a:endParaRPr lang="zh-CN" altLang="en-US" b="1" dirty="0">
              <a:solidFill>
                <a:srgbClr val="FF0000"/>
              </a:solidFill>
              <a:latin typeface="华文中宋" panose="02010600040101010101" pitchFamily="2" charset="-122"/>
              <a:ea typeface="华文中宋" panose="02010600040101010101" pitchFamily="2" charset="-122"/>
            </a:endParaRPr>
          </a:p>
          <a:p>
            <a:pPr lvl="1" indent="0"/>
            <a:endParaRPr lang="zh-CN" altLang="en-US" b="1" dirty="0">
              <a:solidFill>
                <a:srgbClr val="FF0000"/>
              </a:solidFill>
              <a:latin typeface="华文中宋" panose="02010600040101010101" pitchFamily="2" charset="-122"/>
              <a:ea typeface="华文中宋" panose="02010600040101010101" pitchFamily="2" charset="-122"/>
            </a:endParaRPr>
          </a:p>
          <a:p>
            <a:pPr lvl="1" indent="0"/>
            <a:endParaRPr lang="zh-CN" altLang="en-US" b="1" dirty="0">
              <a:solidFill>
                <a:srgbClr val="FF0000"/>
              </a:solidFill>
              <a:latin typeface="华文中宋" panose="02010600040101010101" pitchFamily="2" charset="-122"/>
              <a:ea typeface="华文中宋" panose="02010600040101010101" pitchFamily="2" charset="-122"/>
            </a:endParaRPr>
          </a:p>
        </p:txBody>
      </p:sp>
      <p:sp>
        <p:nvSpPr>
          <p:cNvPr id="7" name="标题 6"/>
          <p:cNvSpPr>
            <a:spLocks noGrp="1"/>
          </p:cNvSpPr>
          <p:nvPr>
            <p:ph type="title"/>
          </p:nvPr>
        </p:nvSpPr>
        <p:spPr>
          <a:xfrm>
            <a:off x="1127125" y="44450"/>
            <a:ext cx="8972550" cy="603250"/>
          </a:xfrm>
        </p:spPr>
        <p:txBody>
          <a:bodyPr vert="horz" wrap="square" lIns="91440" tIns="45720" rIns="91440" bIns="45720" numCol="1" anchor="b" anchorCtr="0" compatLnSpc="1">
            <a:norm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0" cap="none" spc="0" normalizeH="0" baseline="0" noProof="1">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不合规</a:t>
            </a:r>
            <a:r>
              <a:rPr kumimoji="0" lang="zh-CN" altLang="en-US" sz="2400" b="1" i="0" u="none" strike="noStrike" kern="0" cap="none" spc="0" normalizeH="0" baseline="0" noProof="1" smtClean="0">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凭证</a:t>
            </a:r>
            <a:endParaRPr kumimoji="0" lang="zh-CN" altLang="en-US" sz="2400" b="0" i="0" u="none" strike="noStrike" kern="0" cap="none" spc="0" normalizeH="0" baseline="0" noProof="1">
              <a:ln>
                <a:noFill/>
              </a:ln>
              <a:solidFill>
                <a:schemeClr val="tx2"/>
              </a:solidFill>
              <a:effectLst/>
              <a:uLnTx/>
              <a:uFillTx/>
              <a:latin typeface="+mj-lt"/>
              <a:ea typeface="+mj-ea"/>
              <a:cs typeface="+mj-cs"/>
            </a:endParaRPr>
          </a:p>
        </p:txBody>
      </p:sp>
      <p:pic>
        <p:nvPicPr>
          <p:cNvPr id="93187" name="图片 1" descr="安装费记为其他费用11"/>
          <p:cNvPicPr>
            <a:picLocks noChangeAspect="1"/>
          </p:cNvPicPr>
          <p:nvPr/>
        </p:nvPicPr>
        <p:blipFill>
          <a:blip r:embed="rId1"/>
          <a:stretch>
            <a:fillRect/>
          </a:stretch>
        </p:blipFill>
        <p:spPr>
          <a:xfrm>
            <a:off x="4222750" y="1484313"/>
            <a:ext cx="7553325" cy="4471987"/>
          </a:xfrm>
          <a:prstGeom prst="rect">
            <a:avLst/>
          </a:prstGeom>
          <a:noFill/>
          <a:ln w="9525">
            <a:noFill/>
          </a:ln>
        </p:spPr>
      </p:pic>
    </p:spTree>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4209" name="矩形 4"/>
          <p:cNvSpPr/>
          <p:nvPr/>
        </p:nvSpPr>
        <p:spPr>
          <a:xfrm>
            <a:off x="334963" y="1052513"/>
            <a:ext cx="4700587" cy="1846262"/>
          </a:xfrm>
          <a:prstGeom prst="rect">
            <a:avLst/>
          </a:prstGeom>
          <a:noFill/>
          <a:ln w="9525">
            <a:noFill/>
          </a:ln>
        </p:spPr>
        <p:txBody>
          <a:bodyPr wrap="square" anchor="t" anchorCtr="0">
            <a:spAutoFit/>
          </a:bodyPr>
          <a:p>
            <a:pPr lvl="1" indent="0"/>
            <a:r>
              <a:rPr lang="zh-CN" altLang="zh-CN" sz="2400" b="1" dirty="0">
                <a:solidFill>
                  <a:srgbClr val="FF0000"/>
                </a:solidFill>
                <a:latin typeface="华文中宋" panose="02010600040101010101" pitchFamily="2" charset="-122"/>
                <a:ea typeface="华文中宋" panose="02010600040101010101" pitchFamily="2" charset="-122"/>
              </a:rPr>
              <a:t>措施项目费填报为其他费用</a:t>
            </a:r>
            <a:endParaRPr lang="zh-CN" altLang="en-US" b="1" dirty="0">
              <a:solidFill>
                <a:srgbClr val="FF0000"/>
              </a:solidFill>
              <a:latin typeface="华文中宋" panose="02010600040101010101" pitchFamily="2" charset="-122"/>
              <a:ea typeface="华文中宋" panose="02010600040101010101" pitchFamily="2" charset="-122"/>
            </a:endParaRPr>
          </a:p>
          <a:p>
            <a:pPr lvl="1" indent="0"/>
            <a:endParaRPr lang="zh-CN" altLang="en-US" b="1" dirty="0">
              <a:solidFill>
                <a:srgbClr val="FF0000"/>
              </a:solidFill>
              <a:latin typeface="华文中宋" panose="02010600040101010101" pitchFamily="2" charset="-122"/>
              <a:ea typeface="华文中宋" panose="02010600040101010101" pitchFamily="2" charset="-122"/>
            </a:endParaRPr>
          </a:p>
          <a:p>
            <a:pPr lvl="1" indent="0"/>
            <a:endParaRPr lang="zh-CN" altLang="en-US" b="1" dirty="0">
              <a:solidFill>
                <a:srgbClr val="FF0000"/>
              </a:solidFill>
              <a:latin typeface="华文中宋" panose="02010600040101010101" pitchFamily="2" charset="-122"/>
              <a:ea typeface="华文中宋" panose="02010600040101010101" pitchFamily="2" charset="-122"/>
            </a:endParaRPr>
          </a:p>
          <a:p>
            <a:pPr lvl="1" indent="0"/>
            <a:endParaRPr lang="zh-CN" altLang="en-US" b="1" dirty="0">
              <a:solidFill>
                <a:srgbClr val="FF0000"/>
              </a:solidFill>
              <a:latin typeface="华文中宋" panose="02010600040101010101" pitchFamily="2" charset="-122"/>
              <a:ea typeface="华文中宋" panose="02010600040101010101" pitchFamily="2" charset="-122"/>
            </a:endParaRPr>
          </a:p>
          <a:p>
            <a:pPr lvl="1" indent="0"/>
            <a:endParaRPr lang="zh-CN" altLang="en-US" b="1" dirty="0">
              <a:solidFill>
                <a:srgbClr val="FF0000"/>
              </a:solidFill>
              <a:latin typeface="华文中宋" panose="02010600040101010101" pitchFamily="2" charset="-122"/>
              <a:ea typeface="华文中宋" panose="02010600040101010101" pitchFamily="2" charset="-122"/>
            </a:endParaRPr>
          </a:p>
          <a:p>
            <a:pPr lvl="1" indent="0"/>
            <a:endParaRPr lang="zh-CN" altLang="en-US" b="1" dirty="0">
              <a:solidFill>
                <a:srgbClr val="FF0000"/>
              </a:solidFill>
              <a:latin typeface="华文中宋" panose="02010600040101010101" pitchFamily="2" charset="-122"/>
              <a:ea typeface="华文中宋" panose="02010600040101010101" pitchFamily="2" charset="-122"/>
            </a:endParaRPr>
          </a:p>
        </p:txBody>
      </p:sp>
      <p:sp>
        <p:nvSpPr>
          <p:cNvPr id="7" name="标题 6"/>
          <p:cNvSpPr>
            <a:spLocks noGrp="1"/>
          </p:cNvSpPr>
          <p:nvPr>
            <p:ph type="title"/>
          </p:nvPr>
        </p:nvSpPr>
        <p:spPr>
          <a:xfrm>
            <a:off x="1127125" y="44450"/>
            <a:ext cx="8972550" cy="603250"/>
          </a:xfrm>
        </p:spPr>
        <p:txBody>
          <a:bodyPr vert="horz" wrap="square" lIns="91440" tIns="45720" rIns="91440" bIns="45720" numCol="1" anchor="b" anchorCtr="0" compatLnSpc="1">
            <a:norm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0" cap="none" spc="0" normalizeH="0" baseline="0" noProof="1">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不合规</a:t>
            </a:r>
            <a:r>
              <a:rPr kumimoji="0" lang="zh-CN" altLang="en-US" sz="2400" b="1" i="0" u="none" strike="noStrike" kern="0" cap="none" spc="0" normalizeH="0" baseline="0" noProof="1" smtClean="0">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凭证</a:t>
            </a:r>
            <a:endParaRPr kumimoji="0" lang="zh-CN" altLang="en-US" sz="2400" b="0" i="0" u="none" strike="noStrike" kern="0" cap="none" spc="0" normalizeH="0" baseline="0" noProof="1">
              <a:ln>
                <a:noFill/>
              </a:ln>
              <a:solidFill>
                <a:schemeClr val="tx2"/>
              </a:solidFill>
              <a:effectLst/>
              <a:uLnTx/>
              <a:uFillTx/>
              <a:latin typeface="+mj-lt"/>
              <a:ea typeface="+mj-ea"/>
              <a:cs typeface="+mj-cs"/>
            </a:endParaRPr>
          </a:p>
        </p:txBody>
      </p:sp>
      <p:pic>
        <p:nvPicPr>
          <p:cNvPr id="94211" name="图片 4" descr="措施费填报为费用21111111"/>
          <p:cNvPicPr>
            <a:picLocks noChangeAspect="1"/>
          </p:cNvPicPr>
          <p:nvPr/>
        </p:nvPicPr>
        <p:blipFill>
          <a:blip r:embed="rId1"/>
          <a:stretch>
            <a:fillRect/>
          </a:stretch>
        </p:blipFill>
        <p:spPr>
          <a:xfrm>
            <a:off x="6599238" y="909638"/>
            <a:ext cx="4997450" cy="5549900"/>
          </a:xfrm>
          <a:prstGeom prst="rect">
            <a:avLst/>
          </a:prstGeom>
          <a:noFill/>
          <a:ln w="9525">
            <a:noFill/>
          </a:ln>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矩形 2"/>
          <p:cNvSpPr>
            <a:spLocks noChangeArrowheads="1"/>
          </p:cNvSpPr>
          <p:nvPr/>
        </p:nvSpPr>
        <p:spPr bwMode="auto">
          <a:xfrm>
            <a:off x="479425" y="1052513"/>
            <a:ext cx="11598275" cy="5262563"/>
          </a:xfrm>
          <a:prstGeom prst="rect">
            <a:avLst/>
          </a:prstGeom>
          <a:noFill/>
          <a:ln w="9525">
            <a:noFill/>
            <a:miter lim="800000"/>
          </a:ln>
        </p:spPr>
        <p:txBody>
          <a:bodyPr wrap="square">
            <a:spAutoFit/>
          </a:bodyPr>
          <a:lstStyle/>
          <a:p>
            <a:pPr marL="0" lvl="0" indent="0" fontAlgn="base">
              <a:lnSpc>
                <a:spcPct val="200000"/>
              </a:lnSpc>
              <a:spcBef>
                <a:spcPct val="0"/>
              </a:spcBef>
              <a:buFontTx/>
              <a:buNone/>
            </a:pPr>
            <a:r>
              <a:rPr kumimoji="0" lang="en-US" altLang="zh-CN" sz="28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1.</a:t>
            </a:r>
            <a:r>
              <a:rPr kumimoji="0" lang="zh-CN" sz="28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a:t>
            </a:r>
            <a:r>
              <a:rPr kumimoji="0" sz="28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固定资产投资项目情况</a:t>
            </a:r>
            <a:r>
              <a:rPr kumimoji="0" lang="zh-CN" sz="28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a:t>
            </a:r>
            <a:r>
              <a:rPr kumimoji="0" sz="28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（206表），“本年新增固定资产”指标由月度填报改为仅12月月报填报。</a:t>
            </a:r>
            <a:endParaRPr kumimoji="0" sz="28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endParaRPr>
          </a:p>
          <a:p>
            <a:pPr marL="0" lvl="0" indent="0" fontAlgn="base">
              <a:lnSpc>
                <a:spcPct val="200000"/>
              </a:lnSpc>
              <a:spcBef>
                <a:spcPct val="0"/>
              </a:spcBef>
              <a:buFontTx/>
              <a:buNone/>
            </a:pPr>
            <a:r>
              <a:rPr kumimoji="0" sz="28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2.《投资项目申请表》（H202表），增加“是否为单纯购置项目”“是否为城中村改造项目”“是否为‘平急两用’公共基础设施项目”“是否包含保障房性住房项目”标识指标。。</a:t>
            </a:r>
            <a:endParaRPr kumimoji="0" sz="28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endParaRPr>
          </a:p>
          <a:p>
            <a:pPr marL="0" lvl="0" indent="0" fontAlgn="base">
              <a:lnSpc>
                <a:spcPct val="200000"/>
              </a:lnSpc>
              <a:spcBef>
                <a:spcPct val="0"/>
              </a:spcBef>
              <a:buFontTx/>
              <a:buNone/>
            </a:pPr>
            <a:r>
              <a:rPr kumimoji="0" sz="28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3.增加《保障性住房开发及经营情况》(</a:t>
            </a:r>
            <a:r>
              <a:rPr kumimoji="0" lang="en-US" sz="28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X204</a:t>
            </a:r>
            <a:r>
              <a:rPr kumimoji="0" sz="28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-3表）   </a:t>
            </a:r>
            <a:endParaRPr kumimoji="0" sz="2800" b="0" i="0" u="none" strike="noStrike" kern="12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endParaRPr>
          </a:p>
        </p:txBody>
      </p:sp>
      <p:sp>
        <p:nvSpPr>
          <p:cNvPr id="20482" name="标题 1"/>
          <p:cNvSpPr>
            <a:spLocks noGrp="1"/>
          </p:cNvSpPr>
          <p:nvPr>
            <p:ph type="title"/>
          </p:nvPr>
        </p:nvSpPr>
        <p:spPr>
          <a:xfrm>
            <a:off x="1127125" y="117475"/>
            <a:ext cx="8972550" cy="603250"/>
          </a:xfrm>
          <a:ln/>
        </p:spPr>
        <p:txBody>
          <a:bodyPr anchor="b" anchorCtr="0"/>
          <a:p>
            <a:pPr defTabSz="914400" eaLnBrk="1" hangingPunct="1"/>
            <a:r>
              <a:rPr lang="zh-CN" altLang="en-US" sz="3200" dirty="0">
                <a:latin typeface="微软雅黑" panose="020B0503020204020204" charset="-122"/>
                <a:ea typeface="微软雅黑" panose="020B0503020204020204" charset="-122"/>
              </a:rPr>
              <a:t>定报修订内容</a:t>
            </a:r>
            <a:endParaRPr lang="zh-CN" altLang="en-US" sz="3200" dirty="0">
              <a:latin typeface="微软雅黑" panose="020B0503020204020204" charset="-122"/>
              <a:ea typeface="微软雅黑" panose="020B0503020204020204" charset="-122"/>
            </a:endParaRPr>
          </a:p>
        </p:txBody>
      </p:sp>
    </p:spTree>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5233" name="矩形 4"/>
          <p:cNvSpPr/>
          <p:nvPr/>
        </p:nvSpPr>
        <p:spPr>
          <a:xfrm>
            <a:off x="26988" y="981075"/>
            <a:ext cx="2976562" cy="2676525"/>
          </a:xfrm>
          <a:prstGeom prst="rect">
            <a:avLst/>
          </a:prstGeom>
          <a:noFill/>
          <a:ln w="9525">
            <a:noFill/>
          </a:ln>
        </p:spPr>
        <p:txBody>
          <a:bodyPr wrap="square" anchor="t" anchorCtr="0">
            <a:spAutoFit/>
          </a:bodyPr>
          <a:p>
            <a:pPr lvl="1" indent="0"/>
            <a:r>
              <a:rPr lang="zh-CN" altLang="zh-CN" sz="2400" b="1" dirty="0">
                <a:solidFill>
                  <a:srgbClr val="FF0000"/>
                </a:solidFill>
                <a:latin typeface="华文中宋" panose="02010600040101010101" pitchFamily="2" charset="-122"/>
                <a:ea typeface="华文中宋" panose="02010600040101010101" pitchFamily="2" charset="-122"/>
              </a:rPr>
              <a:t>提供当月月度财务帐，不能体现</a:t>
            </a:r>
            <a:r>
              <a:rPr lang="en-US" altLang="zh-CN" sz="2400" b="1" dirty="0">
                <a:solidFill>
                  <a:srgbClr val="FF0000"/>
                </a:solidFill>
                <a:latin typeface="华文中宋" panose="02010600040101010101" pitchFamily="2" charset="-122"/>
                <a:ea typeface="华文中宋" panose="02010600040101010101" pitchFamily="2" charset="-122"/>
              </a:rPr>
              <a:t>1-</a:t>
            </a:r>
            <a:r>
              <a:rPr lang="zh-CN" altLang="en-US" sz="2400" b="1" dirty="0">
                <a:solidFill>
                  <a:srgbClr val="FF0000"/>
                </a:solidFill>
                <a:latin typeface="华文中宋" panose="02010600040101010101" pitchFamily="2" charset="-122"/>
                <a:ea typeface="华文中宋" panose="02010600040101010101" pitchFamily="2" charset="-122"/>
              </a:rPr>
              <a:t>本月借方发生额</a:t>
            </a:r>
            <a:endParaRPr lang="zh-CN" altLang="en-US" b="1" dirty="0">
              <a:solidFill>
                <a:srgbClr val="FF0000"/>
              </a:solidFill>
              <a:latin typeface="华文中宋" panose="02010600040101010101" pitchFamily="2" charset="-122"/>
              <a:ea typeface="华文中宋" panose="02010600040101010101" pitchFamily="2" charset="-122"/>
            </a:endParaRPr>
          </a:p>
          <a:p>
            <a:pPr lvl="1" indent="0"/>
            <a:endParaRPr lang="zh-CN" altLang="en-US" b="1" dirty="0">
              <a:solidFill>
                <a:srgbClr val="FF0000"/>
              </a:solidFill>
              <a:latin typeface="华文中宋" panose="02010600040101010101" pitchFamily="2" charset="-122"/>
              <a:ea typeface="华文中宋" panose="02010600040101010101" pitchFamily="2" charset="-122"/>
            </a:endParaRPr>
          </a:p>
          <a:p>
            <a:pPr lvl="1" indent="0"/>
            <a:endParaRPr lang="zh-CN" altLang="en-US" b="1" dirty="0">
              <a:solidFill>
                <a:srgbClr val="FF0000"/>
              </a:solidFill>
              <a:latin typeface="华文中宋" panose="02010600040101010101" pitchFamily="2" charset="-122"/>
              <a:ea typeface="华文中宋" panose="02010600040101010101" pitchFamily="2" charset="-122"/>
            </a:endParaRPr>
          </a:p>
          <a:p>
            <a:pPr lvl="1" indent="0"/>
            <a:endParaRPr lang="zh-CN" altLang="en-US" b="1" dirty="0">
              <a:solidFill>
                <a:srgbClr val="FF0000"/>
              </a:solidFill>
              <a:latin typeface="华文中宋" panose="02010600040101010101" pitchFamily="2" charset="-122"/>
              <a:ea typeface="华文中宋" panose="02010600040101010101" pitchFamily="2" charset="-122"/>
            </a:endParaRPr>
          </a:p>
          <a:p>
            <a:pPr lvl="1" indent="0"/>
            <a:endParaRPr lang="zh-CN" altLang="en-US" b="1" dirty="0">
              <a:solidFill>
                <a:srgbClr val="FF0000"/>
              </a:solidFill>
              <a:latin typeface="华文中宋" panose="02010600040101010101" pitchFamily="2" charset="-122"/>
              <a:ea typeface="华文中宋" panose="02010600040101010101" pitchFamily="2" charset="-122"/>
            </a:endParaRPr>
          </a:p>
        </p:txBody>
      </p:sp>
      <p:sp>
        <p:nvSpPr>
          <p:cNvPr id="7" name="标题 6"/>
          <p:cNvSpPr>
            <a:spLocks noGrp="1"/>
          </p:cNvSpPr>
          <p:nvPr>
            <p:ph type="title"/>
          </p:nvPr>
        </p:nvSpPr>
        <p:spPr>
          <a:xfrm>
            <a:off x="1127125" y="44450"/>
            <a:ext cx="8972550" cy="603250"/>
          </a:xfrm>
        </p:spPr>
        <p:txBody>
          <a:bodyPr vert="horz" wrap="square" lIns="91440" tIns="45720" rIns="91440" bIns="45720" numCol="1" anchor="b" anchorCtr="0" compatLnSpc="1">
            <a:norm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0" cap="none" spc="0" normalizeH="0" baseline="0" noProof="1">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不合规</a:t>
            </a:r>
            <a:r>
              <a:rPr kumimoji="0" lang="zh-CN" altLang="en-US" sz="2400" b="1" i="0" u="none" strike="noStrike" kern="0" cap="none" spc="0" normalizeH="0" baseline="0" noProof="1" smtClean="0">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凭证</a:t>
            </a:r>
            <a:endParaRPr kumimoji="0" lang="zh-CN" altLang="en-US" sz="2400" b="0" i="0" u="none" strike="noStrike" kern="0" cap="none" spc="0" normalizeH="0" baseline="0" noProof="1">
              <a:ln>
                <a:noFill/>
              </a:ln>
              <a:solidFill>
                <a:schemeClr val="tx2"/>
              </a:solidFill>
              <a:effectLst/>
              <a:uLnTx/>
              <a:uFillTx/>
              <a:latin typeface="+mj-lt"/>
              <a:ea typeface="+mj-ea"/>
              <a:cs typeface="+mj-cs"/>
            </a:endParaRPr>
          </a:p>
        </p:txBody>
      </p:sp>
      <p:pic>
        <p:nvPicPr>
          <p:cNvPr id="95235" name="图片 1" descr="月度财务帐-不能体现本年完成借方发生额111"/>
          <p:cNvPicPr>
            <a:picLocks noChangeAspect="1"/>
          </p:cNvPicPr>
          <p:nvPr/>
        </p:nvPicPr>
        <p:blipFill>
          <a:blip r:embed="rId1"/>
          <a:stretch>
            <a:fillRect/>
          </a:stretch>
        </p:blipFill>
        <p:spPr>
          <a:xfrm>
            <a:off x="3216275" y="765175"/>
            <a:ext cx="8626475" cy="5524500"/>
          </a:xfrm>
          <a:prstGeom prst="rect">
            <a:avLst/>
          </a:prstGeom>
          <a:noFill/>
          <a:ln w="9525">
            <a:noFill/>
          </a:ln>
        </p:spPr>
      </p:pic>
    </p:spTree>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6257" name="标题 1"/>
          <p:cNvSpPr>
            <a:spLocks noGrp="1"/>
          </p:cNvSpPr>
          <p:nvPr>
            <p:ph type="title"/>
          </p:nvPr>
        </p:nvSpPr>
        <p:spPr>
          <a:xfrm>
            <a:off x="984250" y="765175"/>
            <a:ext cx="8972550" cy="603250"/>
          </a:xfrm>
          <a:ln/>
        </p:spPr>
        <p:txBody>
          <a:bodyPr vert="horz" wrap="square" lIns="91440" tIns="45720" rIns="91440" bIns="45720" anchor="b" anchorCtr="0"/>
          <a:p>
            <a:r>
              <a:rPr lang="zh-CN" altLang="en-US" sz="2800" b="1" dirty="0">
                <a:solidFill>
                  <a:srgbClr val="FF0000"/>
                </a:solidFill>
              </a:rPr>
              <a:t>应提供对应项目的待摊投资，不是单位的待摊投资明细</a:t>
            </a:r>
            <a:endParaRPr lang="zh-CN" altLang="en-US" sz="2800" b="1" dirty="0">
              <a:solidFill>
                <a:srgbClr val="FF0000"/>
              </a:solidFill>
            </a:endParaRPr>
          </a:p>
        </p:txBody>
      </p:sp>
      <p:pic>
        <p:nvPicPr>
          <p:cNvPr id="96258" name="图片 3"/>
          <p:cNvPicPr>
            <a:picLocks noChangeAspect="1"/>
          </p:cNvPicPr>
          <p:nvPr/>
        </p:nvPicPr>
        <p:blipFill>
          <a:blip r:embed="rId1"/>
          <a:stretch>
            <a:fillRect/>
          </a:stretch>
        </p:blipFill>
        <p:spPr>
          <a:xfrm>
            <a:off x="2871788" y="1560513"/>
            <a:ext cx="6323012" cy="5116512"/>
          </a:xfrm>
          <a:prstGeom prst="rect">
            <a:avLst/>
          </a:prstGeom>
          <a:noFill/>
          <a:ln w="9525">
            <a:noFill/>
          </a:ln>
        </p:spPr>
      </p:pic>
      <p:sp>
        <p:nvSpPr>
          <p:cNvPr id="5" name="标题 1"/>
          <p:cNvSpPr>
            <a:spLocks noGrp="1"/>
          </p:cNvSpPr>
          <p:nvPr/>
        </p:nvSpPr>
        <p:spPr>
          <a:xfrm>
            <a:off x="1198563" y="117475"/>
            <a:ext cx="8972550" cy="603250"/>
          </a:xfrm>
          <a:prstGeom prst="rect">
            <a:avLst/>
          </a:prstGeom>
          <a:noFill/>
          <a:ln w="9525">
            <a:noFill/>
          </a:ln>
        </p:spPr>
        <p:txBody>
          <a:bodyPr anchor="b">
            <a:normAutofit/>
          </a:bodyPr>
          <a:lst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2pPr>
            <a:lvl3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3pPr>
            <a:lvl4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4pPr>
            <a:lvl5pPr algn="l" rtl="0" eaLnBrk="0" fontAlgn="base" hangingPunct="0">
              <a:spcBef>
                <a:spcPct val="0"/>
              </a:spcBef>
              <a:spcAft>
                <a:spcPct val="0"/>
              </a:spcAft>
              <a:defRPr sz="3800">
                <a:solidFill>
                  <a:schemeClr val="tx2"/>
                </a:solidFill>
                <a:latin typeface="Times New Roman" panose="02020603050405020304" pitchFamily="18" charset="0"/>
                <a:ea typeface="仿宋_GB2312" panose="02010609030101010101" pitchFamily="49" charset="-122"/>
              </a:defRPr>
            </a:lvl5pPr>
            <a:lvl6pPr marL="4572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6pPr>
            <a:lvl7pPr marL="9144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7pPr>
            <a:lvl8pPr marL="13716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8pPr>
            <a:lvl9pPr marL="1828800" algn="l" rtl="0" fontAlgn="base">
              <a:spcBef>
                <a:spcPct val="0"/>
              </a:spcBef>
              <a:spcAft>
                <a:spcPct val="0"/>
              </a:spcAft>
              <a:defRPr sz="3800">
                <a:solidFill>
                  <a:schemeClr val="tx2"/>
                </a:solidFill>
                <a:latin typeface="Verdana" panose="020B060403050404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1" smtClean="0">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不合规凭证</a:t>
            </a:r>
            <a:endParaRPr kumimoji="0" lang="zh-CN" altLang="en-US" sz="2800" b="0" i="0" u="none" strike="noStrike" kern="1200" cap="none" spc="0" normalizeH="0" baseline="0" noProof="1">
              <a:ln>
                <a:noFill/>
              </a:ln>
              <a:solidFill>
                <a:schemeClr val="tx2"/>
              </a:solidFill>
              <a:effectLst/>
              <a:uLnTx/>
              <a:uFillTx/>
              <a:latin typeface="+mj-lt"/>
              <a:ea typeface="+mj-ea"/>
              <a:cs typeface="+mj-cs"/>
            </a:endParaRPr>
          </a:p>
        </p:txBody>
      </p:sp>
    </p:spTree>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7281" name="Rectangle 4"/>
          <p:cNvSpPr/>
          <p:nvPr/>
        </p:nvSpPr>
        <p:spPr>
          <a:xfrm>
            <a:off x="1524000" y="1588"/>
            <a:ext cx="309563" cy="368300"/>
          </a:xfrm>
          <a:prstGeom prst="rect">
            <a:avLst/>
          </a:prstGeom>
          <a:noFill/>
          <a:ln w="9525">
            <a:noFill/>
          </a:ln>
        </p:spPr>
        <p:txBody>
          <a:bodyPr wrap="none" anchor="ctr" anchorCtr="0">
            <a:spAutoFit/>
          </a:bodyPr>
          <a:p>
            <a:endParaRPr lang="zh-CN" altLang="en-US" dirty="0">
              <a:latin typeface="Arial" panose="020B0604020202020204" pitchFamily="34" charset="0"/>
              <a:ea typeface="宋体" panose="02010600030101010101" pitchFamily="2" charset="-122"/>
            </a:endParaRPr>
          </a:p>
        </p:txBody>
      </p:sp>
      <p:sp>
        <p:nvSpPr>
          <p:cNvPr id="17410" name="矩形 27"/>
          <p:cNvSpPr/>
          <p:nvPr/>
        </p:nvSpPr>
        <p:spPr>
          <a:xfrm>
            <a:off x="838200" y="1484313"/>
            <a:ext cx="7840663" cy="1322388"/>
          </a:xfrm>
          <a:prstGeom prst="rect">
            <a:avLst/>
          </a:prstGeom>
          <a:noFill/>
          <a:ln w="9525">
            <a:noFill/>
          </a:ln>
        </p:spPr>
        <p:txBody>
          <a:bodyPr wrap="none" anchor="t" anchorCtr="0">
            <a:spAutoFit/>
          </a:bodyPr>
          <a:p>
            <a:pPr algn="l" fontAlgn="base"/>
            <a:r>
              <a:rPr kumimoji="0" lang="zh-CN" altLang="en-US" sz="4000" b="1" i="0" u="none" strike="noStrike" kern="1200" cap="none" spc="0" normalizeH="0" baseline="0" noProof="0" dirty="0">
                <a:ln>
                  <a:noFill/>
                </a:ln>
                <a:solidFill>
                  <a:schemeClr val="tx1"/>
                </a:solidFill>
                <a:effectLst/>
                <a:uLnTx/>
                <a:uFillTx/>
                <a:latin typeface="+mn-ea"/>
                <a:ea typeface="+mn-ea"/>
                <a:cs typeface="+mn-cs"/>
              </a:rPr>
              <a:t>（二）保障性住房开发及经营情况</a:t>
            </a:r>
            <a:endParaRPr kumimoji="0" lang="zh-CN" altLang="en-US" sz="4000" b="1" i="0" u="none" strike="noStrike" kern="1200" cap="none" spc="0" normalizeH="0" baseline="0" noProof="0" dirty="0">
              <a:ln>
                <a:noFill/>
              </a:ln>
              <a:solidFill>
                <a:schemeClr val="tx1"/>
              </a:solidFill>
              <a:effectLst/>
              <a:uLnTx/>
              <a:uFillTx/>
              <a:latin typeface="+mn-ea"/>
              <a:ea typeface="+mn-ea"/>
              <a:cs typeface="+mn-cs"/>
            </a:endParaRPr>
          </a:p>
          <a:p>
            <a:pPr fontAlgn="base"/>
            <a:endParaRPr kumimoji="0" lang="zh-CN" altLang="en-US" sz="4000" b="1" i="0" u="none" strike="noStrike" kern="1200" cap="none" spc="0" normalizeH="0" baseline="0" noProof="0" dirty="0">
              <a:ln>
                <a:noFill/>
              </a:ln>
              <a:solidFill>
                <a:schemeClr val="tx1"/>
              </a:solidFill>
              <a:effectLst/>
              <a:uLnTx/>
              <a:uFillTx/>
              <a:latin typeface="+mn-ea"/>
              <a:ea typeface="+mn-ea"/>
              <a:cs typeface="+mn-cs"/>
            </a:endParaRPr>
          </a:p>
        </p:txBody>
      </p:sp>
      <p:graphicFrame>
        <p:nvGraphicFramePr>
          <p:cNvPr id="5" name="表格 4"/>
          <p:cNvGraphicFramePr/>
          <p:nvPr/>
        </p:nvGraphicFramePr>
        <p:xfrm>
          <a:off x="2495550" y="2924175"/>
          <a:ext cx="6831013" cy="746125"/>
        </p:xfrm>
        <a:graphic>
          <a:graphicData uri="http://schemas.openxmlformats.org/drawingml/2006/table">
            <a:tbl>
              <a:tblPr/>
              <a:tblGrid>
                <a:gridCol w="6830695"/>
              </a:tblGrid>
              <a:tr h="745490">
                <a:tc>
                  <a:txBody>
                    <a:bodyPr/>
                    <a:p>
                      <a:pPr lvl="0">
                        <a:buSzTx/>
                        <a:buNone/>
                      </a:pPr>
                      <a:r>
                        <a:rPr lang="zh-CN" altLang="en-US" sz="2400" b="1">
                          <a:solidFill>
                            <a:srgbClr val="000000"/>
                          </a:solidFill>
                          <a:latin typeface="+mn-ea"/>
                          <a:ea typeface="+mn-ea"/>
                        </a:rPr>
                        <a:t>定报《保障性住房开发及经营情况》（</a:t>
                      </a:r>
                      <a:r>
                        <a:rPr lang="en-US" altLang="zh-CN" sz="2400" b="1">
                          <a:solidFill>
                            <a:srgbClr val="000000"/>
                          </a:solidFill>
                          <a:latin typeface="+mn-ea"/>
                          <a:ea typeface="+mn-ea"/>
                        </a:rPr>
                        <a:t>x204-3</a:t>
                      </a:r>
                      <a:r>
                        <a:rPr lang="zh-CN" altLang="en-US" sz="2400" b="1">
                          <a:solidFill>
                            <a:srgbClr val="000000"/>
                          </a:solidFill>
                          <a:latin typeface="+mn-ea"/>
                          <a:ea typeface="+mn-ea"/>
                        </a:rPr>
                        <a:t>表）</a:t>
                      </a:r>
                      <a:endParaRPr lang="zh-CN" altLang="en-US" sz="2400" b="1">
                        <a:solidFill>
                          <a:srgbClr val="000000"/>
                        </a:solidFill>
                        <a:latin typeface="+mn-ea"/>
                        <a:ea typeface="+mn-ea"/>
                      </a:endParaRPr>
                    </a:p>
                  </a:txBody>
                  <a:tcPr marL="68580" marR="68580" marT="0" marB="0" anchor="ctr" anchorCtr="0">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381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solidFill>
                      <a:srgbClr val="D0D3EB"/>
                    </a:solidFill>
                  </a:tcPr>
                </a:tc>
              </a:tr>
            </a:tbl>
          </a:graphicData>
        </a:graphic>
      </p:graphicFrame>
    </p:spTree>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0" name="表格 9"/>
          <p:cNvGraphicFramePr/>
          <p:nvPr/>
        </p:nvGraphicFramePr>
        <p:xfrm>
          <a:off x="438150" y="825500"/>
          <a:ext cx="5026025" cy="5810250"/>
        </p:xfrm>
        <a:graphic>
          <a:graphicData uri="http://schemas.openxmlformats.org/drawingml/2006/table">
            <a:tbl>
              <a:tblPr firstRow="1" bandRow="1">
                <a:tableStyleId>{5940675A-B579-460E-94D1-54222C63F5DA}</a:tableStyleId>
              </a:tblPr>
              <a:tblGrid>
                <a:gridCol w="2428240"/>
                <a:gridCol w="903605"/>
                <a:gridCol w="685800"/>
                <a:gridCol w="1007745"/>
              </a:tblGrid>
              <a:tr h="187960">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指标名称</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计量单位</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代码</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1—本月</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a:noFill/>
                    </a:lnR>
                    <a:lnT w="12700">
                      <a:solidFill>
                        <a:schemeClr val="tx1"/>
                      </a:solidFill>
                      <a:prstDash val="solid"/>
                    </a:lnT>
                    <a:lnB w="12700">
                      <a:solidFill>
                        <a:schemeClr val="tx1"/>
                      </a:solidFill>
                      <a:prstDash val="solid"/>
                    </a:lnB>
                    <a:lnTlToBr>
                      <a:noFill/>
                    </a:lnTlToBr>
                    <a:lnBlToTr>
                      <a:noFill/>
                    </a:lnBlToTr>
                    <a:noFill/>
                  </a:tcPr>
                </a:tc>
              </a:tr>
              <a:tr h="224790">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甲</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乙</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丙</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12</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a:noFill/>
                    </a:lnR>
                    <a:lnT w="12700">
                      <a:solidFill>
                        <a:schemeClr val="tx1"/>
                      </a:solidFill>
                      <a:prstDash val="solid"/>
                    </a:lnT>
                    <a:lnB w="12700">
                      <a:solidFill>
                        <a:schemeClr val="tx1"/>
                      </a:solidFill>
                      <a:prstDash val="solid"/>
                    </a:lnB>
                    <a:lnTlToBr>
                      <a:noFill/>
                    </a:lnTlToBr>
                    <a:lnBlToTr>
                      <a:noFill/>
                    </a:lnBlToTr>
                    <a:noFill/>
                  </a:tcPr>
                </a:tc>
              </a:tr>
              <a:tr h="225425">
                <a:tc>
                  <a:txBody>
                    <a:bodyPr/>
                    <a:p>
                      <a:pPr indent="0">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保障性住房完成投资</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a:solidFill>
                        <a:schemeClr val="tx1"/>
                      </a:solidFill>
                      <a:prstDash val="solid"/>
                    </a:lnR>
                    <a:lnT w="12700">
                      <a:solidFill>
                        <a:schemeClr val="tx1"/>
                      </a:solidFill>
                      <a:prstDash val="solid"/>
                    </a:lnT>
                    <a:lnB>
                      <a:noFill/>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万元</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w="12700">
                      <a:solidFill>
                        <a:schemeClr val="tx1"/>
                      </a:solidFill>
                      <a:prstDash val="solid"/>
                    </a:lnR>
                    <a:lnT w="12700">
                      <a:solidFill>
                        <a:schemeClr val="tx1"/>
                      </a:solidFill>
                      <a:prstDash val="solid"/>
                    </a:lnT>
                    <a:lnB>
                      <a:noFill/>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501</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w="12700">
                      <a:solidFill>
                        <a:schemeClr val="tx1"/>
                      </a:solidFill>
                      <a:prstDash val="solid"/>
                    </a:lnR>
                    <a:lnT w="12700">
                      <a:solidFill>
                        <a:schemeClr val="tx1"/>
                      </a:solidFill>
                      <a:prstDash val="solid"/>
                    </a:lnT>
                    <a:lnB>
                      <a:noFill/>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a:noFill/>
                    </a:lnR>
                    <a:lnT w="12700">
                      <a:solidFill>
                        <a:schemeClr val="tx1"/>
                      </a:solidFill>
                      <a:prstDash val="solid"/>
                    </a:lnT>
                    <a:lnB>
                      <a:noFill/>
                    </a:lnB>
                    <a:lnTlToBr>
                      <a:noFill/>
                    </a:lnTlToBr>
                    <a:lnBlToTr>
                      <a:noFill/>
                    </a:lnBlToTr>
                    <a:noFill/>
                  </a:tcPr>
                </a:tc>
              </a:tr>
              <a:tr h="224790">
                <a:tc>
                  <a:txBody>
                    <a:bodyPr/>
                    <a:p>
                      <a:pPr indent="0">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  其中：公租房</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a:solidFill>
                        <a:schemeClr val="tx1"/>
                      </a:solidFill>
                      <a:prstDash val="solid"/>
                    </a:lnR>
                    <a:lnT>
                      <a:noFill/>
                    </a:lnT>
                    <a:lnB>
                      <a:noFill/>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万元</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w="12700">
                      <a:solidFill>
                        <a:schemeClr val="tx1"/>
                      </a:solidFill>
                      <a:prstDash val="solid"/>
                    </a:lnR>
                    <a:lnT>
                      <a:noFill/>
                    </a:lnT>
                    <a:lnB>
                      <a:noFill/>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502</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w="12700">
                      <a:solidFill>
                        <a:schemeClr val="tx1"/>
                      </a:solidFill>
                      <a:prstDash val="solid"/>
                    </a:lnR>
                    <a:lnT>
                      <a:noFill/>
                    </a:lnT>
                    <a:lnB>
                      <a:noFill/>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a:noFill/>
                    </a:lnR>
                    <a:lnT>
                      <a:noFill/>
                    </a:lnT>
                    <a:lnB>
                      <a:noFill/>
                    </a:lnB>
                    <a:lnTlToBr>
                      <a:noFill/>
                    </a:lnTlToBr>
                    <a:lnBlToTr>
                      <a:noFill/>
                    </a:lnBlToTr>
                    <a:noFill/>
                  </a:tcPr>
                </a:tc>
              </a:tr>
              <a:tr h="225425">
                <a:tc>
                  <a:txBody>
                    <a:bodyPr/>
                    <a:p>
                      <a:pPr indent="0">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        保障性租赁住房</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a:solidFill>
                        <a:schemeClr val="tx1"/>
                      </a:solidFill>
                      <a:prstDash val="solid"/>
                    </a:lnR>
                    <a:lnT>
                      <a:noFill/>
                    </a:lnT>
                    <a:lnB>
                      <a:noFill/>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万元</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w="12700">
                      <a:solidFill>
                        <a:schemeClr val="tx1"/>
                      </a:solidFill>
                      <a:prstDash val="solid"/>
                    </a:lnR>
                    <a:lnT>
                      <a:noFill/>
                    </a:lnT>
                    <a:lnB>
                      <a:noFill/>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503</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w="12700">
                      <a:solidFill>
                        <a:schemeClr val="tx1"/>
                      </a:solidFill>
                      <a:prstDash val="solid"/>
                    </a:lnR>
                    <a:lnT>
                      <a:noFill/>
                    </a:lnT>
                    <a:lnB>
                      <a:noFill/>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a:noFill/>
                    </a:lnR>
                    <a:lnT>
                      <a:noFill/>
                    </a:lnT>
                    <a:lnB>
                      <a:noFill/>
                    </a:lnB>
                    <a:lnTlToBr>
                      <a:noFill/>
                    </a:lnTlToBr>
                    <a:lnBlToTr>
                      <a:noFill/>
                    </a:lnBlToTr>
                    <a:noFill/>
                  </a:tcPr>
                </a:tc>
              </a:tr>
              <a:tr h="224790">
                <a:tc>
                  <a:txBody>
                    <a:bodyPr/>
                    <a:p>
                      <a:pPr indent="0">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        共有产权住房</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a:solidFill>
                        <a:schemeClr val="tx1"/>
                      </a:solidFill>
                      <a:prstDash val="solid"/>
                    </a:lnR>
                    <a:lnT>
                      <a:noFill/>
                    </a:lnT>
                    <a:lnB>
                      <a:noFill/>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万元</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w="12700">
                      <a:solidFill>
                        <a:schemeClr val="tx1"/>
                      </a:solidFill>
                      <a:prstDash val="solid"/>
                    </a:lnR>
                    <a:lnT>
                      <a:noFill/>
                    </a:lnT>
                    <a:lnB>
                      <a:noFill/>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504</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w="12700">
                      <a:solidFill>
                        <a:schemeClr val="tx1"/>
                      </a:solidFill>
                      <a:prstDash val="solid"/>
                    </a:lnR>
                    <a:lnT>
                      <a:noFill/>
                    </a:lnT>
                    <a:lnB>
                      <a:noFill/>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a:noFill/>
                    </a:lnR>
                    <a:lnT>
                      <a:noFill/>
                    </a:lnT>
                    <a:lnB>
                      <a:noFill/>
                    </a:lnB>
                    <a:lnTlToBr>
                      <a:noFill/>
                    </a:lnTlToBr>
                    <a:lnBlToTr>
                      <a:noFill/>
                    </a:lnBlToTr>
                    <a:noFill/>
                  </a:tcPr>
                </a:tc>
              </a:tr>
              <a:tr h="224790">
                <a:tc>
                  <a:txBody>
                    <a:bodyPr/>
                    <a:p>
                      <a:pPr indent="0">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        其他</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a:solidFill>
                        <a:schemeClr val="tx1"/>
                      </a:solidFill>
                      <a:prstDash val="solid"/>
                    </a:lnR>
                    <a:lnT>
                      <a:noFill/>
                    </a:lnT>
                    <a:lnB>
                      <a:noFill/>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万元</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w="12700">
                      <a:solidFill>
                        <a:schemeClr val="tx1"/>
                      </a:solidFill>
                      <a:prstDash val="solid"/>
                    </a:lnR>
                    <a:lnT>
                      <a:noFill/>
                    </a:lnT>
                    <a:lnB>
                      <a:noFill/>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505</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w="12700">
                      <a:solidFill>
                        <a:schemeClr val="tx1"/>
                      </a:solidFill>
                      <a:prstDash val="solid"/>
                    </a:lnR>
                    <a:lnT>
                      <a:noFill/>
                    </a:lnT>
                    <a:lnB>
                      <a:noFill/>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a:noFill/>
                    </a:lnR>
                    <a:lnT>
                      <a:noFill/>
                    </a:lnT>
                    <a:lnB>
                      <a:noFill/>
                    </a:lnB>
                    <a:lnTlToBr>
                      <a:noFill/>
                    </a:lnTlToBr>
                    <a:lnBlToTr>
                      <a:noFill/>
                    </a:lnBlToTr>
                    <a:noFill/>
                  </a:tcPr>
                </a:tc>
              </a:tr>
              <a:tr h="224790">
                <a:tc>
                  <a:txBody>
                    <a:bodyPr/>
                    <a:p>
                      <a:pPr indent="0">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保障性住房销售面积</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a:solidFill>
                        <a:schemeClr val="tx1"/>
                      </a:solidFill>
                      <a:prstDash val="solid"/>
                    </a:lnR>
                    <a:lnT>
                      <a:noFill/>
                    </a:lnT>
                    <a:lnB>
                      <a:noFill/>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平方米</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w="12700">
                      <a:solidFill>
                        <a:schemeClr val="tx1"/>
                      </a:solidFill>
                      <a:prstDash val="solid"/>
                    </a:lnR>
                    <a:lnT>
                      <a:noFill/>
                    </a:lnT>
                    <a:lnB>
                      <a:noFill/>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506</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w="12700">
                      <a:solidFill>
                        <a:schemeClr val="tx1"/>
                      </a:solidFill>
                      <a:prstDash val="solid"/>
                    </a:lnR>
                    <a:lnT>
                      <a:noFill/>
                    </a:lnT>
                    <a:lnB>
                      <a:noFill/>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a:noFill/>
                    </a:lnR>
                    <a:lnT>
                      <a:noFill/>
                    </a:lnT>
                    <a:lnB>
                      <a:noFill/>
                    </a:lnB>
                    <a:lnTlToBr>
                      <a:noFill/>
                    </a:lnTlToBr>
                    <a:lnBlToTr>
                      <a:noFill/>
                    </a:lnBlToTr>
                    <a:noFill/>
                  </a:tcPr>
                </a:tc>
              </a:tr>
              <a:tr h="224790">
                <a:tc>
                  <a:txBody>
                    <a:bodyPr/>
                    <a:p>
                      <a:pPr indent="0">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保障性住房销售套数</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a:solidFill>
                        <a:schemeClr val="tx1"/>
                      </a:solidFill>
                      <a:prstDash val="solid"/>
                    </a:lnR>
                    <a:lnT>
                      <a:noFill/>
                    </a:lnT>
                    <a:lnB>
                      <a:noFill/>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套</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w="12700">
                      <a:solidFill>
                        <a:schemeClr val="tx1"/>
                      </a:solidFill>
                      <a:prstDash val="solid"/>
                    </a:lnR>
                    <a:lnT>
                      <a:noFill/>
                    </a:lnT>
                    <a:lnB>
                      <a:noFill/>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507</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w="12700">
                      <a:solidFill>
                        <a:schemeClr val="tx1"/>
                      </a:solidFill>
                      <a:prstDash val="solid"/>
                    </a:lnR>
                    <a:lnT>
                      <a:noFill/>
                    </a:lnT>
                    <a:lnB>
                      <a:noFill/>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a:noFill/>
                    </a:lnR>
                    <a:lnT>
                      <a:noFill/>
                    </a:lnT>
                    <a:lnB>
                      <a:noFill/>
                    </a:lnB>
                    <a:lnTlToBr>
                      <a:noFill/>
                    </a:lnTlToBr>
                    <a:lnBlToTr>
                      <a:noFill/>
                    </a:lnBlToTr>
                    <a:noFill/>
                  </a:tcPr>
                </a:tc>
              </a:tr>
              <a:tr h="224790">
                <a:tc>
                  <a:txBody>
                    <a:bodyPr/>
                    <a:p>
                      <a:pPr indent="0">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保障性住房销售额</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a:solidFill>
                        <a:schemeClr val="tx1"/>
                      </a:solidFill>
                      <a:prstDash val="solid"/>
                    </a:lnR>
                    <a:lnT>
                      <a:noFill/>
                    </a:lnT>
                    <a:lnB>
                      <a:noFill/>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万元</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w="12700">
                      <a:solidFill>
                        <a:schemeClr val="tx1"/>
                      </a:solidFill>
                      <a:prstDash val="solid"/>
                    </a:lnR>
                    <a:lnT>
                      <a:noFill/>
                    </a:lnT>
                    <a:lnB>
                      <a:noFill/>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508</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w="12700">
                      <a:solidFill>
                        <a:schemeClr val="tx1"/>
                      </a:solidFill>
                      <a:prstDash val="solid"/>
                    </a:lnR>
                    <a:lnT>
                      <a:noFill/>
                    </a:lnT>
                    <a:lnB>
                      <a:noFill/>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a:noFill/>
                    </a:lnR>
                    <a:lnT>
                      <a:noFill/>
                    </a:lnT>
                    <a:lnB>
                      <a:noFill/>
                    </a:lnB>
                    <a:lnTlToBr>
                      <a:noFill/>
                    </a:lnTlToBr>
                    <a:lnBlToTr>
                      <a:noFill/>
                    </a:lnBlToTr>
                    <a:noFill/>
                  </a:tcPr>
                </a:tc>
              </a:tr>
              <a:tr h="224790">
                <a:tc>
                  <a:txBody>
                    <a:bodyPr/>
                    <a:p>
                      <a:pPr indent="0">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保障性住房可售面积●</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a:solidFill>
                        <a:schemeClr val="tx1"/>
                      </a:solidFill>
                      <a:prstDash val="solid"/>
                    </a:lnR>
                    <a:lnT>
                      <a:noFill/>
                    </a:lnT>
                    <a:lnB>
                      <a:noFill/>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平方米</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w="12700">
                      <a:solidFill>
                        <a:schemeClr val="tx1"/>
                      </a:solidFill>
                      <a:prstDash val="solid"/>
                    </a:lnR>
                    <a:lnT>
                      <a:noFill/>
                    </a:lnT>
                    <a:lnB>
                      <a:noFill/>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w="12700">
                      <a:solidFill>
                        <a:schemeClr val="tx1"/>
                      </a:solidFill>
                      <a:prstDash val="solid"/>
                    </a:lnR>
                    <a:lnT>
                      <a:noFill/>
                    </a:lnT>
                    <a:lnB>
                      <a:noFill/>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a:noFill/>
                    </a:lnR>
                    <a:lnT>
                      <a:noFill/>
                    </a:lnT>
                    <a:lnB>
                      <a:noFill/>
                    </a:lnB>
                    <a:lnTlToBr>
                      <a:noFill/>
                    </a:lnTlToBr>
                    <a:lnBlToTr>
                      <a:noFill/>
                    </a:lnBlToTr>
                    <a:noFill/>
                  </a:tcPr>
                </a:tc>
              </a:tr>
              <a:tr h="224790">
                <a:tc>
                  <a:txBody>
                    <a:bodyPr/>
                    <a:p>
                      <a:pPr indent="0">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保障性住房可出租面积</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a:solidFill>
                        <a:schemeClr val="tx1"/>
                      </a:solidFill>
                      <a:prstDash val="solid"/>
                    </a:lnR>
                    <a:lnT>
                      <a:noFill/>
                    </a:lnT>
                    <a:lnB>
                      <a:noFill/>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平方米</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w="12700">
                      <a:solidFill>
                        <a:schemeClr val="tx1"/>
                      </a:solidFill>
                      <a:prstDash val="solid"/>
                    </a:lnR>
                    <a:lnT>
                      <a:noFill/>
                    </a:lnT>
                    <a:lnB>
                      <a:noFill/>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509</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w="12700">
                      <a:solidFill>
                        <a:schemeClr val="tx1"/>
                      </a:solidFill>
                      <a:prstDash val="solid"/>
                    </a:lnR>
                    <a:lnT>
                      <a:noFill/>
                    </a:lnT>
                    <a:lnB>
                      <a:noFill/>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a:noFill/>
                    </a:lnR>
                    <a:lnT>
                      <a:noFill/>
                    </a:lnT>
                    <a:lnB>
                      <a:noFill/>
                    </a:lnB>
                    <a:lnTlToBr>
                      <a:noFill/>
                    </a:lnTlToBr>
                    <a:lnBlToTr>
                      <a:noFill/>
                    </a:lnBlToTr>
                    <a:noFill/>
                  </a:tcPr>
                </a:tc>
              </a:tr>
              <a:tr h="225425">
                <a:tc>
                  <a:txBody>
                    <a:bodyPr/>
                    <a:p>
                      <a:pPr indent="0">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  其中：公租房</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a:solidFill>
                        <a:schemeClr val="tx1"/>
                      </a:solidFill>
                      <a:prstDash val="solid"/>
                    </a:lnR>
                    <a:lnT>
                      <a:noFill/>
                    </a:lnT>
                    <a:lnB>
                      <a:noFill/>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平方米</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w="12700">
                      <a:solidFill>
                        <a:schemeClr val="tx1"/>
                      </a:solidFill>
                      <a:prstDash val="solid"/>
                    </a:lnR>
                    <a:lnT>
                      <a:noFill/>
                    </a:lnT>
                    <a:lnB>
                      <a:noFill/>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510</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w="12700">
                      <a:solidFill>
                        <a:schemeClr val="tx1"/>
                      </a:solidFill>
                      <a:prstDash val="solid"/>
                    </a:lnR>
                    <a:lnT>
                      <a:noFill/>
                    </a:lnT>
                    <a:lnB>
                      <a:noFill/>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a:noFill/>
                    </a:lnR>
                    <a:lnT>
                      <a:noFill/>
                    </a:lnT>
                    <a:lnB>
                      <a:noFill/>
                    </a:lnB>
                    <a:lnTlToBr>
                      <a:noFill/>
                    </a:lnTlToBr>
                    <a:lnBlToTr>
                      <a:noFill/>
                    </a:lnBlToTr>
                    <a:noFill/>
                  </a:tcPr>
                </a:tc>
              </a:tr>
              <a:tr h="224790">
                <a:tc>
                  <a:txBody>
                    <a:bodyPr/>
                    <a:p>
                      <a:pPr indent="0">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        保障性租赁住房</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a:solidFill>
                        <a:schemeClr val="tx1"/>
                      </a:solidFill>
                      <a:prstDash val="solid"/>
                    </a:lnR>
                    <a:lnT>
                      <a:noFill/>
                    </a:lnT>
                    <a:lnB>
                      <a:noFill/>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平方米</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w="12700">
                      <a:solidFill>
                        <a:schemeClr val="tx1"/>
                      </a:solidFill>
                      <a:prstDash val="solid"/>
                    </a:lnR>
                    <a:lnT>
                      <a:noFill/>
                    </a:lnT>
                    <a:lnB>
                      <a:noFill/>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511</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w="12700">
                      <a:solidFill>
                        <a:schemeClr val="tx1"/>
                      </a:solidFill>
                      <a:prstDash val="solid"/>
                    </a:lnR>
                    <a:lnT>
                      <a:noFill/>
                    </a:lnT>
                    <a:lnB>
                      <a:noFill/>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a:noFill/>
                    </a:lnR>
                    <a:lnT>
                      <a:noFill/>
                    </a:lnT>
                    <a:lnB>
                      <a:noFill/>
                    </a:lnB>
                    <a:lnTlToBr>
                      <a:noFill/>
                    </a:lnTlToBr>
                    <a:lnBlToTr>
                      <a:noFill/>
                    </a:lnBlToTr>
                    <a:noFill/>
                  </a:tcPr>
                </a:tc>
              </a:tr>
              <a:tr h="224790">
                <a:tc>
                  <a:txBody>
                    <a:bodyPr/>
                    <a:p>
                      <a:pPr indent="0">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保障性住房可出租套数</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a:solidFill>
                        <a:schemeClr val="tx1"/>
                      </a:solidFill>
                      <a:prstDash val="solid"/>
                    </a:lnR>
                    <a:lnT>
                      <a:noFill/>
                    </a:lnT>
                    <a:lnB>
                      <a:noFill/>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套</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w="12700">
                      <a:solidFill>
                        <a:schemeClr val="tx1"/>
                      </a:solidFill>
                      <a:prstDash val="solid"/>
                    </a:lnR>
                    <a:lnT>
                      <a:noFill/>
                    </a:lnT>
                    <a:lnB>
                      <a:noFill/>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512</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w="12700">
                      <a:solidFill>
                        <a:schemeClr val="tx1"/>
                      </a:solidFill>
                      <a:prstDash val="solid"/>
                    </a:lnR>
                    <a:lnT>
                      <a:noFill/>
                    </a:lnT>
                    <a:lnB>
                      <a:noFill/>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a:noFill/>
                    </a:lnR>
                    <a:lnT>
                      <a:noFill/>
                    </a:lnT>
                    <a:lnB>
                      <a:noFill/>
                    </a:lnB>
                    <a:lnTlToBr>
                      <a:noFill/>
                    </a:lnTlToBr>
                    <a:lnBlToTr>
                      <a:noFill/>
                    </a:lnBlToTr>
                    <a:noFill/>
                  </a:tcPr>
                </a:tc>
              </a:tr>
              <a:tr h="224790">
                <a:tc>
                  <a:txBody>
                    <a:bodyPr/>
                    <a:p>
                      <a:pPr indent="0">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        其中：公租房</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a:solidFill>
                        <a:schemeClr val="tx1"/>
                      </a:solidFill>
                      <a:prstDash val="solid"/>
                    </a:lnR>
                    <a:lnT>
                      <a:noFill/>
                    </a:lnT>
                    <a:lnB>
                      <a:noFill/>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套</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w="12700">
                      <a:solidFill>
                        <a:schemeClr val="tx1"/>
                      </a:solidFill>
                      <a:prstDash val="solid"/>
                    </a:lnR>
                    <a:lnT>
                      <a:noFill/>
                    </a:lnT>
                    <a:lnB>
                      <a:noFill/>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513</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w="12700">
                      <a:solidFill>
                        <a:schemeClr val="tx1"/>
                      </a:solidFill>
                      <a:prstDash val="solid"/>
                    </a:lnR>
                    <a:lnT>
                      <a:noFill/>
                    </a:lnT>
                    <a:lnB>
                      <a:noFill/>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a:noFill/>
                    </a:lnR>
                    <a:lnT>
                      <a:noFill/>
                    </a:lnT>
                    <a:lnB>
                      <a:noFill/>
                    </a:lnB>
                    <a:lnTlToBr>
                      <a:noFill/>
                    </a:lnTlToBr>
                    <a:lnBlToTr>
                      <a:noFill/>
                    </a:lnBlToTr>
                    <a:noFill/>
                  </a:tcPr>
                </a:tc>
              </a:tr>
              <a:tr h="224790">
                <a:tc>
                  <a:txBody>
                    <a:bodyPr/>
                    <a:p>
                      <a:pPr indent="0">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保障性租赁住房</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a:solidFill>
                        <a:schemeClr val="tx1"/>
                      </a:solidFill>
                      <a:prstDash val="solid"/>
                    </a:lnR>
                    <a:lnT>
                      <a:noFill/>
                    </a:lnT>
                    <a:lnB>
                      <a:noFill/>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套</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w="12700">
                      <a:solidFill>
                        <a:schemeClr val="tx1"/>
                      </a:solidFill>
                      <a:prstDash val="solid"/>
                    </a:lnR>
                    <a:lnT>
                      <a:noFill/>
                    </a:lnT>
                    <a:lnB>
                      <a:noFill/>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514</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w="12700">
                      <a:solidFill>
                        <a:schemeClr val="tx1"/>
                      </a:solidFill>
                      <a:prstDash val="solid"/>
                    </a:lnR>
                    <a:lnT>
                      <a:noFill/>
                    </a:lnT>
                    <a:lnB>
                      <a:noFill/>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a:noFill/>
                    </a:lnR>
                    <a:lnT>
                      <a:noFill/>
                    </a:lnT>
                    <a:lnB>
                      <a:noFill/>
                    </a:lnB>
                    <a:lnTlToBr>
                      <a:noFill/>
                    </a:lnTlToBr>
                    <a:lnBlToTr>
                      <a:noFill/>
                    </a:lnBlToTr>
                    <a:noFill/>
                  </a:tcPr>
                </a:tc>
              </a:tr>
              <a:tr h="224790">
                <a:tc>
                  <a:txBody>
                    <a:bodyPr/>
                    <a:p>
                      <a:pPr indent="0">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保障性住房出租面积●</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a:solidFill>
                        <a:schemeClr val="tx1"/>
                      </a:solidFill>
                      <a:prstDash val="solid"/>
                    </a:lnR>
                    <a:lnT>
                      <a:noFill/>
                    </a:lnT>
                    <a:lnB>
                      <a:noFill/>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平方米</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w="12700">
                      <a:solidFill>
                        <a:schemeClr val="tx1"/>
                      </a:solidFill>
                      <a:prstDash val="solid"/>
                    </a:lnR>
                    <a:lnT>
                      <a:noFill/>
                    </a:lnT>
                    <a:lnB>
                      <a:noFill/>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w="12700">
                      <a:solidFill>
                        <a:schemeClr val="tx1"/>
                      </a:solidFill>
                      <a:prstDash val="solid"/>
                    </a:lnR>
                    <a:lnT>
                      <a:noFill/>
                    </a:lnT>
                    <a:lnB>
                      <a:noFill/>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a:noFill/>
                    </a:lnR>
                    <a:lnT>
                      <a:noFill/>
                    </a:lnT>
                    <a:lnB>
                      <a:noFill/>
                    </a:lnB>
                    <a:lnTlToBr>
                      <a:noFill/>
                    </a:lnTlToBr>
                    <a:lnBlToTr>
                      <a:noFill/>
                    </a:lnBlToTr>
                    <a:noFill/>
                  </a:tcPr>
                </a:tc>
              </a:tr>
              <a:tr h="224790">
                <a:tc>
                  <a:txBody>
                    <a:bodyPr/>
                    <a:p>
                      <a:pPr indent="0">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  其中：公租房●</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a:solidFill>
                        <a:schemeClr val="tx1"/>
                      </a:solidFill>
                      <a:prstDash val="solid"/>
                    </a:lnR>
                    <a:lnT>
                      <a:noFill/>
                    </a:lnT>
                    <a:lnB>
                      <a:noFill/>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平方米</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w="12700">
                      <a:solidFill>
                        <a:schemeClr val="tx1"/>
                      </a:solidFill>
                      <a:prstDash val="solid"/>
                    </a:lnR>
                    <a:lnT>
                      <a:noFill/>
                    </a:lnT>
                    <a:lnB>
                      <a:noFill/>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w="12700">
                      <a:solidFill>
                        <a:schemeClr val="tx1"/>
                      </a:solidFill>
                      <a:prstDash val="solid"/>
                    </a:lnR>
                    <a:lnT>
                      <a:noFill/>
                    </a:lnT>
                    <a:lnB>
                      <a:noFill/>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a:noFill/>
                    </a:lnR>
                    <a:lnT>
                      <a:noFill/>
                    </a:lnT>
                    <a:lnB>
                      <a:noFill/>
                    </a:lnB>
                    <a:lnTlToBr>
                      <a:noFill/>
                    </a:lnTlToBr>
                    <a:lnBlToTr>
                      <a:noFill/>
                    </a:lnBlToTr>
                    <a:noFill/>
                  </a:tcPr>
                </a:tc>
              </a:tr>
              <a:tr h="224790">
                <a:tc>
                  <a:txBody>
                    <a:bodyPr/>
                    <a:p>
                      <a:pPr indent="0">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        保障性租赁住房●</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a:solidFill>
                        <a:schemeClr val="tx1"/>
                      </a:solidFill>
                      <a:prstDash val="solid"/>
                    </a:lnR>
                    <a:lnT>
                      <a:noFill/>
                    </a:lnT>
                    <a:lnB>
                      <a:noFill/>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平方米</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w="12700">
                      <a:solidFill>
                        <a:schemeClr val="tx1"/>
                      </a:solidFill>
                      <a:prstDash val="solid"/>
                    </a:lnR>
                    <a:lnT>
                      <a:noFill/>
                    </a:lnT>
                    <a:lnB>
                      <a:noFill/>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w="12700">
                      <a:solidFill>
                        <a:schemeClr val="tx1"/>
                      </a:solidFill>
                      <a:prstDash val="solid"/>
                    </a:lnR>
                    <a:lnT>
                      <a:noFill/>
                    </a:lnT>
                    <a:lnB>
                      <a:noFill/>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a:noFill/>
                    </a:lnR>
                    <a:lnT>
                      <a:noFill/>
                    </a:lnT>
                    <a:lnB>
                      <a:noFill/>
                    </a:lnB>
                    <a:lnTlToBr>
                      <a:noFill/>
                    </a:lnTlToBr>
                    <a:lnBlToTr>
                      <a:noFill/>
                    </a:lnBlToTr>
                    <a:noFill/>
                  </a:tcPr>
                </a:tc>
              </a:tr>
              <a:tr h="224790">
                <a:tc>
                  <a:txBody>
                    <a:bodyPr/>
                    <a:p>
                      <a:pPr indent="0">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保障性住房出租套数●</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a:solidFill>
                        <a:schemeClr val="tx1"/>
                      </a:solidFill>
                      <a:prstDash val="solid"/>
                    </a:lnR>
                    <a:lnT>
                      <a:noFill/>
                    </a:lnT>
                    <a:lnB>
                      <a:noFill/>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套</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w="12700">
                      <a:solidFill>
                        <a:schemeClr val="tx1"/>
                      </a:solidFill>
                      <a:prstDash val="solid"/>
                    </a:lnR>
                    <a:lnT>
                      <a:noFill/>
                    </a:lnT>
                    <a:lnB>
                      <a:noFill/>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w="12700">
                      <a:solidFill>
                        <a:schemeClr val="tx1"/>
                      </a:solidFill>
                      <a:prstDash val="solid"/>
                    </a:lnR>
                    <a:lnT>
                      <a:noFill/>
                    </a:lnT>
                    <a:lnB>
                      <a:noFill/>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a:noFill/>
                    </a:lnR>
                    <a:lnT>
                      <a:noFill/>
                    </a:lnT>
                    <a:lnB>
                      <a:noFill/>
                    </a:lnB>
                    <a:lnTlToBr>
                      <a:noFill/>
                    </a:lnTlToBr>
                    <a:lnBlToTr>
                      <a:noFill/>
                    </a:lnBlToTr>
                    <a:noFill/>
                  </a:tcPr>
                </a:tc>
              </a:tr>
              <a:tr h="225425">
                <a:tc>
                  <a:txBody>
                    <a:bodyPr/>
                    <a:p>
                      <a:pPr indent="0">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  其中：公租房●</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a:solidFill>
                        <a:schemeClr val="tx1"/>
                      </a:solidFill>
                      <a:prstDash val="solid"/>
                    </a:lnR>
                    <a:lnT>
                      <a:noFill/>
                    </a:lnT>
                    <a:lnB>
                      <a:noFill/>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套</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w="12700">
                      <a:solidFill>
                        <a:schemeClr val="tx1"/>
                      </a:solidFill>
                      <a:prstDash val="solid"/>
                    </a:lnR>
                    <a:lnT>
                      <a:noFill/>
                    </a:lnT>
                    <a:lnB>
                      <a:noFill/>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w="12700">
                      <a:solidFill>
                        <a:schemeClr val="tx1"/>
                      </a:solidFill>
                      <a:prstDash val="solid"/>
                    </a:lnR>
                    <a:lnT>
                      <a:noFill/>
                    </a:lnT>
                    <a:lnB>
                      <a:noFill/>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a:noFill/>
                    </a:lnR>
                    <a:lnT>
                      <a:noFill/>
                    </a:lnT>
                    <a:lnB>
                      <a:noFill/>
                    </a:lnB>
                    <a:lnTlToBr>
                      <a:noFill/>
                    </a:lnTlToBr>
                    <a:lnBlToTr>
                      <a:noFill/>
                    </a:lnBlToTr>
                    <a:noFill/>
                  </a:tcPr>
                </a:tc>
              </a:tr>
              <a:tr h="224790">
                <a:tc>
                  <a:txBody>
                    <a:bodyPr/>
                    <a:p>
                      <a:pPr indent="0">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        保障性租赁住房●</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w="12700">
                      <a:solidFill>
                        <a:schemeClr val="tx1"/>
                      </a:solidFill>
                      <a:prstDash val="solid"/>
                    </a:lnR>
                    <a:lnT>
                      <a:noFill/>
                    </a:lnT>
                    <a:lnB w="12700">
                      <a:solidFill>
                        <a:schemeClr val="tx1"/>
                      </a:solidFill>
                      <a:prstDash val="solid"/>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套</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w="12700">
                      <a:solidFill>
                        <a:schemeClr val="tx1"/>
                      </a:solidFill>
                      <a:prstDash val="solid"/>
                    </a:lnR>
                    <a:lnT>
                      <a:noFill/>
                    </a:lnT>
                    <a:lnB w="12700">
                      <a:solidFill>
                        <a:schemeClr val="tx1"/>
                      </a:solidFill>
                      <a:prstDash val="solid"/>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w="12700">
                      <a:solidFill>
                        <a:schemeClr val="tx1"/>
                      </a:solidFill>
                      <a:prstDash val="solid"/>
                    </a:lnR>
                    <a:lnT>
                      <a:noFill/>
                    </a:lnT>
                    <a:lnB w="12700">
                      <a:solidFill>
                        <a:schemeClr val="tx1"/>
                      </a:solidFill>
                      <a:prstDash val="soli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a:solidFill>
                        <a:schemeClr val="tx1"/>
                      </a:solidFill>
                      <a:prstDash val="solid"/>
                    </a:lnL>
                    <a:lnR>
                      <a:noFill/>
                    </a:lnR>
                    <a:lnT>
                      <a:noFill/>
                    </a:lnT>
                    <a:lnB w="12700">
                      <a:solidFill>
                        <a:schemeClr val="tx1"/>
                      </a:solidFill>
                      <a:prstDash val="solid"/>
                    </a:lnB>
                    <a:lnTlToBr>
                      <a:noFill/>
                    </a:lnTlToBr>
                    <a:lnBlToTr>
                      <a:noFill/>
                    </a:lnBlToTr>
                    <a:noFill/>
                  </a:tcPr>
                </a:tc>
              </a:tr>
              <a:tr h="224790">
                <a:tc gridSpan="4">
                  <a:txBody>
                    <a:bodyPr/>
                    <a:p>
                      <a:pPr indent="0">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项目规划相关资料：515</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a:noFill/>
                    </a:lnR>
                    <a:lnT w="12700">
                      <a:solidFill>
                        <a:schemeClr val="tx1"/>
                      </a:solidFill>
                      <a:prstDash val="solid"/>
                    </a:lnT>
                    <a:lnB>
                      <a:noFill/>
                    </a:lnB>
                    <a:lnTlToBr>
                      <a:noFill/>
                    </a:lnTlToBr>
                    <a:lnBlToTr>
                      <a:noFill/>
                    </a:lnBlToTr>
                    <a:noFill/>
                  </a:tcPr>
                </a:tc>
                <a:tc hMerge="1">
                  <a:tcPr>
                    <a:lnT w="12700">
                      <a:solidFill>
                        <a:schemeClr val="tx1"/>
                      </a:solidFill>
                      <a:prstDash val="solid"/>
                    </a:lnT>
                    <a:lnB>
                      <a:noFill/>
                    </a:lnB>
                  </a:tcPr>
                </a:tc>
                <a:tc hMerge="1">
                  <a:tcPr>
                    <a:lnT w="12700">
                      <a:solidFill>
                        <a:schemeClr val="tx1"/>
                      </a:solidFill>
                      <a:prstDash val="solid"/>
                    </a:lnT>
                    <a:lnB>
                      <a:noFill/>
                    </a:lnB>
                  </a:tcPr>
                </a:tc>
                <a:tc hMerge="1">
                  <a:tcPr>
                    <a:lnR>
                      <a:noFill/>
                    </a:lnR>
                    <a:lnT w="12700">
                      <a:solidFill>
                        <a:schemeClr val="tx1"/>
                      </a:solidFill>
                      <a:prstDash val="solid"/>
                    </a:lnT>
                    <a:lnB>
                      <a:noFill/>
                    </a:lnB>
                  </a:tcPr>
                </a:tc>
              </a:tr>
              <a:tr h="224790">
                <a:tc gridSpan="4">
                  <a:txBody>
                    <a:bodyPr/>
                    <a:p>
                      <a:pPr indent="0">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    保障性住房规划建筑面积（515）</a:t>
                      </a:r>
                      <a:r>
                        <a:rPr lang="en-US" sz="1200" b="0" u="sng">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平方米</a:t>
                      </a:r>
                      <a:endParaRPr 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a:noFill/>
                    </a:lnR>
                    <a:lnT>
                      <a:noFill/>
                    </a:lnT>
                    <a:lnB>
                      <a:noFill/>
                    </a:lnB>
                    <a:lnTlToBr>
                      <a:noFill/>
                    </a:lnTlToBr>
                    <a:lnBlToTr>
                      <a:noFill/>
                    </a:lnBlToTr>
                    <a:noFill/>
                  </a:tcPr>
                </a:tc>
                <a:tc hMerge="1">
                  <a:tcPr>
                    <a:lnT>
                      <a:noFill/>
                    </a:lnT>
                    <a:lnB>
                      <a:noFill/>
                    </a:lnB>
                  </a:tcPr>
                </a:tc>
                <a:tc hMerge="1">
                  <a:tcPr>
                    <a:lnT>
                      <a:noFill/>
                    </a:lnT>
                    <a:lnB>
                      <a:noFill/>
                    </a:lnB>
                  </a:tcPr>
                </a:tc>
                <a:tc hMerge="1">
                  <a:tcPr>
                    <a:lnR>
                      <a:noFill/>
                    </a:lnR>
                    <a:lnT>
                      <a:noFill/>
                    </a:lnT>
                    <a:lnB>
                      <a:noFill/>
                    </a:lnB>
                  </a:tcPr>
                </a:tc>
              </a:tr>
              <a:tr h="224790">
                <a:tc gridSpan="4">
                  <a:txBody>
                    <a:bodyPr/>
                    <a:p>
                      <a:pPr indent="0">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    保障性住房规划住宅套数（516）</a:t>
                      </a:r>
                      <a:r>
                        <a:rPr lang="en-US" sz="1200" b="0" u="sng">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套</a:t>
                      </a:r>
                      <a:endParaRPr 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a:noFill/>
                    </a:lnL>
                    <a:lnR>
                      <a:noFill/>
                    </a:lnR>
                    <a:lnT>
                      <a:noFill/>
                    </a:lnT>
                    <a:lnB w="12700">
                      <a:solidFill>
                        <a:schemeClr val="tx1"/>
                      </a:solidFill>
                      <a:prstDash val="solid"/>
                    </a:lnB>
                    <a:lnTlToBr>
                      <a:noFill/>
                    </a:lnTlToBr>
                    <a:lnBlToTr>
                      <a:noFill/>
                    </a:lnBlToTr>
                    <a:noFill/>
                  </a:tcPr>
                </a:tc>
                <a:tc hMerge="1">
                  <a:tcPr>
                    <a:lnT>
                      <a:noFill/>
                    </a:lnT>
                    <a:lnB w="12700">
                      <a:solidFill>
                        <a:schemeClr val="tx1"/>
                      </a:solidFill>
                      <a:prstDash val="solid"/>
                    </a:lnB>
                  </a:tcPr>
                </a:tc>
                <a:tc hMerge="1">
                  <a:tcPr>
                    <a:lnT>
                      <a:noFill/>
                    </a:lnT>
                    <a:lnB w="12700">
                      <a:solidFill>
                        <a:schemeClr val="tx1"/>
                      </a:solidFill>
                      <a:prstDash val="solid"/>
                    </a:lnB>
                  </a:tcPr>
                </a:tc>
                <a:tc hMerge="1">
                  <a:tcPr>
                    <a:lnR>
                      <a:noFill/>
                    </a:lnR>
                    <a:lnT>
                      <a:noFill/>
                    </a:lnT>
                    <a:lnB w="12700">
                      <a:solidFill>
                        <a:schemeClr val="tx1"/>
                      </a:solidFill>
                      <a:prstDash val="solid"/>
                    </a:lnB>
                  </a:tcPr>
                </a:tc>
              </a:tr>
            </a:tbl>
          </a:graphicData>
        </a:graphic>
      </p:graphicFrame>
      <p:sp>
        <p:nvSpPr>
          <p:cNvPr id="5" name="文本框 4"/>
          <p:cNvSpPr txBox="1"/>
          <p:nvPr/>
        </p:nvSpPr>
        <p:spPr>
          <a:xfrm>
            <a:off x="4572000" y="2060575"/>
            <a:ext cx="7620000" cy="1866900"/>
          </a:xfrm>
          <a:prstGeom prst="rect">
            <a:avLst/>
          </a:prstGeom>
          <a:noFill/>
        </p:spPr>
        <p:txBody>
          <a:bodyPr wrap="square" rtlCol="0" anchor="t">
            <a:noAutofit/>
          </a:bodyPr>
          <a:p>
            <a:pPr marL="285750" indent="-285750">
              <a:lnSpc>
                <a:spcPct val="130000"/>
              </a:lnSpc>
              <a:buClrTx/>
              <a:buSzTx/>
              <a:buFont typeface="Wingdings" panose="05000000000000000000" charset="0"/>
              <a:buChar char="l"/>
            </a:pPr>
            <a:r>
              <a:rPr sz="2400" noProof="1" dirty="0">
                <a:latin typeface="微软雅黑" panose="020B0503020204020204" charset="-122"/>
                <a:ea typeface="微软雅黑" panose="020B0503020204020204" charset="-122"/>
                <a:cs typeface="+mn-cs"/>
                <a:sym typeface="+mn-ea"/>
              </a:rPr>
              <a:t>统计范围：</a:t>
            </a:r>
            <a:endParaRPr sz="2400" noProof="1" dirty="0">
              <a:latin typeface="微软雅黑" panose="020B0503020204020204" charset="-122"/>
              <a:ea typeface="微软雅黑" panose="020B0503020204020204" charset="-122"/>
              <a:sym typeface="+mn-ea"/>
            </a:endParaRPr>
          </a:p>
          <a:p>
            <a:pPr>
              <a:lnSpc>
                <a:spcPct val="130000"/>
              </a:lnSpc>
              <a:buClrTx/>
              <a:buSzTx/>
              <a:buFont typeface="Wingdings" panose="05000000000000000000" charset="0"/>
            </a:pPr>
            <a:r>
              <a:rPr lang="en-US" sz="2400" noProof="1" dirty="0">
                <a:latin typeface="微软雅黑" panose="020B0503020204020204" charset="-122"/>
                <a:ea typeface="微软雅黑" panose="020B0503020204020204" charset="-122"/>
                <a:cs typeface="+mn-cs"/>
                <a:sym typeface="+mn-ea"/>
              </a:rPr>
              <a:t>      </a:t>
            </a:r>
            <a:r>
              <a:rPr sz="2400" noProof="1" dirty="0">
                <a:latin typeface="微软雅黑" panose="020B0503020204020204" charset="-122"/>
                <a:ea typeface="微软雅黑" panose="020B0503020204020204" charset="-122"/>
                <a:cs typeface="+mn-cs"/>
                <a:sym typeface="+mn-ea"/>
              </a:rPr>
              <a:t>辖区内进行保障性住房开发建设的单位，包括投资项目中的棚户区改造</a:t>
            </a:r>
            <a:r>
              <a:rPr sz="2400" noProof="1" dirty="0">
                <a:solidFill>
                  <a:srgbClr val="FF0000"/>
                </a:solidFill>
                <a:latin typeface="微软雅黑" panose="020B0503020204020204" charset="-122"/>
                <a:ea typeface="微软雅黑" panose="020B0503020204020204" charset="-122"/>
                <a:cs typeface="+mn-cs"/>
                <a:sym typeface="+mn-ea"/>
              </a:rPr>
              <a:t>等</a:t>
            </a:r>
            <a:r>
              <a:rPr sz="2400" noProof="1" dirty="0">
                <a:latin typeface="微软雅黑" panose="020B0503020204020204" charset="-122"/>
                <a:ea typeface="微软雅黑" panose="020B0503020204020204" charset="-122"/>
                <a:cs typeface="+mn-cs"/>
                <a:sym typeface="+mn-ea"/>
              </a:rPr>
              <a:t>保障性住房项目。</a:t>
            </a:r>
            <a:endParaRPr sz="2400" noProof="1" dirty="0">
              <a:latin typeface="微软雅黑" panose="020B0503020204020204" charset="-122"/>
              <a:ea typeface="微软雅黑" panose="020B0503020204020204" charset="-122"/>
              <a:sym typeface="+mn-ea"/>
            </a:endParaRPr>
          </a:p>
          <a:p>
            <a:pPr>
              <a:lnSpc>
                <a:spcPct val="130000"/>
              </a:lnSpc>
              <a:buClrTx/>
              <a:buSzTx/>
              <a:buFont typeface="Wingdings" panose="05000000000000000000" charset="0"/>
            </a:pPr>
            <a:endParaRPr lang="zh-CN" sz="2400" noProof="1" dirty="0">
              <a:latin typeface="微软雅黑" panose="020B0503020204020204" charset="-122"/>
              <a:ea typeface="微软雅黑" panose="020B0503020204020204" charset="-122"/>
              <a:sym typeface="+mn-ea"/>
            </a:endParaRPr>
          </a:p>
          <a:p>
            <a:pPr>
              <a:lnSpc>
                <a:spcPct val="130000"/>
              </a:lnSpc>
              <a:buClrTx/>
              <a:buSzTx/>
              <a:buFont typeface="Wingdings" panose="05000000000000000000" charset="0"/>
            </a:pPr>
            <a:endParaRPr lang="zh-CN" altLang="en-US" sz="2400" noProof="1" dirty="0">
              <a:latin typeface="微软雅黑" panose="020B0503020204020204" charset="-122"/>
              <a:ea typeface="微软雅黑" panose="020B0503020204020204" charset="-122"/>
              <a:sym typeface="+mn-ea"/>
            </a:endParaRPr>
          </a:p>
        </p:txBody>
      </p:sp>
    </p:spTree>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353" name="矩形 7"/>
          <p:cNvSpPr/>
          <p:nvPr/>
        </p:nvSpPr>
        <p:spPr>
          <a:xfrm>
            <a:off x="2024063" y="1874838"/>
            <a:ext cx="8104187" cy="3194050"/>
          </a:xfrm>
          <a:prstGeom prst="rect">
            <a:avLst/>
          </a:prstGeom>
          <a:noFill/>
          <a:ln w="9525">
            <a:noFill/>
          </a:ln>
        </p:spPr>
        <p:txBody>
          <a:bodyPr wrap="square" anchor="t" anchorCtr="0">
            <a:spAutoFit/>
          </a:bodyPr>
          <a:p>
            <a:pPr marL="342900" indent="-342900">
              <a:spcBef>
                <a:spcPct val="20000"/>
              </a:spcBef>
              <a:buFont typeface="Wingdings" panose="05000000000000000000" pitchFamily="2" charset="2"/>
              <a:buChar char="l"/>
            </a:pPr>
            <a:r>
              <a:rPr lang="zh-CN" altLang="en-US" sz="2400" dirty="0">
                <a:latin typeface="微软雅黑" panose="020B0503020204020204" charset="-122"/>
                <a:ea typeface="微软雅黑" panose="020B0503020204020204" charset="-122"/>
              </a:rPr>
              <a:t> 企业填报：对需要填表的保障房项目进行标记和布表，具体方式为年度项目结转时打标记、项目入库时标记是否为保障性住房。（待国家指导确定）</a:t>
            </a:r>
            <a:endParaRPr lang="en-US" altLang="zh-CN" sz="2400" dirty="0">
              <a:latin typeface="微软雅黑" panose="020B0503020204020204" charset="-122"/>
              <a:ea typeface="微软雅黑" panose="020B0503020204020204" charset="-122"/>
            </a:endParaRPr>
          </a:p>
          <a:p>
            <a:pPr marL="342900" indent="-342900">
              <a:spcBef>
                <a:spcPct val="20000"/>
              </a:spcBef>
              <a:buFont typeface="Wingdings" panose="05000000000000000000" pitchFamily="2" charset="2"/>
              <a:buChar char="l"/>
            </a:pPr>
            <a:endParaRPr lang="en-US" altLang="zh-CN" sz="2400" dirty="0">
              <a:latin typeface="微软雅黑" panose="020B0503020204020204" charset="-122"/>
              <a:ea typeface="微软雅黑" panose="020B0503020204020204" charset="-122"/>
            </a:endParaRPr>
          </a:p>
          <a:p>
            <a:pPr marL="342900" indent="-342900">
              <a:spcBef>
                <a:spcPct val="20000"/>
              </a:spcBef>
              <a:buFont typeface="Wingdings" panose="05000000000000000000" pitchFamily="2" charset="2"/>
              <a:buChar char="l"/>
            </a:pPr>
            <a:r>
              <a:rPr lang="zh-CN" altLang="en-US" sz="2400" dirty="0">
                <a:latin typeface="微软雅黑" panose="020B0503020204020204" charset="-122"/>
                <a:ea typeface="微软雅黑" panose="020B0503020204020204" charset="-122"/>
              </a:rPr>
              <a:t>收审方式：市、区级均由</a:t>
            </a:r>
            <a:r>
              <a:rPr lang="zh-CN" altLang="en-US" sz="2400" dirty="0">
                <a:solidFill>
                  <a:srgbClr val="FF0000"/>
                </a:solidFill>
                <a:latin typeface="微软雅黑" panose="020B0503020204020204" charset="-122"/>
                <a:ea typeface="微软雅黑" panose="020B0503020204020204" charset="-122"/>
              </a:rPr>
              <a:t>房地产专业</a:t>
            </a:r>
            <a:r>
              <a:rPr lang="zh-CN" altLang="en-US" sz="2400" dirty="0">
                <a:latin typeface="微软雅黑" panose="020B0503020204020204" charset="-122"/>
                <a:ea typeface="微软雅黑" panose="020B0503020204020204" charset="-122"/>
              </a:rPr>
              <a:t>负责收集、审核、查询、汇总、上报，需做好企业联系和指导工作，特别是对本区保障性住房</a:t>
            </a:r>
            <a:r>
              <a:rPr lang="zh-CN" altLang="en-US" sz="2400" dirty="0">
                <a:solidFill>
                  <a:srgbClr val="FF0000"/>
                </a:solidFill>
                <a:latin typeface="微软雅黑" panose="020B0503020204020204" charset="-122"/>
                <a:ea typeface="微软雅黑" panose="020B0503020204020204" charset="-122"/>
              </a:rPr>
              <a:t>固定资产投资项目</a:t>
            </a:r>
            <a:r>
              <a:rPr lang="zh-CN" altLang="en-US" sz="2400" dirty="0">
                <a:latin typeface="微软雅黑" panose="020B0503020204020204" charset="-122"/>
                <a:ea typeface="微软雅黑" panose="020B0503020204020204" charset="-122"/>
              </a:rPr>
              <a:t>做好梳理，摸清数据，开展集中培训。</a:t>
            </a:r>
            <a:endParaRPr lang="en-US" altLang="zh-CN" sz="2400" dirty="0">
              <a:latin typeface="微软雅黑" panose="020B0503020204020204" charset="-122"/>
              <a:ea typeface="微软雅黑" panose="020B0503020204020204" charset="-122"/>
            </a:endParaRPr>
          </a:p>
        </p:txBody>
      </p:sp>
      <p:grpSp>
        <p:nvGrpSpPr>
          <p:cNvPr id="100354" name="组合 7"/>
          <p:cNvGrpSpPr/>
          <p:nvPr/>
        </p:nvGrpSpPr>
        <p:grpSpPr>
          <a:xfrm>
            <a:off x="1524000" y="749300"/>
            <a:ext cx="3508375" cy="688975"/>
            <a:chOff x="0" y="-170"/>
            <a:chExt cx="5526" cy="1085"/>
          </a:xfrm>
        </p:grpSpPr>
        <p:sp>
          <p:nvSpPr>
            <p:cNvPr id="100355" name="AutoShape 16" descr="C:\Users\renql\AppData\Roaming\feiq\RichOle\1157006221.bmp"/>
            <p:cNvSpPr>
              <a:spLocks noChangeAspect="1"/>
            </p:cNvSpPr>
            <p:nvPr/>
          </p:nvSpPr>
          <p:spPr>
            <a:xfrm>
              <a:off x="245" y="-170"/>
              <a:ext cx="480" cy="360"/>
            </a:xfrm>
            <a:prstGeom prst="rect">
              <a:avLst/>
            </a:prstGeom>
            <a:noFill/>
            <a:ln w="9525">
              <a:noFill/>
            </a:ln>
          </p:spPr>
          <p:txBody>
            <a:bodyPr anchor="t" anchorCtr="0"/>
            <a:p>
              <a:endParaRPr lang="zh-CN" altLang="en-US" dirty="0">
                <a:latin typeface="Arial" panose="020B0604020202020204" pitchFamily="34" charset="0"/>
                <a:ea typeface="宋体" panose="02010600030101010101" pitchFamily="2" charset="-122"/>
              </a:endParaRPr>
            </a:p>
          </p:txBody>
        </p:sp>
        <p:grpSp>
          <p:nvGrpSpPr>
            <p:cNvPr id="100356" name="组合 3"/>
            <p:cNvGrpSpPr/>
            <p:nvPr/>
          </p:nvGrpSpPr>
          <p:grpSpPr>
            <a:xfrm>
              <a:off x="0" y="357"/>
              <a:ext cx="594" cy="341"/>
              <a:chOff x="0" y="210766"/>
              <a:chExt cx="502921" cy="288405"/>
            </a:xfrm>
          </p:grpSpPr>
          <p:sp>
            <p:nvSpPr>
              <p:cNvPr id="5" name="矩形 4"/>
              <p:cNvSpPr/>
              <p:nvPr/>
            </p:nvSpPr>
            <p:spPr>
              <a:xfrm>
                <a:off x="0" y="210766"/>
                <a:ext cx="103695" cy="287253"/>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cs typeface="+mn-ea"/>
                  <a:sym typeface="+mn-lt"/>
                </a:endParaRPr>
              </a:p>
            </p:txBody>
          </p:sp>
          <p:sp>
            <p:nvSpPr>
              <p:cNvPr id="6" name="矩形 5"/>
              <p:cNvSpPr/>
              <p:nvPr/>
            </p:nvSpPr>
            <p:spPr>
              <a:xfrm>
                <a:off x="270687" y="215214"/>
                <a:ext cx="232234" cy="282805"/>
              </a:xfrm>
              <a:prstGeom prst="rect">
                <a:avLst/>
              </a:prstGeom>
              <a:solidFill>
                <a:srgbClr val="2147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cs typeface="+mn-ea"/>
                  <a:sym typeface="+mn-lt"/>
                </a:endParaRPr>
              </a:p>
            </p:txBody>
          </p:sp>
          <p:sp>
            <p:nvSpPr>
              <p:cNvPr id="2" name="矩形 1"/>
              <p:cNvSpPr/>
              <p:nvPr/>
            </p:nvSpPr>
            <p:spPr>
              <a:xfrm>
                <a:off x="135343" y="211918"/>
                <a:ext cx="103695" cy="2872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cs typeface="+mn-ea"/>
                  <a:sym typeface="+mn-lt"/>
                </a:endParaRPr>
              </a:p>
            </p:txBody>
          </p:sp>
        </p:grpSp>
        <p:sp>
          <p:nvSpPr>
            <p:cNvPr id="3" name="矩形 5"/>
            <p:cNvSpPr>
              <a:spLocks noChangeArrowheads="1"/>
            </p:cNvSpPr>
            <p:nvPr/>
          </p:nvSpPr>
          <p:spPr bwMode="auto">
            <a:xfrm>
              <a:off x="900" y="190"/>
              <a:ext cx="4626" cy="725"/>
            </a:xfrm>
            <a:prstGeom prst="rect">
              <a:avLst/>
            </a:prstGeom>
            <a:noFill/>
            <a:ln w="9525">
              <a:noFill/>
              <a:miter lim="800000"/>
            </a:ln>
          </p:spPr>
          <p:txBody>
            <a:bodyPr wrap="none">
              <a:spAutoFit/>
            </a:bodyPr>
            <a:lstStyle/>
            <a:p>
              <a:pPr marL="0" marR="0" lvl="0" algn="l" defTabSz="914400" rtl="0" eaLnBrk="1" fontAlgn="base" latinLnBrk="0" hangingPunct="1">
                <a:lnSpc>
                  <a:spcPct val="100000"/>
                </a:lnSpc>
                <a:buClrTx/>
                <a:buSzTx/>
                <a:buFontTx/>
                <a:buNone/>
                <a:defRPr/>
              </a:pPr>
              <a:r>
                <a:rPr kumimoji="1" lang="zh-CN" altLang="en-US" sz="2400" b="1" strike="noStrike" noProof="0" dirty="0">
                  <a:ln>
                    <a:noFill/>
                  </a:ln>
                  <a:solidFill>
                    <a:schemeClr val="accent1">
                      <a:lumMod val="75000"/>
                    </a:schemeClr>
                  </a:solidFill>
                  <a:effectLst/>
                  <a:uLnTx/>
                  <a:uFillTx/>
                  <a:latin typeface="Times New Roman" panose="02020603050405020304" pitchFamily="18" charset="0"/>
                  <a:ea typeface="黑体" panose="02010609060101010101" pitchFamily="49" charset="-122"/>
                  <a:cs typeface="+mn-cs"/>
                  <a:sym typeface="+mn-ea"/>
                </a:rPr>
                <a:t>企业填报及收审方式</a:t>
              </a:r>
              <a:endParaRPr kumimoji="1" sz="24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pitchFamily="49" charset="-122"/>
              </a:endParaRPr>
            </a:p>
          </p:txBody>
        </p:sp>
      </p:grpSp>
    </p:spTree>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5"/>
          <p:cNvSpPr>
            <a:spLocks noChangeArrowheads="1"/>
          </p:cNvSpPr>
          <p:nvPr/>
        </p:nvSpPr>
        <p:spPr bwMode="auto">
          <a:xfrm>
            <a:off x="1271588" y="117475"/>
            <a:ext cx="1816100" cy="582613"/>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lang="zh-CN" sz="32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pitchFamily="49" charset="-122"/>
                <a:cs typeface="+mn-cs"/>
              </a:rPr>
              <a:t>重点指标</a:t>
            </a:r>
            <a:endParaRPr kumimoji="1" lang="zh-CN" sz="32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pitchFamily="49" charset="-122"/>
            </a:endParaRPr>
          </a:p>
        </p:txBody>
      </p:sp>
      <p:sp>
        <p:nvSpPr>
          <p:cNvPr id="13" name="文本框 8"/>
          <p:cNvSpPr txBox="1"/>
          <p:nvPr/>
        </p:nvSpPr>
        <p:spPr>
          <a:xfrm>
            <a:off x="387350" y="1066800"/>
            <a:ext cx="11322050" cy="3492500"/>
          </a:xfrm>
          <a:prstGeom prst="rect">
            <a:avLst/>
          </a:prstGeom>
          <a:noFill/>
          <a:ln w="9525">
            <a:noFill/>
          </a:ln>
        </p:spPr>
        <p:txBody>
          <a:bodyPr wrap="square">
            <a:noAutofit/>
          </a:bodyPr>
          <a:p>
            <a:pPr marL="285750" indent="-285750">
              <a:lnSpc>
                <a:spcPct val="130000"/>
              </a:lnSpc>
              <a:buFont typeface="Wingdings" panose="05000000000000000000" charset="0"/>
              <a:buChar char="l"/>
            </a:pPr>
            <a:r>
              <a:rPr lang="zh-CN" altLang="en-US" sz="2665" noProof="1">
                <a:solidFill>
                  <a:schemeClr val="accent1"/>
                </a:solidFill>
                <a:latin typeface="微软雅黑" panose="020B0503020204020204" charset="-122"/>
                <a:ea typeface="微软雅黑" panose="020B0503020204020204" charset="-122"/>
                <a:cs typeface="+mn-cs"/>
                <a:sym typeface="+mn-ea"/>
              </a:rPr>
              <a:t>保障性住房规划建筑面积（515）</a:t>
            </a:r>
            <a:r>
              <a:rPr lang="zh-CN" altLang="en-US" sz="2665" noProof="1">
                <a:latin typeface="微软雅黑" panose="020B0503020204020204" charset="-122"/>
                <a:ea typeface="微软雅黑" panose="020B0503020204020204" charset="-122"/>
                <a:cs typeface="+mn-cs"/>
                <a:sym typeface="+mn-ea"/>
              </a:rPr>
              <a:t>  指项目中保障性住房总的建筑面积。项目尚未开工或正在建设时，以规划建筑面积为准。</a:t>
            </a:r>
            <a:endParaRPr lang="zh-CN" altLang="en-US" sz="2665" noProof="1">
              <a:latin typeface="微软雅黑" panose="020B0503020204020204" charset="-122"/>
              <a:ea typeface="微软雅黑" panose="020B0503020204020204" charset="-122"/>
              <a:sym typeface="+mn-ea"/>
            </a:endParaRPr>
          </a:p>
          <a:p>
            <a:pPr marL="285750" indent="-285750">
              <a:lnSpc>
                <a:spcPct val="130000"/>
              </a:lnSpc>
              <a:buFont typeface="Wingdings" panose="05000000000000000000" charset="0"/>
              <a:buChar char="l"/>
            </a:pPr>
            <a:r>
              <a:rPr lang="zh-CN" altLang="en-US" sz="2665" noProof="1">
                <a:solidFill>
                  <a:schemeClr val="accent1"/>
                </a:solidFill>
                <a:latin typeface="微软雅黑" panose="020B0503020204020204" charset="-122"/>
                <a:ea typeface="微软雅黑" panose="020B0503020204020204" charset="-122"/>
                <a:cs typeface="+mn-cs"/>
                <a:sym typeface="+mn-ea"/>
              </a:rPr>
              <a:t>保障性住房规划住宅套数（516）</a:t>
            </a:r>
            <a:r>
              <a:rPr lang="zh-CN" altLang="en-US" sz="2665" noProof="1">
                <a:latin typeface="微软雅黑" panose="020B0503020204020204" charset="-122"/>
                <a:ea typeface="微软雅黑" panose="020B0503020204020204" charset="-122"/>
                <a:cs typeface="+mn-cs"/>
                <a:sym typeface="+mn-ea"/>
              </a:rPr>
              <a:t>  指项目中保障性住房规划建设住宅的套数。</a:t>
            </a:r>
            <a:endParaRPr lang="zh-CN" altLang="en-US" sz="2665" noProof="1">
              <a:latin typeface="微软雅黑" panose="020B0503020204020204" charset="-122"/>
              <a:ea typeface="微软雅黑" panose="020B0503020204020204" charset="-122"/>
              <a:sym typeface="+mn-ea"/>
            </a:endParaRPr>
          </a:p>
          <a:p>
            <a:pPr marL="285750" indent="-285750">
              <a:lnSpc>
                <a:spcPct val="130000"/>
              </a:lnSpc>
              <a:buFont typeface="Wingdings" panose="05000000000000000000" charset="0"/>
              <a:buChar char="l"/>
            </a:pPr>
            <a:r>
              <a:rPr lang="zh-CN" altLang="en-US" sz="2665" noProof="1">
                <a:solidFill>
                  <a:schemeClr val="accent1"/>
                </a:solidFill>
                <a:latin typeface="微软雅黑" panose="020B0503020204020204" charset="-122"/>
                <a:ea typeface="微软雅黑" panose="020B0503020204020204" charset="-122"/>
                <a:cs typeface="+mn-cs"/>
                <a:sym typeface="+mn-ea"/>
              </a:rPr>
              <a:t>保障性住房完成投资（501）</a:t>
            </a:r>
            <a:r>
              <a:rPr lang="zh-CN" altLang="en-US" sz="2665" noProof="1">
                <a:latin typeface="微软雅黑" panose="020B0503020204020204" charset="-122"/>
                <a:ea typeface="微软雅黑" panose="020B0503020204020204" charset="-122"/>
                <a:cs typeface="+mn-cs"/>
                <a:sym typeface="+mn-ea"/>
              </a:rPr>
              <a:t>  指报告期内保障性住房完成的全部投资额。</a:t>
            </a:r>
            <a:endParaRPr lang="zh-CN" altLang="en-US" sz="2665" noProof="1">
              <a:latin typeface="微软雅黑" panose="020B0503020204020204" charset="-122"/>
              <a:ea typeface="微软雅黑" panose="020B0503020204020204" charset="-122"/>
              <a:sym typeface="+mn-ea"/>
            </a:endParaRPr>
          </a:p>
          <a:p>
            <a:pPr marL="742950" lvl="1" indent="-285750" algn="l" eaLnBrk="1" fontAlgn="base" hangingPunct="1">
              <a:lnSpc>
                <a:spcPct val="120000"/>
              </a:lnSpc>
              <a:buClrTx/>
              <a:buSzTx/>
              <a:buFont typeface="Arial" panose="020B0604020202020204" pitchFamily="34" charset="0"/>
              <a:buChar char="•"/>
              <a:defRPr/>
            </a:pPr>
            <a:r>
              <a:rPr lang="en-US" altLang="zh-CN" sz="2665" strike="noStrike" noProof="1">
                <a:latin typeface="Arial" panose="020B0604020202020204" pitchFamily="34" charset="0"/>
                <a:ea typeface="宋体" panose="02010600030101010101" pitchFamily="2" charset="-122"/>
                <a:cs typeface="+mn-cs"/>
                <a:sym typeface="+mn-ea"/>
              </a:rPr>
              <a:t>填报注意事项：</a:t>
            </a:r>
            <a:endParaRPr lang="en-US" altLang="zh-CN" sz="2665" strike="noStrike" noProof="1">
              <a:sym typeface="+mn-ea"/>
            </a:endParaRPr>
          </a:p>
          <a:p>
            <a:pPr marL="742950" lvl="1" indent="-285750" algn="l" eaLnBrk="1" fontAlgn="base" hangingPunct="1">
              <a:lnSpc>
                <a:spcPct val="120000"/>
              </a:lnSpc>
              <a:buClrTx/>
              <a:buSzTx/>
              <a:buFont typeface="Arial" panose="020B0604020202020204" pitchFamily="34" charset="0"/>
              <a:buChar char="•"/>
              <a:defRPr/>
            </a:pPr>
            <a:r>
              <a:rPr lang="en-US" altLang="zh-CN" sz="2665" strike="noStrike" noProof="1">
                <a:latin typeface="方正楷体_GBK" charset="-122"/>
                <a:ea typeface="方正楷体_GBK" charset="-122"/>
                <a:cs typeface="方正楷体_GBK" charset="-122"/>
                <a:sym typeface="+mn-ea"/>
              </a:rPr>
              <a:t>（1）</a:t>
            </a:r>
            <a:r>
              <a:rPr lang="zh-CN" altLang="en-US" sz="2665" strike="noStrike" noProof="1">
                <a:latin typeface="方正楷体_GBK" charset="-122"/>
                <a:ea typeface="方正楷体_GBK" charset="-122"/>
                <a:cs typeface="方正楷体_GBK" charset="-122"/>
                <a:sym typeface="+mn-ea"/>
              </a:rPr>
              <a:t>项目开工后报送</a:t>
            </a:r>
            <a:endParaRPr lang="zh-CN" altLang="en-US" sz="2665" strike="noStrike" noProof="1">
              <a:latin typeface="方正楷体_GBK" charset="-122"/>
              <a:ea typeface="方正楷体_GBK" charset="-122"/>
              <a:cs typeface="方正楷体_GBK" charset="-122"/>
              <a:sym typeface="+mn-ea"/>
            </a:endParaRPr>
          </a:p>
          <a:p>
            <a:pPr marL="742950" lvl="1" indent="-285750" algn="l" eaLnBrk="1" fontAlgn="base" hangingPunct="1">
              <a:lnSpc>
                <a:spcPct val="120000"/>
              </a:lnSpc>
              <a:buClrTx/>
              <a:buSzTx/>
              <a:buFont typeface="Arial" panose="020B0604020202020204" pitchFamily="34" charset="0"/>
              <a:buChar char="•"/>
              <a:defRPr/>
            </a:pPr>
            <a:r>
              <a:rPr lang="en-US" altLang="zh-CN" sz="2665" strike="noStrike" noProof="1">
                <a:effectLst/>
                <a:latin typeface="方正楷体_GBK" charset="-122"/>
                <a:ea typeface="方正楷体_GBK" charset="-122"/>
                <a:cs typeface="方正楷体_GBK" charset="-122"/>
                <a:sym typeface="+mn-ea"/>
              </a:rPr>
              <a:t>（2）竣工后投资统计方法：在项目竣工（或达到住人和使用条件）当年，结束上报投资，跨年不再上报投资。</a:t>
            </a:r>
            <a:endParaRPr lang="en-US" altLang="zh-CN" sz="2665" strike="noStrike" noProof="1">
              <a:effectLst/>
              <a:latin typeface="方正楷体_GBK" charset="-122"/>
              <a:ea typeface="方正楷体_GBK" charset="-122"/>
              <a:cs typeface="方正楷体_GBK" charset="-122"/>
            </a:endParaRPr>
          </a:p>
          <a:p>
            <a:pPr marL="742950" lvl="1" indent="-285750" algn="l" eaLnBrk="1" fontAlgn="base" hangingPunct="1">
              <a:lnSpc>
                <a:spcPct val="120000"/>
              </a:lnSpc>
              <a:buClrTx/>
              <a:buSzTx/>
              <a:buFont typeface="Arial" panose="020B0604020202020204" pitchFamily="34" charset="0"/>
              <a:buChar char="•"/>
              <a:defRPr/>
            </a:pPr>
            <a:r>
              <a:rPr lang="en-US" altLang="zh-CN" sz="2665" strike="noStrike" noProof="1">
                <a:effectLst/>
                <a:latin typeface="方正楷体_GBK" charset="-122"/>
                <a:ea typeface="方正楷体_GBK" charset="-122"/>
                <a:cs typeface="方正楷体_GBK" charset="-122"/>
                <a:sym typeface="+mn-ea"/>
              </a:rPr>
              <a:t>（3）填报依据同X204-1表。</a:t>
            </a:r>
            <a:endParaRPr lang="en-US" altLang="zh-CN" sz="2665" strike="noStrike" noProof="1">
              <a:effectLst/>
              <a:latin typeface="方正楷体_GBK" charset="-122"/>
              <a:ea typeface="方正楷体_GBK" charset="-122"/>
              <a:cs typeface="方正楷体_GBK" charset="-122"/>
            </a:endParaRPr>
          </a:p>
          <a:p>
            <a:pPr>
              <a:lnSpc>
                <a:spcPct val="130000"/>
              </a:lnSpc>
              <a:buFont typeface="Wingdings" panose="05000000000000000000" charset="0"/>
            </a:pPr>
            <a:endParaRPr sz="2665" noProof="1" dirty="0">
              <a:solidFill>
                <a:srgbClr val="000000"/>
              </a:solidFill>
              <a:latin typeface="微软雅黑" panose="020B0503020204020204" charset="-122"/>
              <a:ea typeface="微软雅黑" panose="020B0503020204020204" charset="-122"/>
            </a:endParaRPr>
          </a:p>
        </p:txBody>
      </p:sp>
    </p:spTree>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5"/>
          <p:cNvSpPr>
            <a:spLocks noChangeArrowheads="1"/>
          </p:cNvSpPr>
          <p:nvPr/>
        </p:nvSpPr>
        <p:spPr bwMode="auto">
          <a:xfrm>
            <a:off x="1198563" y="117475"/>
            <a:ext cx="1816100" cy="582613"/>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lang="zh-CN" sz="32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pitchFamily="49" charset="-122"/>
                <a:cs typeface="+mn-cs"/>
              </a:rPr>
              <a:t>重点指标</a:t>
            </a:r>
            <a:endParaRPr kumimoji="1" lang="zh-CN" sz="32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pitchFamily="49" charset="-122"/>
            </a:endParaRPr>
          </a:p>
        </p:txBody>
      </p:sp>
      <p:sp>
        <p:nvSpPr>
          <p:cNvPr id="13" name="文本框 8"/>
          <p:cNvSpPr txBox="1"/>
          <p:nvPr/>
        </p:nvSpPr>
        <p:spPr>
          <a:xfrm>
            <a:off x="550863" y="908050"/>
            <a:ext cx="10552113" cy="4856163"/>
          </a:xfrm>
          <a:prstGeom prst="rect">
            <a:avLst/>
          </a:prstGeom>
          <a:noFill/>
          <a:ln w="9525">
            <a:noFill/>
          </a:ln>
        </p:spPr>
        <p:txBody>
          <a:bodyPr wrap="square">
            <a:spAutoFit/>
          </a:bodyPr>
          <a:p>
            <a:pPr marL="285750" indent="-285750">
              <a:lnSpc>
                <a:spcPct val="150000"/>
              </a:lnSpc>
              <a:buFont typeface="Wingdings" panose="05000000000000000000" charset="0"/>
              <a:buChar char="l"/>
            </a:pPr>
            <a:r>
              <a:rPr lang="zh-CN" altLang="en-US" sz="2665" noProof="1">
                <a:solidFill>
                  <a:schemeClr val="accent1"/>
                </a:solidFill>
                <a:latin typeface="微软雅黑" panose="020B0503020204020204" charset="-122"/>
                <a:ea typeface="微软雅黑" panose="020B0503020204020204" charset="-122"/>
                <a:cs typeface="+mn-cs"/>
                <a:sym typeface="+mn-ea"/>
              </a:rPr>
              <a:t>保障性住房销售面积（506）</a:t>
            </a:r>
            <a:r>
              <a:rPr lang="zh-CN" altLang="en-US" sz="2665" noProof="1">
                <a:latin typeface="微软雅黑" panose="020B0503020204020204" charset="-122"/>
                <a:ea typeface="微软雅黑" panose="020B0503020204020204" charset="-122"/>
                <a:cs typeface="+mn-cs"/>
                <a:sym typeface="+mn-ea"/>
              </a:rPr>
              <a:t>  指报告期内出售保障性住房的合同总面积（即双方签署的正式买卖合同中所确定的建筑面积）。</a:t>
            </a:r>
            <a:endParaRPr lang="zh-CN" altLang="en-US" sz="2665" noProof="1">
              <a:latin typeface="微软雅黑" panose="020B0503020204020204" charset="-122"/>
              <a:ea typeface="微软雅黑" panose="020B0503020204020204" charset="-122"/>
              <a:sym typeface="+mn-ea"/>
            </a:endParaRPr>
          </a:p>
          <a:p>
            <a:pPr marL="285750" indent="-285750">
              <a:lnSpc>
                <a:spcPct val="150000"/>
              </a:lnSpc>
              <a:buFont typeface="Wingdings" panose="05000000000000000000" charset="0"/>
              <a:buChar char="l"/>
            </a:pPr>
            <a:endParaRPr lang="zh-CN" altLang="en-US" sz="2665" noProof="1">
              <a:latin typeface="微软雅黑" panose="020B0503020204020204" charset="-122"/>
              <a:ea typeface="微软雅黑" panose="020B0503020204020204" charset="-122"/>
              <a:sym typeface="+mn-ea"/>
            </a:endParaRPr>
          </a:p>
          <a:p>
            <a:pPr marL="285750" indent="-285750">
              <a:lnSpc>
                <a:spcPct val="150000"/>
              </a:lnSpc>
              <a:buFont typeface="Wingdings" panose="05000000000000000000" charset="0"/>
              <a:buChar char="l"/>
            </a:pPr>
            <a:endParaRPr lang="zh-CN" altLang="en-US" sz="2665" noProof="1">
              <a:latin typeface="微软雅黑" panose="020B0503020204020204" charset="-122"/>
              <a:ea typeface="微软雅黑" panose="020B0503020204020204" charset="-122"/>
              <a:sym typeface="+mn-ea"/>
            </a:endParaRPr>
          </a:p>
          <a:p>
            <a:pPr marL="285750" indent="-285750">
              <a:lnSpc>
                <a:spcPct val="150000"/>
              </a:lnSpc>
              <a:buFont typeface="Wingdings" panose="05000000000000000000" charset="0"/>
              <a:buChar char="l"/>
            </a:pPr>
            <a:r>
              <a:rPr lang="zh-CN" altLang="en-US" sz="2665" noProof="1">
                <a:solidFill>
                  <a:schemeClr val="accent1"/>
                </a:solidFill>
                <a:latin typeface="微软雅黑" panose="020B0503020204020204" charset="-122"/>
                <a:ea typeface="微软雅黑" panose="020B0503020204020204" charset="-122"/>
                <a:cs typeface="+mn-cs"/>
                <a:sym typeface="+mn-ea"/>
              </a:rPr>
              <a:t>保障性住房销售套数（507）</a:t>
            </a:r>
            <a:r>
              <a:rPr lang="zh-CN" altLang="en-US" sz="2665" noProof="1">
                <a:latin typeface="微软雅黑" panose="020B0503020204020204" charset="-122"/>
                <a:ea typeface="微软雅黑" panose="020B0503020204020204" charset="-122"/>
                <a:cs typeface="+mn-cs"/>
                <a:sym typeface="+mn-ea"/>
              </a:rPr>
              <a:t>  指报告期内出售保障性住房合同中总的成套数量（即双方签署的正式买卖合同中所确定的成套数量）。</a:t>
            </a:r>
            <a:endParaRPr lang="zh-CN" altLang="en-US" sz="2665" noProof="1">
              <a:latin typeface="微软雅黑" panose="020B0503020204020204" charset="-122"/>
              <a:ea typeface="微软雅黑" panose="020B0503020204020204" charset="-122"/>
              <a:sym typeface="+mn-ea"/>
            </a:endParaRPr>
          </a:p>
          <a:p>
            <a:pPr marL="285750" indent="-285750">
              <a:lnSpc>
                <a:spcPct val="130000"/>
              </a:lnSpc>
              <a:buFont typeface="Wingdings" panose="05000000000000000000" charset="0"/>
              <a:buChar char="l"/>
            </a:pPr>
            <a:endParaRPr lang="zh-CN" altLang="en-US" sz="2665" noProof="1">
              <a:latin typeface="微软雅黑" panose="020B0503020204020204" charset="-122"/>
              <a:ea typeface="微软雅黑" panose="020B0503020204020204" charset="-122"/>
              <a:sym typeface="+mn-ea"/>
            </a:endParaRPr>
          </a:p>
          <a:p>
            <a:pPr marL="285750" indent="-285750">
              <a:lnSpc>
                <a:spcPct val="130000"/>
              </a:lnSpc>
              <a:buFont typeface="Wingdings" panose="05000000000000000000" charset="0"/>
              <a:buChar char="l"/>
            </a:pPr>
            <a:endParaRPr lang="zh-CN" altLang="en-US" sz="2665" noProof="1">
              <a:latin typeface="微软雅黑" panose="020B0503020204020204" charset="-122"/>
              <a:ea typeface="微软雅黑" panose="020B0503020204020204" charset="-122"/>
              <a:sym typeface="+mn-ea"/>
            </a:endParaRPr>
          </a:p>
        </p:txBody>
      </p:sp>
    </p:spTree>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5"/>
          <p:cNvSpPr>
            <a:spLocks noChangeArrowheads="1"/>
          </p:cNvSpPr>
          <p:nvPr/>
        </p:nvSpPr>
        <p:spPr bwMode="auto">
          <a:xfrm>
            <a:off x="1127125" y="117475"/>
            <a:ext cx="1816100" cy="582613"/>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lang="zh-CN" sz="32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pitchFamily="49" charset="-122"/>
                <a:cs typeface="+mn-cs"/>
              </a:rPr>
              <a:t>重点指标</a:t>
            </a:r>
            <a:endParaRPr kumimoji="1" lang="zh-CN" sz="32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pitchFamily="49" charset="-122"/>
            </a:endParaRPr>
          </a:p>
        </p:txBody>
      </p:sp>
      <p:sp>
        <p:nvSpPr>
          <p:cNvPr id="3" name="文本框 8"/>
          <p:cNvSpPr txBox="1"/>
          <p:nvPr/>
        </p:nvSpPr>
        <p:spPr>
          <a:xfrm>
            <a:off x="407988" y="908050"/>
            <a:ext cx="10552113" cy="5392738"/>
          </a:xfrm>
          <a:prstGeom prst="rect">
            <a:avLst/>
          </a:prstGeom>
          <a:noFill/>
          <a:ln w="9525">
            <a:noFill/>
          </a:ln>
        </p:spPr>
        <p:txBody>
          <a:bodyPr wrap="square">
            <a:spAutoFit/>
          </a:bodyPr>
          <a:p>
            <a:pPr marL="285750" indent="-285750">
              <a:lnSpc>
                <a:spcPct val="130000"/>
              </a:lnSpc>
              <a:buFont typeface="Wingdings" panose="05000000000000000000" charset="0"/>
              <a:buChar char="l"/>
            </a:pPr>
            <a:r>
              <a:rPr lang="zh-CN" altLang="en-US" sz="2665" noProof="1">
                <a:solidFill>
                  <a:schemeClr val="accent1"/>
                </a:solidFill>
                <a:latin typeface="微软雅黑" panose="020B0503020204020204" charset="-122"/>
                <a:ea typeface="微软雅黑" panose="020B0503020204020204" charset="-122"/>
                <a:cs typeface="+mn-cs"/>
                <a:sym typeface="+mn-ea"/>
              </a:rPr>
              <a:t>保障性住房销售额（508）</a:t>
            </a:r>
            <a:r>
              <a:rPr lang="zh-CN" altLang="en-US" sz="2665" noProof="1">
                <a:latin typeface="微软雅黑" panose="020B0503020204020204" charset="-122"/>
                <a:ea typeface="微软雅黑" panose="020B0503020204020204" charset="-122"/>
                <a:cs typeface="+mn-cs"/>
                <a:sym typeface="+mn-ea"/>
              </a:rPr>
              <a:t>  指报告期内出售保障性住房的合同总价款（即双方签署的正式买卖合同中所确定的合同总价）。</a:t>
            </a:r>
            <a:endParaRPr lang="zh-CN" altLang="en-US" sz="2665" noProof="1">
              <a:latin typeface="微软雅黑" panose="020B0503020204020204" charset="-122"/>
              <a:ea typeface="微软雅黑" panose="020B0503020204020204" charset="-122"/>
              <a:sym typeface="+mn-ea"/>
            </a:endParaRPr>
          </a:p>
          <a:p>
            <a:pPr marL="342900" indent="-342900">
              <a:lnSpc>
                <a:spcPct val="120000"/>
              </a:lnSpc>
              <a:buClrTx/>
              <a:buSzTx/>
              <a:buFont typeface="Arial" panose="020B0604020202020204" pitchFamily="34" charset="0"/>
              <a:buChar char="•"/>
              <a:defRPr/>
            </a:pPr>
            <a:r>
              <a:rPr lang="en-US" altLang="zh-CN" sz="2665" noProof="1">
                <a:latin typeface="Arial" panose="020B0604020202020204" pitchFamily="34" charset="0"/>
                <a:ea typeface="宋体" panose="02010600030101010101" pitchFamily="2" charset="-122"/>
                <a:cs typeface="+mn-cs"/>
                <a:sym typeface="+mn-ea"/>
              </a:rPr>
              <a:t>填报注意事项：</a:t>
            </a:r>
            <a:endParaRPr lang="en-US" altLang="zh-CN" sz="2665" noProof="1">
              <a:sym typeface="+mn-ea"/>
            </a:endParaRPr>
          </a:p>
          <a:p>
            <a:pPr marL="800100" lvl="1" indent="-342900" algn="l" eaLnBrk="1" fontAlgn="base" hangingPunct="1">
              <a:lnSpc>
                <a:spcPct val="150000"/>
              </a:lnSpc>
              <a:buClrTx/>
              <a:buSzTx/>
              <a:buFont typeface="Arial" panose="020B0604020202020204" pitchFamily="34" charset="0"/>
              <a:buChar char="•"/>
              <a:defRPr/>
            </a:pPr>
            <a:r>
              <a:rPr lang="en-US" altLang="zh-CN" sz="1800" strike="noStrike" noProof="1">
                <a:latin typeface="宋体" panose="02010600030101010101" pitchFamily="2" charset="-122"/>
                <a:ea typeface="宋体" panose="02010600030101010101" pitchFamily="2" charset="-122"/>
                <a:cs typeface="宋体" panose="02010600030101010101" pitchFamily="2" charset="-122"/>
                <a:sym typeface="+mn-ea"/>
              </a:rPr>
              <a:t>（1）</a:t>
            </a:r>
            <a:r>
              <a:rPr lang="zh-CN" altLang="en-US" sz="1800" strike="noStrike" noProof="1">
                <a:latin typeface="宋体" panose="02010600030101010101" pitchFamily="2" charset="-122"/>
                <a:ea typeface="宋体" panose="02010600030101010101" pitchFamily="2" charset="-122"/>
                <a:cs typeface="宋体" panose="02010600030101010101" pitchFamily="2" charset="-122"/>
                <a:sym typeface="+mn-ea"/>
              </a:rPr>
              <a:t>保障房销售包括保障性安置房、人才房、共有产权房等。</a:t>
            </a:r>
            <a:r>
              <a:rPr lang="zh-CN" altLang="en-US" sz="1800" u="sng" strike="noStrike" noProof="1">
                <a:latin typeface="宋体" panose="02010600030101010101" pitchFamily="2" charset="-122"/>
                <a:ea typeface="宋体" panose="02010600030101010101" pitchFamily="2" charset="-122"/>
                <a:cs typeface="宋体" panose="02010600030101010101" pitchFamily="2" charset="-122"/>
                <a:sym typeface="+mn-ea"/>
              </a:rPr>
              <a:t>单纯实物补偿的拆迁安置房没有发生销售行为，不填报销售面积和销售额。</a:t>
            </a:r>
            <a:endParaRPr lang="zh-CN" altLang="en-US" sz="1800" u="sng" strike="noStrike" noProof="1">
              <a:latin typeface="宋体" panose="02010600030101010101" pitchFamily="2" charset="-122"/>
              <a:cs typeface="宋体" panose="02010600030101010101" pitchFamily="2" charset="-122"/>
              <a:sym typeface="+mn-ea"/>
            </a:endParaRPr>
          </a:p>
          <a:p>
            <a:pPr marL="800100" lvl="1" indent="-342900" algn="l" eaLnBrk="1" fontAlgn="base" hangingPunct="1">
              <a:lnSpc>
                <a:spcPct val="150000"/>
              </a:lnSpc>
              <a:buClrTx/>
              <a:buSzTx/>
              <a:buFont typeface="Arial" panose="020B0604020202020204" pitchFamily="34" charset="0"/>
              <a:buChar char="•"/>
              <a:defRPr/>
            </a:pPr>
            <a:r>
              <a:rPr lang="en-US" altLang="zh-CN" sz="1800" strike="noStrike" noProof="1">
                <a:effectLst/>
                <a:latin typeface="宋体" panose="02010600030101010101" pitchFamily="2" charset="-122"/>
                <a:ea typeface="宋体" panose="02010600030101010101" pitchFamily="2" charset="-122"/>
                <a:cs typeface="宋体" panose="02010600030101010101" pitchFamily="2" charset="-122"/>
                <a:sym typeface="+mn-ea"/>
              </a:rPr>
              <a:t>（2）须签署具有法律效应的回购合同（协议）且支付房款后方能上报销售数据（支付房款应超过约定房款的20%方能上报销售）。</a:t>
            </a:r>
            <a:endParaRPr lang="en-US" altLang="zh-CN" sz="1800" strike="noStrike" noProof="1">
              <a:effectLst/>
              <a:latin typeface="宋体" panose="02010600030101010101" pitchFamily="2" charset="-122"/>
              <a:cs typeface="宋体" panose="02010600030101010101" pitchFamily="2" charset="-122"/>
            </a:endParaRPr>
          </a:p>
          <a:p>
            <a:pPr marL="800100" lvl="1" indent="-342900" algn="l" eaLnBrk="1" fontAlgn="base" hangingPunct="1">
              <a:lnSpc>
                <a:spcPct val="150000"/>
              </a:lnSpc>
              <a:buClrTx/>
              <a:buSzTx/>
              <a:buFont typeface="Arial" panose="020B0604020202020204" pitchFamily="34" charset="0"/>
              <a:buChar char="•"/>
              <a:defRPr/>
            </a:pPr>
            <a:r>
              <a:rPr lang="en-US" altLang="zh-CN" sz="1800" strike="noStrike" noProof="1">
                <a:effectLst/>
                <a:latin typeface="宋体" panose="02010600030101010101" pitchFamily="2" charset="-122"/>
                <a:ea typeface="宋体" panose="02010600030101010101" pitchFamily="2" charset="-122"/>
                <a:cs typeface="宋体" panose="02010600030101010101" pitchFamily="2" charset="-122"/>
                <a:sym typeface="+mn-ea"/>
              </a:rPr>
              <a:t>（3）为避免造成数据大幅波动，单月保障房销售面积超过10万平方米的项目，需分月上报，但不能跨年上报（12月份当月安置房销售超过10万平方米的项目无需分月上报）。</a:t>
            </a:r>
            <a:endParaRPr lang="en-US" altLang="zh-CN" sz="1800" strike="noStrike" noProof="1">
              <a:effectLst/>
              <a:latin typeface="宋体" panose="02010600030101010101" pitchFamily="2" charset="-122"/>
              <a:cs typeface="宋体" panose="02010600030101010101" pitchFamily="2" charset="-122"/>
            </a:endParaRPr>
          </a:p>
          <a:p>
            <a:pPr marL="800100" lvl="1" indent="-342900" algn="l" eaLnBrk="1" fontAlgn="base" hangingPunct="1">
              <a:lnSpc>
                <a:spcPct val="150000"/>
              </a:lnSpc>
              <a:buClrTx/>
              <a:buSzTx/>
              <a:buFont typeface="Arial" panose="020B0604020202020204" pitchFamily="34" charset="0"/>
              <a:buChar char="•"/>
              <a:defRPr/>
            </a:pPr>
            <a:r>
              <a:rPr lang="en-US" altLang="zh-CN" sz="1800" strike="noStrike" noProof="1">
                <a:effectLst/>
                <a:latin typeface="宋体" panose="02010600030101010101" pitchFamily="2" charset="-122"/>
                <a:ea typeface="宋体" panose="02010600030101010101" pitchFamily="2" charset="-122"/>
                <a:cs typeface="宋体" panose="02010600030101010101" pitchFamily="2" charset="-122"/>
                <a:sym typeface="+mn-ea"/>
              </a:rPr>
              <a:t>（4）本着不重不漏的原则报送。</a:t>
            </a:r>
            <a:endParaRPr lang="en-US" altLang="zh-CN" sz="1800" strike="noStrike" noProof="1">
              <a:effectLst/>
              <a:latin typeface="宋体" panose="02010600030101010101" pitchFamily="2" charset="-122"/>
              <a:cs typeface="宋体" panose="02010600030101010101" pitchFamily="2" charset="-122"/>
            </a:endParaRPr>
          </a:p>
          <a:p>
            <a:pPr marL="800100" lvl="1" indent="-342900" algn="l" eaLnBrk="1" fontAlgn="base" hangingPunct="1">
              <a:lnSpc>
                <a:spcPct val="150000"/>
              </a:lnSpc>
              <a:buClrTx/>
              <a:buSzTx/>
              <a:buFont typeface="Arial" panose="020B0604020202020204" pitchFamily="34" charset="0"/>
              <a:buChar char="•"/>
              <a:defRPr/>
            </a:pPr>
            <a:r>
              <a:rPr lang="en-US" altLang="zh-CN" sz="1800" strike="noStrike" noProof="1">
                <a:solidFill>
                  <a:srgbClr val="FF0000"/>
                </a:solidFill>
                <a:effectLst/>
                <a:latin typeface="宋体" panose="02010600030101010101" pitchFamily="2" charset="-122"/>
                <a:ea typeface="宋体" panose="02010600030101010101" pitchFamily="2" charset="-122"/>
                <a:cs typeface="宋体" panose="02010600030101010101" pitchFamily="2" charset="-122"/>
                <a:sym typeface="+mn-ea"/>
              </a:rPr>
              <a:t>应特别注意的是：若政府回购、组织老百姓签约只是纸面行为，未发生产权变更、未支付房款，则不应纳入统计，应在实际发生买卖交易后再进行纳统。</a:t>
            </a:r>
            <a:endParaRPr lang="en-US" altLang="zh-CN" sz="1800" strike="noStrike" noProof="1">
              <a:solidFill>
                <a:srgbClr val="FF0000"/>
              </a:solidFill>
              <a:effectLst/>
              <a:latin typeface="宋体" panose="02010600030101010101" pitchFamily="2" charset="-122"/>
              <a:cs typeface="宋体" panose="02010600030101010101" pitchFamily="2" charset="-122"/>
              <a:sym typeface="+mn-ea"/>
            </a:endParaRPr>
          </a:p>
        </p:txBody>
      </p:sp>
    </p:spTree>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8545" name="文本框 8"/>
          <p:cNvSpPr txBox="1"/>
          <p:nvPr/>
        </p:nvSpPr>
        <p:spPr>
          <a:xfrm>
            <a:off x="1271588" y="1628775"/>
            <a:ext cx="7913687" cy="3848100"/>
          </a:xfrm>
          <a:prstGeom prst="rect">
            <a:avLst/>
          </a:prstGeom>
          <a:noFill/>
          <a:ln w="9525">
            <a:noFill/>
          </a:ln>
        </p:spPr>
        <p:txBody>
          <a:bodyPr wrap="square" anchor="t" anchorCtr="0">
            <a:spAutoFit/>
          </a:bodyPr>
          <a:p>
            <a:pPr>
              <a:lnSpc>
                <a:spcPct val="130000"/>
              </a:lnSpc>
              <a:buFont typeface="Wingdings" panose="05000000000000000000" charset="0"/>
            </a:pPr>
            <a:r>
              <a:rPr lang="zh-CN" altLang="en-US" sz="2000" b="1" dirty="0">
                <a:solidFill>
                  <a:schemeClr val="accent1"/>
                </a:solidFill>
                <a:latin typeface="微软雅黑" panose="020B0503020204020204" charset="-122"/>
                <a:ea typeface="微软雅黑" panose="020B0503020204020204" charset="-122"/>
                <a:sym typeface="仿宋_GB2312" panose="02010609030101010101" pitchFamily="49" charset="-122"/>
              </a:rPr>
              <a:t> </a:t>
            </a:r>
            <a:r>
              <a:rPr lang="zh-CN" altLang="en-US" sz="2000" dirty="0">
                <a:latin typeface="微软雅黑" panose="020B0503020204020204" charset="-122"/>
                <a:ea typeface="微软雅黑" panose="020B0503020204020204" charset="-122"/>
                <a:sym typeface="仿宋_GB2312" panose="02010609030101010101" pitchFamily="49" charset="-122"/>
              </a:rPr>
              <a:t> </a:t>
            </a:r>
            <a:endParaRPr lang="zh-CN" altLang="en-US" sz="2000" dirty="0">
              <a:latin typeface="微软雅黑" panose="020B0503020204020204" charset="-122"/>
              <a:ea typeface="微软雅黑" panose="020B0503020204020204" charset="-122"/>
              <a:sym typeface="仿宋_GB2312" panose="02010609030101010101" pitchFamily="49" charset="-122"/>
            </a:endParaRPr>
          </a:p>
          <a:p>
            <a:pPr>
              <a:lnSpc>
                <a:spcPct val="130000"/>
              </a:lnSpc>
              <a:buFont typeface="Wingdings" panose="05000000000000000000" charset="0"/>
            </a:pPr>
            <a:r>
              <a:rPr lang="zh-CN" altLang="en-US" sz="2400" dirty="0">
                <a:latin typeface="微软雅黑" panose="020B0503020204020204" charset="-122"/>
                <a:ea typeface="微软雅黑" panose="020B0503020204020204" charset="-122"/>
                <a:sym typeface="仿宋_GB2312" panose="02010609030101010101" pitchFamily="49" charset="-122"/>
              </a:rPr>
              <a:t>指在报告期末可供销售但未售出的保障性住房面积，不包括无法签署正式买卖合同的保障性住房面积。</a:t>
            </a:r>
            <a:endParaRPr lang="zh-CN" altLang="en-US" sz="2400" dirty="0">
              <a:latin typeface="微软雅黑" panose="020B0503020204020204" charset="-122"/>
              <a:ea typeface="微软雅黑" panose="020B0503020204020204" charset="-122"/>
              <a:sym typeface="仿宋_GB2312" panose="02010609030101010101" pitchFamily="49" charset="-122"/>
            </a:endParaRPr>
          </a:p>
          <a:p>
            <a:pPr>
              <a:lnSpc>
                <a:spcPct val="130000"/>
              </a:lnSpc>
              <a:buFont typeface="Wingdings" panose="05000000000000000000" charset="0"/>
            </a:pPr>
            <a:r>
              <a:rPr lang="zh-CN" altLang="en-US" sz="2400" dirty="0">
                <a:latin typeface="微软雅黑" panose="020B0503020204020204" charset="-122"/>
                <a:ea typeface="微软雅黑" panose="020B0503020204020204" charset="-122"/>
                <a:sym typeface="仿宋_GB2312" panose="02010609030101010101" pitchFamily="49" charset="-122"/>
              </a:rPr>
              <a:t>计算公式：</a:t>
            </a:r>
            <a:endParaRPr lang="zh-CN" altLang="en-US" sz="2400" dirty="0">
              <a:latin typeface="微软雅黑" panose="020B0503020204020204" charset="-122"/>
              <a:ea typeface="微软雅黑" panose="020B0503020204020204" charset="-122"/>
              <a:sym typeface="仿宋_GB2312" panose="02010609030101010101" pitchFamily="49" charset="-122"/>
            </a:endParaRPr>
          </a:p>
          <a:p>
            <a:pPr>
              <a:lnSpc>
                <a:spcPct val="130000"/>
              </a:lnSpc>
              <a:buFont typeface="Wingdings" panose="05000000000000000000" charset="0"/>
            </a:pPr>
            <a:r>
              <a:rPr lang="zh-CN" altLang="en-US" sz="2400" dirty="0">
                <a:latin typeface="微软雅黑" panose="020B0503020204020204" charset="-122"/>
                <a:ea typeface="微软雅黑" panose="020B0503020204020204" charset="-122"/>
                <a:sym typeface="仿宋_GB2312" panose="02010609030101010101" pitchFamily="49" charset="-122"/>
              </a:rPr>
              <a:t>1.对于发放销售或预售许可证的房屋:可售面积=取得销售（预售）许可证的面积-已销售面积。</a:t>
            </a:r>
            <a:endParaRPr lang="zh-CN" altLang="en-US" sz="2400" dirty="0">
              <a:latin typeface="微软雅黑" panose="020B0503020204020204" charset="-122"/>
              <a:ea typeface="微软雅黑" panose="020B0503020204020204" charset="-122"/>
              <a:sym typeface="仿宋_GB2312" panose="02010609030101010101" pitchFamily="49" charset="-122"/>
            </a:endParaRPr>
          </a:p>
          <a:p>
            <a:pPr>
              <a:lnSpc>
                <a:spcPct val="130000"/>
              </a:lnSpc>
              <a:buFont typeface="Wingdings" panose="05000000000000000000" charset="0"/>
            </a:pPr>
            <a:r>
              <a:rPr lang="zh-CN" altLang="en-US" sz="2400" dirty="0">
                <a:latin typeface="微软雅黑" panose="020B0503020204020204" charset="-122"/>
                <a:ea typeface="微软雅黑" panose="020B0503020204020204" charset="-122"/>
                <a:sym typeface="仿宋_GB2312" panose="02010609030101010101" pitchFamily="49" charset="-122"/>
              </a:rPr>
              <a:t>2.对于没有销售或预售许可证的房屋：可售面积=已开工面积（按栋计算）-已销售面积。</a:t>
            </a:r>
            <a:endParaRPr lang="zh-CN" altLang="en-US" sz="2400" dirty="0">
              <a:latin typeface="微软雅黑" panose="020B0503020204020204" charset="-122"/>
              <a:ea typeface="微软雅黑" panose="020B0503020204020204" charset="-122"/>
              <a:sym typeface="仿宋_GB2312" panose="02010609030101010101" pitchFamily="49" charset="-122"/>
            </a:endParaRPr>
          </a:p>
        </p:txBody>
      </p:sp>
      <p:sp>
        <p:nvSpPr>
          <p:cNvPr id="3" name="文本框 8"/>
          <p:cNvSpPr txBox="1"/>
          <p:nvPr/>
        </p:nvSpPr>
        <p:spPr>
          <a:xfrm>
            <a:off x="911225" y="1123950"/>
            <a:ext cx="7915275" cy="625475"/>
          </a:xfrm>
          <a:prstGeom prst="rect">
            <a:avLst/>
          </a:prstGeom>
          <a:noFill/>
          <a:ln w="9525">
            <a:noFill/>
          </a:ln>
        </p:spPr>
        <p:txBody>
          <a:bodyPr wrap="square">
            <a:spAutoFit/>
          </a:bodyPr>
          <a:lstStyle/>
          <a:p>
            <a:pPr marL="285750" indent="-285750">
              <a:lnSpc>
                <a:spcPct val="130000"/>
              </a:lnSpc>
              <a:buFont typeface="Wingdings" panose="05000000000000000000" charset="0"/>
              <a:buChar char="l"/>
            </a:pPr>
            <a:r>
              <a:rPr lang="zh-CN" altLang="en-US" sz="2665" noProof="1">
                <a:solidFill>
                  <a:schemeClr val="accent1"/>
                </a:solidFill>
                <a:latin typeface="微软雅黑" panose="020B0503020204020204" charset="-122"/>
                <a:ea typeface="微软雅黑" panose="020B0503020204020204" charset="-122"/>
                <a:cs typeface="+mn-cs"/>
                <a:sym typeface="+mn-ea"/>
              </a:rPr>
              <a:t>保障性住房可售面积 </a:t>
            </a:r>
            <a:endParaRPr lang="zh-CN" altLang="en-US" sz="2665" noProof="1">
              <a:solidFill>
                <a:schemeClr val="accent1"/>
              </a:solidFill>
              <a:latin typeface="微软雅黑" panose="020B0503020204020204" charset="-122"/>
              <a:ea typeface="微软雅黑" panose="020B0503020204020204" charset="-122"/>
              <a:sym typeface="+mn-ea"/>
            </a:endParaRPr>
          </a:p>
        </p:txBody>
      </p:sp>
      <p:sp>
        <p:nvSpPr>
          <p:cNvPr id="8" name="矩形 5"/>
          <p:cNvSpPr>
            <a:spLocks noChangeArrowheads="1"/>
          </p:cNvSpPr>
          <p:nvPr/>
        </p:nvSpPr>
        <p:spPr bwMode="auto">
          <a:xfrm>
            <a:off x="1127125" y="117475"/>
            <a:ext cx="1816100" cy="582613"/>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lang="zh-CN" sz="32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pitchFamily="49" charset="-122"/>
                <a:cs typeface="+mn-cs"/>
              </a:rPr>
              <a:t>重点指标</a:t>
            </a:r>
            <a:endParaRPr kumimoji="1" lang="zh-CN" sz="32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pitchFamily="49" charset="-122"/>
            </a:endParaRPr>
          </a:p>
        </p:txBody>
      </p:sp>
    </p:spTree>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0593" name="文本框 8"/>
          <p:cNvSpPr txBox="1"/>
          <p:nvPr/>
        </p:nvSpPr>
        <p:spPr>
          <a:xfrm>
            <a:off x="1127125" y="1184275"/>
            <a:ext cx="8142288" cy="4489450"/>
          </a:xfrm>
          <a:prstGeom prst="rect">
            <a:avLst/>
          </a:prstGeom>
          <a:noFill/>
          <a:ln w="9525">
            <a:noFill/>
          </a:ln>
        </p:spPr>
        <p:txBody>
          <a:bodyPr wrap="square" anchor="t" anchorCtr="0">
            <a:spAutoFit/>
          </a:bodyPr>
          <a:p>
            <a:pPr marL="285750" indent="-285750">
              <a:lnSpc>
                <a:spcPct val="130000"/>
              </a:lnSpc>
              <a:buFont typeface="Wingdings" panose="05000000000000000000" charset="0"/>
              <a:buChar char="l"/>
            </a:pPr>
            <a:r>
              <a:rPr lang="zh-CN" altLang="en-US" sz="2600" dirty="0">
                <a:solidFill>
                  <a:schemeClr val="accent1"/>
                </a:solidFill>
                <a:latin typeface="微软雅黑" panose="020B0503020204020204" charset="-122"/>
                <a:ea typeface="微软雅黑" panose="020B0503020204020204" charset="-122"/>
                <a:sym typeface="仿宋_GB2312" panose="02010609030101010101" pitchFamily="49" charset="-122"/>
              </a:rPr>
              <a:t>保障性住房可出租面积（509）</a:t>
            </a:r>
            <a:r>
              <a:rPr lang="zh-CN" altLang="en-US" sz="2600" dirty="0">
                <a:latin typeface="微软雅黑" panose="020B0503020204020204" charset="-122"/>
                <a:ea typeface="微软雅黑" panose="020B0503020204020204" charset="-122"/>
                <a:sym typeface="仿宋_GB2312" panose="02010609030101010101" pitchFamily="49" charset="-122"/>
              </a:rPr>
              <a:t>  指在报告期末可供出租的保障性住房的全部建筑面积。</a:t>
            </a:r>
            <a:endParaRPr lang="zh-CN" altLang="en-US" sz="2600" dirty="0">
              <a:latin typeface="微软雅黑" panose="020B0503020204020204" charset="-122"/>
              <a:ea typeface="微软雅黑" panose="020B0503020204020204" charset="-122"/>
              <a:sym typeface="仿宋_GB2312" panose="02010609030101010101" pitchFamily="49" charset="-122"/>
            </a:endParaRPr>
          </a:p>
          <a:p>
            <a:pPr marL="285750" indent="-285750">
              <a:lnSpc>
                <a:spcPct val="130000"/>
              </a:lnSpc>
              <a:buFont typeface="Wingdings" panose="05000000000000000000" charset="0"/>
              <a:buChar char="l"/>
            </a:pPr>
            <a:r>
              <a:rPr lang="zh-CN" altLang="en-US" sz="2600" dirty="0">
                <a:solidFill>
                  <a:schemeClr val="accent1"/>
                </a:solidFill>
                <a:latin typeface="微软雅黑" panose="020B0503020204020204" charset="-122"/>
                <a:ea typeface="微软雅黑" panose="020B0503020204020204" charset="-122"/>
                <a:sym typeface="仿宋_GB2312" panose="02010609030101010101" pitchFamily="49" charset="-122"/>
              </a:rPr>
              <a:t>保障性住房可出租套数（512）</a:t>
            </a:r>
            <a:r>
              <a:rPr lang="zh-CN" altLang="en-US" sz="2600" dirty="0">
                <a:latin typeface="微软雅黑" panose="020B0503020204020204" charset="-122"/>
                <a:ea typeface="微软雅黑" panose="020B0503020204020204" charset="-122"/>
                <a:sym typeface="仿宋_GB2312" panose="02010609030101010101" pitchFamily="49" charset="-122"/>
              </a:rPr>
              <a:t>  指在报告期末可供出租的保障性住房的全部套数。</a:t>
            </a:r>
            <a:endParaRPr lang="zh-CN" altLang="en-US" sz="2600" dirty="0">
              <a:latin typeface="微软雅黑" panose="020B0503020204020204" charset="-122"/>
              <a:ea typeface="微软雅黑" panose="020B0503020204020204" charset="-122"/>
              <a:sym typeface="仿宋_GB2312" panose="02010609030101010101" pitchFamily="49" charset="-122"/>
            </a:endParaRPr>
          </a:p>
          <a:p>
            <a:pPr marL="800100" lvl="1" indent="-342900">
              <a:lnSpc>
                <a:spcPct val="120000"/>
              </a:lnSpc>
              <a:buFont typeface="Arial" panose="020B0604020202020204" pitchFamily="34" charset="0"/>
              <a:buChar char="•"/>
            </a:pPr>
            <a:r>
              <a:rPr lang="en-US" altLang="zh-CN" sz="2600">
                <a:latin typeface="Arial" panose="020B0604020202020204" pitchFamily="34" charset="0"/>
                <a:ea typeface="宋体" panose="02010600030101010101" pitchFamily="2" charset="-122"/>
                <a:sym typeface="仿宋_GB2312" panose="02010609030101010101" pitchFamily="49" charset="-122"/>
              </a:rPr>
              <a:t>填报注意事项：</a:t>
            </a:r>
            <a:endParaRPr lang="en-US" altLang="zh-CN" sz="2600">
              <a:latin typeface="Arial" panose="020B0604020202020204" pitchFamily="34" charset="0"/>
              <a:ea typeface="宋体" panose="02010600030101010101" pitchFamily="2" charset="-122"/>
              <a:sym typeface="仿宋_GB2312" panose="02010609030101010101" pitchFamily="49" charset="-122"/>
            </a:endParaRPr>
          </a:p>
          <a:p>
            <a:pPr marL="800100" lvl="1" indent="-342900">
              <a:lnSpc>
                <a:spcPct val="120000"/>
              </a:lnSpc>
              <a:buFont typeface="Arial" panose="020B0604020202020204" pitchFamily="34" charset="0"/>
              <a:buChar char="•"/>
            </a:pPr>
            <a:r>
              <a:rPr lang="zh-CN" altLang="en-US" sz="2600">
                <a:latin typeface="方正楷体_GBK" charset="-122"/>
                <a:ea typeface="方正楷体_GBK" charset="-122"/>
                <a:sym typeface="仿宋_GB2312" panose="02010609030101010101" pitchFamily="49" charset="-122"/>
              </a:rPr>
              <a:t>该指标反映的是保障性住房的出租供应情况，指报告期末竣工的达到出租条件的建筑面积，包括</a:t>
            </a:r>
            <a:r>
              <a:rPr lang="zh-CN" altLang="en-US" sz="2600">
                <a:solidFill>
                  <a:srgbClr val="FF0000"/>
                </a:solidFill>
                <a:latin typeface="方正楷体_GBK" charset="-122"/>
                <a:ea typeface="方正楷体_GBK" charset="-122"/>
                <a:sym typeface="仿宋_GB2312" panose="02010609030101010101" pitchFamily="49" charset="-122"/>
              </a:rPr>
              <a:t>已出租和待出租</a:t>
            </a:r>
            <a:r>
              <a:rPr lang="zh-CN" altLang="en-US" sz="2600">
                <a:latin typeface="方正楷体_GBK" charset="-122"/>
                <a:ea typeface="方正楷体_GBK" charset="-122"/>
                <a:sym typeface="仿宋_GB2312" panose="02010609030101010101" pitchFamily="49" charset="-122"/>
              </a:rPr>
              <a:t>两个</a:t>
            </a:r>
            <a:r>
              <a:rPr lang="en-US" altLang="zh-CN" sz="2600">
                <a:latin typeface="方正楷体_GBK" charset="-122"/>
                <a:ea typeface="方正楷体_GBK" charset="-122"/>
                <a:sym typeface="仿宋_GB2312" panose="02010609030101010101" pitchFamily="49" charset="-122"/>
              </a:rPr>
              <a:t>部分</a:t>
            </a:r>
            <a:r>
              <a:rPr lang="zh-CN" altLang="en-US" sz="2600">
                <a:latin typeface="方正楷体_GBK" charset="-122"/>
                <a:ea typeface="方正楷体_GBK" charset="-122"/>
                <a:sym typeface="仿宋_GB2312" panose="02010609030101010101" pitchFamily="49" charset="-122"/>
              </a:rPr>
              <a:t>。</a:t>
            </a:r>
            <a:endParaRPr lang="zh-CN" altLang="en-US" sz="2000">
              <a:latin typeface="方正楷体_GBK" charset="-122"/>
              <a:ea typeface="方正楷体_GBK" charset="-122"/>
            </a:endParaRPr>
          </a:p>
          <a:p>
            <a:pPr marL="285750" indent="-285750">
              <a:lnSpc>
                <a:spcPct val="130000"/>
              </a:lnSpc>
              <a:buFont typeface="Wingdings" panose="05000000000000000000" charset="0"/>
              <a:buChar char="l"/>
            </a:pPr>
            <a:endParaRPr lang="zh-CN" altLang="en-US" sz="2000" dirty="0">
              <a:latin typeface="微软雅黑" panose="020B0503020204020204" charset="-122"/>
              <a:ea typeface="微软雅黑" panose="020B0503020204020204" charset="-122"/>
              <a:sym typeface="仿宋_GB2312" panose="02010609030101010101" pitchFamily="49" charset="-122"/>
            </a:endParaRPr>
          </a:p>
        </p:txBody>
      </p:sp>
      <p:sp>
        <p:nvSpPr>
          <p:cNvPr id="3" name="矩形 5"/>
          <p:cNvSpPr>
            <a:spLocks noChangeArrowheads="1"/>
          </p:cNvSpPr>
          <p:nvPr/>
        </p:nvSpPr>
        <p:spPr bwMode="auto">
          <a:xfrm>
            <a:off x="1127125" y="117475"/>
            <a:ext cx="1816100" cy="582613"/>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lang="zh-CN" sz="32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pitchFamily="49" charset="-122"/>
                <a:cs typeface="+mn-cs"/>
              </a:rPr>
              <a:t>重点指标</a:t>
            </a:r>
            <a:endParaRPr kumimoji="1" lang="zh-CN" sz="32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pitchFamily="49" charset="-122"/>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矩形 2"/>
          <p:cNvSpPr>
            <a:spLocks noChangeArrowheads="1"/>
          </p:cNvSpPr>
          <p:nvPr/>
        </p:nvSpPr>
        <p:spPr bwMode="auto">
          <a:xfrm>
            <a:off x="695325" y="1052513"/>
            <a:ext cx="10636250" cy="3538538"/>
          </a:xfrm>
          <a:prstGeom prst="rect">
            <a:avLst/>
          </a:prstGeom>
          <a:noFill/>
          <a:ln w="9525">
            <a:noFill/>
            <a:miter lim="800000"/>
          </a:ln>
        </p:spPr>
        <p:txBody>
          <a:bodyPr>
            <a:spAutoFit/>
          </a:bodyPr>
          <a:lstStyle/>
          <a:p>
            <a:pPr marL="0" lvl="0" indent="0" fontAlgn="base">
              <a:lnSpc>
                <a:spcPct val="200000"/>
              </a:lnSpc>
              <a:spcBef>
                <a:spcPct val="0"/>
              </a:spcBef>
              <a:buFontTx/>
              <a:buNone/>
            </a:pPr>
            <a:r>
              <a:rPr kumimoji="0" sz="2800" b="0" i="0" u="none" strike="noStrike" kern="1200" cap="none" spc="0" normalizeH="0" baseline="0" noProof="0" dirty="0">
                <a:ln>
                  <a:noFill/>
                </a:ln>
                <a:solidFill>
                  <a:schemeClr val="tx1"/>
                </a:solidFill>
                <a:effectLst/>
                <a:uLnTx/>
                <a:uFillTx/>
                <a:latin typeface="+mn-ea"/>
                <a:ea typeface="+mn-ea"/>
                <a:cs typeface="+mn-cs"/>
              </a:rPr>
              <a:t>1.《新增生产能力（或工程效益）目录及代码》，取消“176其中：电解铜”“189其中：电解铅”“191其中：电解锌”。</a:t>
            </a:r>
            <a:endParaRPr kumimoji="0" sz="2800" b="0" i="0" u="none" strike="noStrike" kern="1200" cap="none" spc="0" normalizeH="0" baseline="0" noProof="0" dirty="0">
              <a:ln>
                <a:noFill/>
              </a:ln>
              <a:solidFill>
                <a:schemeClr val="tx1"/>
              </a:solidFill>
              <a:effectLst/>
              <a:uLnTx/>
              <a:uFillTx/>
              <a:latin typeface="+mn-ea"/>
              <a:ea typeface="+mn-ea"/>
              <a:cs typeface="+mn-cs"/>
            </a:endParaRPr>
          </a:p>
          <a:p>
            <a:pPr marL="0" lvl="0" indent="0" fontAlgn="base">
              <a:lnSpc>
                <a:spcPct val="200000"/>
              </a:lnSpc>
              <a:spcBef>
                <a:spcPct val="0"/>
              </a:spcBef>
              <a:buFontTx/>
              <a:buNone/>
            </a:pPr>
            <a:r>
              <a:rPr kumimoji="0" sz="2800" b="0" i="0" u="none" strike="noStrike" kern="1200" cap="none" spc="0" normalizeH="0" baseline="0" noProof="0" dirty="0">
                <a:ln>
                  <a:noFill/>
                </a:ln>
                <a:solidFill>
                  <a:schemeClr val="tx1"/>
                </a:solidFill>
                <a:effectLst/>
                <a:uLnTx/>
                <a:uFillTx/>
                <a:latin typeface="+mn-ea"/>
                <a:ea typeface="+mn-ea"/>
                <a:cs typeface="+mn-cs"/>
              </a:rPr>
              <a:t>2.增加《市场主体登记注册类型与统计类别对照表》</a:t>
            </a:r>
            <a:endParaRPr kumimoji="0" sz="2800" b="0" i="0" u="none" strike="noStrike" kern="1200" cap="none" spc="0" normalizeH="0" baseline="0" noProof="0" dirty="0">
              <a:ln>
                <a:noFill/>
              </a:ln>
              <a:solidFill>
                <a:schemeClr val="tx1"/>
              </a:solidFill>
              <a:effectLst/>
              <a:uLnTx/>
              <a:uFillTx/>
              <a:latin typeface="+mn-ea"/>
              <a:ea typeface="+mn-ea"/>
              <a:cs typeface="+mn-cs"/>
            </a:endParaRPr>
          </a:p>
          <a:p>
            <a:pPr marL="0" lvl="0" indent="0" fontAlgn="base">
              <a:lnSpc>
                <a:spcPct val="200000"/>
              </a:lnSpc>
              <a:spcBef>
                <a:spcPct val="0"/>
              </a:spcBef>
              <a:buFontTx/>
              <a:buNone/>
            </a:pPr>
            <a:r>
              <a:rPr kumimoji="0" sz="2800" b="0" i="0" u="none" strike="noStrike" kern="1200" cap="none" spc="0" normalizeH="0" baseline="0" noProof="0" dirty="0">
                <a:ln>
                  <a:noFill/>
                </a:ln>
                <a:solidFill>
                  <a:schemeClr val="tx1"/>
                </a:solidFill>
                <a:effectLst/>
                <a:uLnTx/>
                <a:uFillTx/>
                <a:latin typeface="+mn-ea"/>
                <a:ea typeface="+mn-ea"/>
                <a:cs typeface="+mn-cs"/>
              </a:rPr>
              <a:t>3.增加《固定资产投资设备、工具和器具分类目录》</a:t>
            </a:r>
            <a:endParaRPr kumimoji="0" sz="2800" b="0" i="0" u="none" strike="noStrike" kern="1200" cap="none" spc="0" normalizeH="0" baseline="0" noProof="0" dirty="0">
              <a:ln>
                <a:noFill/>
              </a:ln>
              <a:solidFill>
                <a:schemeClr val="tx1"/>
              </a:solidFill>
              <a:effectLst/>
              <a:uLnTx/>
              <a:uFillTx/>
              <a:latin typeface="+mn-ea"/>
              <a:ea typeface="+mn-ea"/>
              <a:cs typeface="+mn-cs"/>
            </a:endParaRPr>
          </a:p>
        </p:txBody>
      </p:sp>
      <p:sp>
        <p:nvSpPr>
          <p:cNvPr id="21506" name="文本框 1"/>
          <p:cNvSpPr txBox="1"/>
          <p:nvPr/>
        </p:nvSpPr>
        <p:spPr>
          <a:xfrm>
            <a:off x="1187450" y="112713"/>
            <a:ext cx="10058400" cy="584200"/>
          </a:xfrm>
          <a:prstGeom prst="rect">
            <a:avLst/>
          </a:prstGeom>
          <a:noFill/>
          <a:ln w="9525">
            <a:noFill/>
          </a:ln>
        </p:spPr>
        <p:txBody>
          <a:bodyPr wrap="square" anchor="t" anchorCtr="0">
            <a:spAutoFit/>
          </a:bodyPr>
          <a:p>
            <a:pPr>
              <a:buFontTx/>
            </a:pPr>
            <a:r>
              <a:rPr lang="zh-CN" altLang="en-US" sz="3200" dirty="0">
                <a:solidFill>
                  <a:schemeClr val="tx2"/>
                </a:solidFill>
                <a:latin typeface="微软雅黑" panose="020B0503020204020204" charset="-122"/>
                <a:ea typeface="微软雅黑" panose="020B0503020204020204" charset="-122"/>
              </a:rPr>
              <a:t>目录调整</a:t>
            </a:r>
            <a:endParaRPr lang="zh-CN" altLang="en-US" sz="3200" dirty="0">
              <a:solidFill>
                <a:schemeClr val="tx2"/>
              </a:solidFill>
              <a:latin typeface="微软雅黑" panose="020B0503020204020204" charset="-122"/>
              <a:ea typeface="微软雅黑" panose="020B0503020204020204" charset="-122"/>
            </a:endParaRPr>
          </a:p>
        </p:txBody>
      </p:sp>
    </p:spTree>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41" name="文本框 8"/>
          <p:cNvSpPr txBox="1"/>
          <p:nvPr/>
        </p:nvSpPr>
        <p:spPr>
          <a:xfrm>
            <a:off x="1919288" y="1774825"/>
            <a:ext cx="8142287" cy="892175"/>
          </a:xfrm>
          <a:prstGeom prst="rect">
            <a:avLst/>
          </a:prstGeom>
          <a:noFill/>
          <a:ln w="9525">
            <a:noFill/>
          </a:ln>
        </p:spPr>
        <p:txBody>
          <a:bodyPr wrap="square" anchor="t" anchorCtr="0">
            <a:spAutoFit/>
          </a:bodyPr>
          <a:p>
            <a:pPr marL="285750" indent="-285750">
              <a:lnSpc>
                <a:spcPct val="130000"/>
              </a:lnSpc>
              <a:buFont typeface="Wingdings" panose="05000000000000000000" charset="0"/>
              <a:buChar char="l"/>
            </a:pPr>
            <a:r>
              <a:rPr lang="zh-CN" altLang="en-US" sz="2000" dirty="0">
                <a:solidFill>
                  <a:schemeClr val="accent1"/>
                </a:solidFill>
                <a:latin typeface="微软雅黑" panose="020B0503020204020204" charset="-122"/>
                <a:ea typeface="微软雅黑" panose="020B0503020204020204" charset="-122"/>
                <a:sym typeface="仿宋_GB2312" panose="02010609030101010101" pitchFamily="49" charset="-122"/>
              </a:rPr>
              <a:t>保障性住房出租面积</a:t>
            </a:r>
            <a:r>
              <a:rPr lang="zh-CN" altLang="en-US" sz="2000" dirty="0">
                <a:latin typeface="微软雅黑" panose="020B0503020204020204" charset="-122"/>
                <a:ea typeface="微软雅黑" panose="020B0503020204020204" charset="-122"/>
                <a:sym typeface="仿宋_GB2312" panose="02010609030101010101" pitchFamily="49" charset="-122"/>
              </a:rPr>
              <a:t>  指在</a:t>
            </a:r>
            <a:r>
              <a:rPr lang="zh-CN" altLang="en-US" sz="2000" b="1" dirty="0">
                <a:solidFill>
                  <a:srgbClr val="FF0000"/>
                </a:solidFill>
                <a:latin typeface="微软雅黑" panose="020B0503020204020204" charset="-122"/>
                <a:ea typeface="微软雅黑" panose="020B0503020204020204" charset="-122"/>
                <a:sym typeface="仿宋_GB2312" panose="02010609030101010101" pitchFamily="49" charset="-122"/>
              </a:rPr>
              <a:t>报告期内</a:t>
            </a:r>
            <a:r>
              <a:rPr lang="zh-CN" altLang="en-US" sz="2000" dirty="0">
                <a:latin typeface="微软雅黑" panose="020B0503020204020204" charset="-122"/>
                <a:ea typeface="微软雅黑" panose="020B0503020204020204" charset="-122"/>
                <a:sym typeface="仿宋_GB2312" panose="02010609030101010101" pitchFamily="49" charset="-122"/>
              </a:rPr>
              <a:t>出租的保障性住房的全部面积。</a:t>
            </a:r>
            <a:endParaRPr lang="zh-CN" altLang="en-US" sz="2000" dirty="0">
              <a:latin typeface="微软雅黑" panose="020B0503020204020204" charset="-122"/>
              <a:ea typeface="微软雅黑" panose="020B0503020204020204" charset="-122"/>
              <a:sym typeface="仿宋_GB2312" panose="02010609030101010101" pitchFamily="49" charset="-122"/>
            </a:endParaRPr>
          </a:p>
          <a:p>
            <a:pPr marL="285750" indent="-285750">
              <a:lnSpc>
                <a:spcPct val="130000"/>
              </a:lnSpc>
              <a:buFont typeface="Wingdings" panose="05000000000000000000" charset="0"/>
              <a:buChar char="l"/>
            </a:pPr>
            <a:r>
              <a:rPr lang="zh-CN" altLang="en-US" sz="2000" dirty="0">
                <a:solidFill>
                  <a:schemeClr val="accent1"/>
                </a:solidFill>
                <a:latin typeface="微软雅黑" panose="020B0503020204020204" charset="-122"/>
                <a:ea typeface="微软雅黑" panose="020B0503020204020204" charset="-122"/>
                <a:sym typeface="仿宋_GB2312" panose="02010609030101010101" pitchFamily="49" charset="-122"/>
              </a:rPr>
              <a:t>保障性住房出租套数</a:t>
            </a:r>
            <a:r>
              <a:rPr lang="zh-CN" altLang="en-US" sz="2000" dirty="0">
                <a:latin typeface="微软雅黑" panose="020B0503020204020204" charset="-122"/>
                <a:ea typeface="微软雅黑" panose="020B0503020204020204" charset="-122"/>
                <a:sym typeface="仿宋_GB2312" panose="02010609030101010101" pitchFamily="49" charset="-122"/>
              </a:rPr>
              <a:t>  指在</a:t>
            </a:r>
            <a:r>
              <a:rPr lang="zh-CN" altLang="en-US" sz="2000" b="1" dirty="0">
                <a:solidFill>
                  <a:srgbClr val="FF0000"/>
                </a:solidFill>
                <a:latin typeface="微软雅黑" panose="020B0503020204020204" charset="-122"/>
                <a:ea typeface="微软雅黑" panose="020B0503020204020204" charset="-122"/>
                <a:sym typeface="仿宋_GB2312" panose="02010609030101010101" pitchFamily="49" charset="-122"/>
              </a:rPr>
              <a:t>报告期内</a:t>
            </a:r>
            <a:r>
              <a:rPr lang="zh-CN" altLang="en-US" sz="2000" dirty="0">
                <a:latin typeface="微软雅黑" panose="020B0503020204020204" charset="-122"/>
                <a:ea typeface="微软雅黑" panose="020B0503020204020204" charset="-122"/>
                <a:sym typeface="仿宋_GB2312" panose="02010609030101010101" pitchFamily="49" charset="-122"/>
              </a:rPr>
              <a:t>出租的保障性住房的全部套数。</a:t>
            </a:r>
            <a:endParaRPr lang="zh-CN" altLang="en-US" sz="2000" dirty="0">
              <a:latin typeface="微软雅黑" panose="020B0503020204020204" charset="-122"/>
              <a:ea typeface="微软雅黑" panose="020B0503020204020204" charset="-122"/>
              <a:sym typeface="仿宋_GB2312" panose="02010609030101010101" pitchFamily="49" charset="-122"/>
            </a:endParaRPr>
          </a:p>
        </p:txBody>
      </p:sp>
      <p:sp>
        <p:nvSpPr>
          <p:cNvPr id="3" name="矩形 2"/>
          <p:cNvSpPr/>
          <p:nvPr/>
        </p:nvSpPr>
        <p:spPr>
          <a:xfrm>
            <a:off x="1901825" y="1814513"/>
            <a:ext cx="2881313" cy="795338"/>
          </a:xfrm>
          <a:prstGeom prst="rect">
            <a:avLst/>
          </a:prstGeom>
          <a:noFill/>
          <a:ln w="381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trike="noStrike" noProof="1"/>
          </a:p>
        </p:txBody>
      </p:sp>
      <p:sp>
        <p:nvSpPr>
          <p:cNvPr id="9" name="文本框 8"/>
          <p:cNvSpPr txBox="1"/>
          <p:nvPr/>
        </p:nvSpPr>
        <p:spPr>
          <a:xfrm>
            <a:off x="2208213" y="2786063"/>
            <a:ext cx="7704138" cy="963613"/>
          </a:xfrm>
          <a:prstGeom prst="rect">
            <a:avLst/>
          </a:prstGeom>
          <a:noFill/>
        </p:spPr>
        <p:txBody>
          <a:bodyPr wrap="square">
            <a:spAutoFit/>
          </a:bodyPr>
          <a:lstStyle/>
          <a:p>
            <a:pPr algn="just">
              <a:lnSpc>
                <a:spcPts val="3400"/>
              </a:lnSpc>
              <a:defRPr/>
            </a:pPr>
            <a:r>
              <a:rPr lang="zh-CN" altLang="en-US" noProof="0" dirty="0">
                <a:solidFill>
                  <a:srgbClr val="FF0000"/>
                </a:solidFill>
                <a:latin typeface="微软雅黑" panose="020B0503020204020204" charset="-122"/>
                <a:ea typeface="微软雅黑" panose="020B0503020204020204" charset="-122"/>
                <a:cs typeface="+mn-cs"/>
                <a:sym typeface="+mn-ea"/>
              </a:rPr>
              <a:t>仅指本年出租面积，注意与</a:t>
            </a:r>
            <a:r>
              <a:rPr lang="en-US" altLang="zh-CN" noProof="0" dirty="0">
                <a:solidFill>
                  <a:srgbClr val="FF0000"/>
                </a:solidFill>
                <a:latin typeface="微软雅黑" panose="020B0503020204020204" charset="-122"/>
                <a:ea typeface="微软雅黑" panose="020B0503020204020204" charset="-122"/>
                <a:cs typeface="+mn-cs"/>
                <a:sym typeface="+mn-ea"/>
              </a:rPr>
              <a:t>X204-1</a:t>
            </a:r>
            <a:r>
              <a:rPr lang="zh-CN" altLang="en-US" noProof="0" dirty="0">
                <a:solidFill>
                  <a:srgbClr val="FF0000"/>
                </a:solidFill>
                <a:latin typeface="微软雅黑" panose="020B0503020204020204" charset="-122"/>
                <a:ea typeface="微软雅黑" panose="020B0503020204020204" charset="-122"/>
                <a:cs typeface="+mn-cs"/>
                <a:sym typeface="+mn-ea"/>
              </a:rPr>
              <a:t>表中“房屋出租面积（</a:t>
            </a:r>
            <a:r>
              <a:rPr lang="en-US" altLang="zh-CN" noProof="0" dirty="0">
                <a:solidFill>
                  <a:srgbClr val="FF0000"/>
                </a:solidFill>
                <a:latin typeface="微软雅黑" panose="020B0503020204020204" charset="-122"/>
                <a:ea typeface="微软雅黑" panose="020B0503020204020204" charset="-122"/>
                <a:cs typeface="+mn-cs"/>
                <a:sym typeface="+mn-ea"/>
              </a:rPr>
              <a:t>609</a:t>
            </a:r>
            <a:r>
              <a:rPr lang="zh-CN" altLang="en-US" noProof="1" dirty="0">
                <a:solidFill>
                  <a:srgbClr val="FF0000"/>
                </a:solidFill>
                <a:latin typeface="微软雅黑" panose="020B0503020204020204" charset="-122"/>
                <a:ea typeface="微软雅黑" panose="020B0503020204020204" charset="-122"/>
                <a:cs typeface="+mn-cs"/>
                <a:sym typeface="+mn-ea"/>
              </a:rPr>
              <a:t>）”区别。</a:t>
            </a:r>
            <a:endParaRPr lang="en-US" altLang="zh-CN" noProof="1" dirty="0">
              <a:solidFill>
                <a:srgbClr val="FF0000"/>
              </a:solidFill>
              <a:latin typeface="微软雅黑" panose="020B0503020204020204" charset="-122"/>
              <a:ea typeface="微软雅黑" panose="020B0503020204020204" charset="-122"/>
              <a:sym typeface="+mn-ea"/>
            </a:endParaRPr>
          </a:p>
          <a:p>
            <a:pPr algn="just">
              <a:lnSpc>
                <a:spcPts val="3400"/>
              </a:lnSpc>
              <a:defRPr/>
            </a:pPr>
            <a:r>
              <a:rPr lang="zh-CN" altLang="en-US" noProof="0" dirty="0">
                <a:latin typeface="微软雅黑" panose="020B0503020204020204" charset="-122"/>
                <a:ea typeface="微软雅黑" panose="020B0503020204020204" charset="-122"/>
                <a:cs typeface="+mn-cs"/>
                <a:sym typeface="+mn-ea"/>
              </a:rPr>
              <a:t>房屋出租面积（</a:t>
            </a:r>
            <a:r>
              <a:rPr lang="en-US" altLang="zh-CN" noProof="0" dirty="0">
                <a:latin typeface="微软雅黑" panose="020B0503020204020204" charset="-122"/>
                <a:ea typeface="微软雅黑" panose="020B0503020204020204" charset="-122"/>
                <a:cs typeface="+mn-cs"/>
                <a:sym typeface="+mn-ea"/>
              </a:rPr>
              <a:t>609</a:t>
            </a:r>
            <a:r>
              <a:rPr lang="zh-CN" altLang="en-US" noProof="0" dirty="0">
                <a:latin typeface="微软雅黑" panose="020B0503020204020204" charset="-122"/>
                <a:ea typeface="微软雅黑" panose="020B0503020204020204" charset="-122"/>
                <a:cs typeface="+mn-cs"/>
                <a:sym typeface="+mn-ea"/>
              </a:rPr>
              <a:t>）=全部累计</a:t>
            </a:r>
            <a:r>
              <a:rPr lang="zh-CN" altLang="en-US" noProof="0" dirty="0">
                <a:solidFill>
                  <a:srgbClr val="FF0000"/>
                </a:solidFill>
                <a:latin typeface="微软雅黑" panose="020B0503020204020204" charset="-122"/>
                <a:ea typeface="微软雅黑" panose="020B0503020204020204" charset="-122"/>
                <a:cs typeface="+mn-cs"/>
                <a:sym typeface="+mn-ea"/>
              </a:rPr>
              <a:t>已出租面积</a:t>
            </a:r>
            <a:r>
              <a:rPr lang="zh-CN" altLang="en-US" noProof="0" dirty="0">
                <a:latin typeface="微软雅黑" panose="020B0503020204020204" charset="-122"/>
                <a:ea typeface="微软雅黑" panose="020B0503020204020204" charset="-122"/>
                <a:cs typeface="+mn-cs"/>
                <a:sym typeface="+mn-ea"/>
              </a:rPr>
              <a:t>+可供出租但尚未出租面积</a:t>
            </a:r>
            <a:endParaRPr lang="zh-CN" altLang="en-US" noProof="0" dirty="0">
              <a:latin typeface="微软雅黑" panose="020B0503020204020204" charset="-122"/>
              <a:ea typeface="微软雅黑" panose="020B0503020204020204" charset="-122"/>
              <a:sym typeface="+mn-ea"/>
            </a:endParaRPr>
          </a:p>
        </p:txBody>
      </p:sp>
      <p:sp>
        <p:nvSpPr>
          <p:cNvPr id="10" name="箭头: 下 9"/>
          <p:cNvSpPr/>
          <p:nvPr/>
        </p:nvSpPr>
        <p:spPr>
          <a:xfrm>
            <a:off x="3359150" y="2498725"/>
            <a:ext cx="144463" cy="360363"/>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8" name="矩形 5"/>
          <p:cNvSpPr>
            <a:spLocks noChangeArrowheads="1"/>
          </p:cNvSpPr>
          <p:nvPr/>
        </p:nvSpPr>
        <p:spPr bwMode="auto">
          <a:xfrm>
            <a:off x="1127125" y="117475"/>
            <a:ext cx="1816100" cy="582613"/>
          </a:xfrm>
          <a:prstGeom prst="rect">
            <a:avLst/>
          </a:prstGeom>
          <a:noFill/>
          <a:ln w="9525">
            <a:noFill/>
            <a:miter lim="800000"/>
          </a:ln>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lang="zh-CN" sz="32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pitchFamily="49" charset="-122"/>
                <a:cs typeface="+mn-cs"/>
              </a:rPr>
              <a:t>重点指标</a:t>
            </a:r>
            <a:endParaRPr kumimoji="1" lang="zh-CN" sz="3200" b="1" i="0" u="none" strike="noStrike" cap="none" spc="0" normalizeH="0" baseline="0" noProof="0" dirty="0">
              <a:ln>
                <a:noFill/>
              </a:ln>
              <a:solidFill>
                <a:schemeClr val="accent1">
                  <a:lumMod val="75000"/>
                </a:schemeClr>
              </a:solidFill>
              <a:effectLst/>
              <a:uLnTx/>
              <a:uFillTx/>
              <a:latin typeface="Times New Roman" panose="02020603050405020304" pitchFamily="18" charset="0"/>
              <a:ea typeface="黑体" panose="02010609060101010101" pitchFamily="49" charset="-122"/>
            </a:endParaRPr>
          </a:p>
        </p:txBody>
      </p:sp>
    </p:spTree>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4689" name="Rectangle 4"/>
          <p:cNvSpPr/>
          <p:nvPr/>
        </p:nvSpPr>
        <p:spPr>
          <a:xfrm>
            <a:off x="1524000" y="1588"/>
            <a:ext cx="309563" cy="368300"/>
          </a:xfrm>
          <a:prstGeom prst="rect">
            <a:avLst/>
          </a:prstGeom>
          <a:noFill/>
          <a:ln w="9525">
            <a:noFill/>
          </a:ln>
        </p:spPr>
        <p:txBody>
          <a:bodyPr wrap="none" anchor="ctr" anchorCtr="0">
            <a:spAutoFit/>
          </a:bodyPr>
          <a:p>
            <a:endParaRPr lang="zh-CN" altLang="en-US" dirty="0">
              <a:latin typeface="Arial" panose="020B0604020202020204" pitchFamily="34" charset="0"/>
              <a:ea typeface="宋体" panose="02010600030101010101" pitchFamily="2" charset="-122"/>
            </a:endParaRPr>
          </a:p>
        </p:txBody>
      </p:sp>
      <p:sp>
        <p:nvSpPr>
          <p:cNvPr id="17410" name="矩形 27"/>
          <p:cNvSpPr/>
          <p:nvPr/>
        </p:nvSpPr>
        <p:spPr>
          <a:xfrm>
            <a:off x="838200" y="1484313"/>
            <a:ext cx="9883775" cy="1322388"/>
          </a:xfrm>
          <a:prstGeom prst="rect">
            <a:avLst/>
          </a:prstGeom>
          <a:noFill/>
          <a:ln w="9525">
            <a:noFill/>
          </a:ln>
        </p:spPr>
        <p:txBody>
          <a:bodyPr wrap="none" anchor="t" anchorCtr="0">
            <a:spAutoFit/>
          </a:bodyPr>
          <a:p>
            <a:pPr algn="l" fontAlgn="base"/>
            <a:r>
              <a:rPr kumimoji="0" lang="zh-CN" altLang="en-US" sz="4000" b="1" i="0" u="none" strike="noStrike" kern="1200" cap="none" spc="0" normalizeH="0" baseline="0" noProof="0" dirty="0">
                <a:ln>
                  <a:noFill/>
                </a:ln>
                <a:solidFill>
                  <a:schemeClr val="tx1"/>
                </a:solidFill>
                <a:effectLst/>
                <a:uLnTx/>
                <a:uFillTx/>
                <a:latin typeface="+mn-ea"/>
                <a:ea typeface="+mn-ea"/>
                <a:cs typeface="+mn-cs"/>
              </a:rPr>
              <a:t>（三）</a:t>
            </a:r>
            <a:r>
              <a:rPr lang="zh-CN" altLang="en-US" sz="4000" b="1" strike="noStrike" noProof="0" dirty="0">
                <a:ln>
                  <a:noFill/>
                </a:ln>
                <a:effectLst/>
                <a:uLnTx/>
                <a:uFillTx/>
                <a:latin typeface="+mn-ea"/>
                <a:ea typeface="宋体" panose="02010600030101010101" pitchFamily="2" charset="-122"/>
                <a:cs typeface="+mn-cs"/>
                <a:sym typeface="+mn-lt"/>
              </a:rPr>
              <a:t>固定资产投资项目新增生产能力情况</a:t>
            </a:r>
            <a:endParaRPr kumimoji="0" lang="zh-CN" altLang="en-US" sz="4000" b="1" i="0" u="none" strike="noStrike" kern="1200" cap="none" spc="0" normalizeH="0" baseline="0" noProof="0" dirty="0">
              <a:ln>
                <a:noFill/>
              </a:ln>
              <a:solidFill>
                <a:schemeClr val="tx1"/>
              </a:solidFill>
              <a:effectLst/>
              <a:uLnTx/>
              <a:uFillTx/>
              <a:latin typeface="+mn-ea"/>
              <a:ea typeface="+mn-ea"/>
              <a:cs typeface="+mn-cs"/>
            </a:endParaRPr>
          </a:p>
          <a:p>
            <a:pPr fontAlgn="base"/>
            <a:endParaRPr kumimoji="0" lang="zh-CN" altLang="en-US" sz="4000" b="1" i="0" u="none" strike="noStrike" kern="1200" cap="none" spc="0" normalizeH="0" baseline="0" noProof="0" dirty="0">
              <a:ln>
                <a:noFill/>
              </a:ln>
              <a:solidFill>
                <a:schemeClr val="tx1"/>
              </a:solidFill>
              <a:effectLst/>
              <a:uLnTx/>
              <a:uFillTx/>
              <a:latin typeface="+mn-ea"/>
              <a:ea typeface="+mn-ea"/>
              <a:cs typeface="+mn-cs"/>
            </a:endParaRPr>
          </a:p>
        </p:txBody>
      </p:sp>
      <p:graphicFrame>
        <p:nvGraphicFramePr>
          <p:cNvPr id="5" name="表格 4"/>
          <p:cNvGraphicFramePr/>
          <p:nvPr/>
        </p:nvGraphicFramePr>
        <p:xfrm>
          <a:off x="2206625" y="2924175"/>
          <a:ext cx="7870825" cy="809625"/>
        </p:xfrm>
        <a:graphic>
          <a:graphicData uri="http://schemas.openxmlformats.org/drawingml/2006/table">
            <a:tbl>
              <a:tblPr/>
              <a:tblGrid>
                <a:gridCol w="7869555"/>
              </a:tblGrid>
              <a:tr h="808990">
                <a:tc>
                  <a:txBody>
                    <a:bodyPr/>
                    <a:p>
                      <a:pPr marL="0" marR="0" lvl="0" indent="0" algn="l" defTabSz="914400" rtl="0" eaLnBrk="0" fontAlgn="base" latinLnBrk="0" hangingPunct="0">
                        <a:lnSpc>
                          <a:spcPct val="100000"/>
                        </a:lnSpc>
                        <a:spcBef>
                          <a:spcPct val="20000"/>
                        </a:spcBef>
                        <a:spcAft>
                          <a:spcPct val="0"/>
                        </a:spcAft>
                        <a:buClr>
                          <a:schemeClr val="accent2"/>
                        </a:buClr>
                        <a:buSzTx/>
                        <a:buFont typeface="Arial" panose="020B0604020202020204" pitchFamily="34" charset="0"/>
                        <a:buNone/>
                        <a:defRPr/>
                      </a:pPr>
                      <a:r>
                        <a:rPr lang="zh-CN" altLang="en-US" sz="2400" b="1">
                          <a:solidFill>
                            <a:srgbClr val="000000"/>
                          </a:solidFill>
                          <a:latin typeface="+mn-ea"/>
                          <a:ea typeface="+mn-ea"/>
                        </a:rPr>
                        <a:t>年报《</a:t>
                      </a:r>
                      <a:r>
                        <a:rPr lang="zh-CN" altLang="en-US" sz="2400" b="1" noProof="0" dirty="0">
                          <a:ln>
                            <a:noFill/>
                          </a:ln>
                          <a:effectLst/>
                          <a:uLnTx/>
                          <a:uFillTx/>
                          <a:latin typeface="+mn-ea"/>
                          <a:sym typeface="+mn-lt"/>
                        </a:rPr>
                        <a:t>固定资产投资项目新增生产能力情况</a:t>
                      </a:r>
                      <a:r>
                        <a:rPr lang="zh-CN" altLang="en-US" sz="2400" b="1">
                          <a:solidFill>
                            <a:srgbClr val="000000"/>
                          </a:solidFill>
                          <a:latin typeface="+mn-ea"/>
                          <a:ea typeface="+mn-ea"/>
                        </a:rPr>
                        <a:t>》（</a:t>
                      </a:r>
                      <a:r>
                        <a:rPr lang="en-US" sz="2400" b="1">
                          <a:solidFill>
                            <a:srgbClr val="000000"/>
                          </a:solidFill>
                          <a:latin typeface="+mn-ea"/>
                          <a:ea typeface="+mn-ea"/>
                        </a:rPr>
                        <a:t>H108</a:t>
                      </a:r>
                      <a:r>
                        <a:rPr lang="zh-CN" altLang="en-US" sz="2400" b="1">
                          <a:solidFill>
                            <a:srgbClr val="000000"/>
                          </a:solidFill>
                          <a:latin typeface="+mn-ea"/>
                          <a:ea typeface="+mn-ea"/>
                        </a:rPr>
                        <a:t>表）</a:t>
                      </a:r>
                      <a:endParaRPr lang="zh-CN" altLang="en-US" sz="2400" b="1">
                        <a:solidFill>
                          <a:srgbClr val="000000"/>
                        </a:solidFill>
                        <a:latin typeface="+mn-ea"/>
                        <a:ea typeface="+mn-ea"/>
                      </a:endParaRPr>
                    </a:p>
                  </a:txBody>
                  <a:tcPr marL="68580" marR="68580" marT="0" marB="0" anchor="ctr" anchorCtr="0">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381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solidFill>
                      <a:srgbClr val="D0D3EB"/>
                    </a:solidFill>
                  </a:tcPr>
                </a:tc>
              </a:tr>
            </a:tbl>
          </a:graphicData>
        </a:graphic>
      </p:graphicFrame>
    </p:spTree>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474" name="标题 1"/>
          <p:cNvSpPr>
            <a:spLocks noGrp="1"/>
          </p:cNvSpPr>
          <p:nvPr>
            <p:ph type="title"/>
          </p:nvPr>
        </p:nvSpPr>
        <p:spPr>
          <a:xfrm>
            <a:off x="1238250" y="39688"/>
            <a:ext cx="9001125" cy="603250"/>
          </a:xfrm>
        </p:spPr>
        <p:txBody>
          <a:bodyPr vert="horz"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dirty="0" smtClean="0">
                <a:ln>
                  <a:noFill/>
                </a:ln>
                <a:solidFill>
                  <a:srgbClr val="181DD6"/>
                </a:solidFill>
                <a:effectLst/>
                <a:uLnTx/>
                <a:uFillTx/>
                <a:latin typeface="隶书" panose="02010509060101010101" pitchFamily="49" charset="-122"/>
                <a:ea typeface="隶书" panose="02010509060101010101" pitchFamily="49" charset="-122"/>
                <a:cs typeface="+mj-cs"/>
                <a:sym typeface="+mn-lt"/>
              </a:rPr>
              <a:t>1.</a:t>
            </a:r>
            <a:r>
              <a:rPr kumimoji="0" lang="zh-CN" altLang="en-US" sz="3200" b="1" i="0" u="none" strike="noStrike" kern="1200" cap="none" spc="0" normalizeH="0" baseline="0" noProof="0" dirty="0" smtClean="0">
                <a:ln>
                  <a:noFill/>
                </a:ln>
                <a:solidFill>
                  <a:srgbClr val="181DD6"/>
                </a:solidFill>
                <a:effectLst/>
                <a:uLnTx/>
                <a:uFillTx/>
                <a:latin typeface="隶书" panose="02010509060101010101" pitchFamily="49" charset="-122"/>
                <a:ea typeface="隶书" panose="02010509060101010101" pitchFamily="49" charset="-122"/>
                <a:cs typeface="+mj-cs"/>
                <a:sym typeface="+mn-lt"/>
              </a:rPr>
              <a:t>统计范围和填报时间</a:t>
            </a:r>
            <a:endParaRPr kumimoji="0" lang="zh-CN" altLang="en-US" sz="3200" b="1" i="0" u="none" strike="noStrike" kern="1200" cap="none" spc="0" normalizeH="0" baseline="0" noProof="0" dirty="0" smtClean="0">
              <a:ln>
                <a:noFill/>
              </a:ln>
              <a:solidFill>
                <a:srgbClr val="181DD6"/>
              </a:solidFill>
              <a:effectLst/>
              <a:uLnTx/>
              <a:uFillTx/>
              <a:latin typeface="隶书" panose="02010509060101010101" pitchFamily="49" charset="-122"/>
              <a:ea typeface="隶书" panose="02010509060101010101" pitchFamily="49" charset="-122"/>
              <a:cs typeface="+mj-cs"/>
              <a:sym typeface="+mn-lt"/>
            </a:endParaRPr>
          </a:p>
        </p:txBody>
      </p:sp>
      <p:sp>
        <p:nvSpPr>
          <p:cNvPr id="116738" name="TextBox 10"/>
          <p:cNvSpPr txBox="1"/>
          <p:nvPr/>
        </p:nvSpPr>
        <p:spPr>
          <a:xfrm>
            <a:off x="1095375" y="3071813"/>
            <a:ext cx="9572625" cy="3414712"/>
          </a:xfrm>
          <a:prstGeom prst="rect">
            <a:avLst/>
          </a:prstGeom>
          <a:noFill/>
          <a:ln w="9525">
            <a:noFill/>
          </a:ln>
        </p:spPr>
        <p:txBody>
          <a:bodyPr anchor="t" anchorCtr="0">
            <a:spAutoFit/>
          </a:bodyPr>
          <a:p>
            <a:pPr>
              <a:lnSpc>
                <a:spcPct val="150000"/>
              </a:lnSpc>
              <a:buFont typeface="Wingdings" panose="05000000000000000000" pitchFamily="2" charset="2"/>
              <a:buChar char="l"/>
            </a:pPr>
            <a:r>
              <a:rPr lang="zh-CN" altLang="en-US" sz="2400" dirty="0">
                <a:latin typeface="仿宋_GB2312" panose="02010609030101010101" pitchFamily="49" charset="-122"/>
                <a:ea typeface="仿宋_GB2312" panose="02010609030101010101" pitchFamily="49" charset="-122"/>
              </a:rPr>
              <a:t>统计范围：</a:t>
            </a:r>
            <a:endParaRPr lang="en-US" altLang="zh-CN" sz="2400" b="1" dirty="0">
              <a:solidFill>
                <a:srgbClr val="0000FF"/>
              </a:solidFill>
              <a:latin typeface="仿宋_GB2312" panose="02010609030101010101" pitchFamily="49" charset="-122"/>
              <a:ea typeface="仿宋_GB2312" panose="02010609030101010101" pitchFamily="49" charset="-122"/>
            </a:endParaRPr>
          </a:p>
          <a:p>
            <a:pPr>
              <a:lnSpc>
                <a:spcPct val="150000"/>
              </a:lnSpc>
            </a:pPr>
            <a:r>
              <a:rPr lang="zh-CN" altLang="en-US" sz="2400" b="1" dirty="0">
                <a:latin typeface="仿宋_GB2312" panose="02010609030101010101" pitchFamily="49" charset="-122"/>
                <a:ea typeface="仿宋_GB2312" panose="02010609030101010101" pitchFamily="49" charset="-122"/>
              </a:rPr>
              <a:t>    辖区内规模以上工业、有资质的建筑业、限额以上批发和零售业、限额以上住宿和餐饮业、房地产开发经营业、规模以上服务业、投资法人单位和其他调查单位的</a:t>
            </a:r>
            <a:r>
              <a:rPr lang="en-US" altLang="en-US" sz="2400" b="1" dirty="0">
                <a:latin typeface="仿宋_GB2312" panose="02010609030101010101" pitchFamily="49" charset="-122"/>
                <a:ea typeface="仿宋_GB2312" panose="02010609030101010101" pitchFamily="49" charset="-122"/>
              </a:rPr>
              <a:t>500</a:t>
            </a:r>
            <a:r>
              <a:rPr lang="zh-CN" altLang="en-US" sz="2400" b="1" dirty="0">
                <a:latin typeface="仿宋_GB2312" panose="02010609030101010101" pitchFamily="49" charset="-122"/>
                <a:ea typeface="仿宋_GB2312" panose="02010609030101010101" pitchFamily="49" charset="-122"/>
              </a:rPr>
              <a:t>万元及以上固定资产投资项目中有能力目录的项目。</a:t>
            </a:r>
            <a:endParaRPr lang="en-US" altLang="zh-CN" sz="2400" b="1" dirty="0">
              <a:latin typeface="仿宋_GB2312" panose="02010609030101010101" pitchFamily="49" charset="-122"/>
              <a:ea typeface="仿宋_GB2312" panose="02010609030101010101" pitchFamily="49" charset="-122"/>
            </a:endParaRPr>
          </a:p>
          <a:p>
            <a:pPr>
              <a:lnSpc>
                <a:spcPct val="150000"/>
              </a:lnSpc>
            </a:pPr>
            <a:r>
              <a:rPr lang="zh-CN" altLang="en-US" sz="2400" b="1" dirty="0">
                <a:latin typeface="仿宋_GB2312" panose="02010609030101010101" pitchFamily="49" charset="-122"/>
                <a:ea typeface="仿宋_GB2312" panose="02010609030101010101" pitchFamily="49" charset="-122"/>
              </a:rPr>
              <a:t>    </a:t>
            </a:r>
            <a:r>
              <a:rPr lang="zh-CN" altLang="en-US" sz="2400" b="1" dirty="0">
                <a:solidFill>
                  <a:srgbClr val="FF0000"/>
                </a:solidFill>
                <a:latin typeface="仿宋_GB2312" panose="02010609030101010101" pitchFamily="49" charset="-122"/>
                <a:ea typeface="仿宋_GB2312" panose="02010609030101010101" pitchFamily="49" charset="-122"/>
              </a:rPr>
              <a:t>平台按</a:t>
            </a:r>
            <a:r>
              <a:rPr lang="en-US" altLang="zh-CN" sz="2400" b="1" dirty="0">
                <a:solidFill>
                  <a:srgbClr val="FF0000"/>
                </a:solidFill>
                <a:latin typeface="仿宋_GB2312" panose="02010609030101010101" pitchFamily="49" charset="-122"/>
                <a:ea typeface="仿宋_GB2312" panose="02010609030101010101" pitchFamily="49" charset="-122"/>
              </a:rPr>
              <a:t>2023</a:t>
            </a:r>
            <a:r>
              <a:rPr lang="zh-CN" altLang="en-US" sz="2400" b="1" dirty="0">
                <a:solidFill>
                  <a:srgbClr val="FF0000"/>
                </a:solidFill>
                <a:latin typeface="仿宋_GB2312" panose="02010609030101010101" pitchFamily="49" charset="-122"/>
                <a:ea typeface="仿宋_GB2312" panose="02010609030101010101" pitchFamily="49" charset="-122"/>
              </a:rPr>
              <a:t>年</a:t>
            </a:r>
            <a:r>
              <a:rPr lang="en-US" altLang="zh-CN" sz="2400" b="1" dirty="0">
                <a:solidFill>
                  <a:srgbClr val="FF0000"/>
                </a:solidFill>
                <a:latin typeface="仿宋_GB2312" panose="02010609030101010101" pitchFamily="49" charset="-122"/>
                <a:ea typeface="仿宋_GB2312" panose="02010609030101010101" pitchFamily="49" charset="-122"/>
              </a:rPr>
              <a:t>12</a:t>
            </a:r>
            <a:r>
              <a:rPr lang="zh-CN" altLang="en-US" sz="2400" b="1" dirty="0">
                <a:solidFill>
                  <a:srgbClr val="FF0000"/>
                </a:solidFill>
                <a:latin typeface="仿宋_GB2312" panose="02010609030101010101" pitchFamily="49" charset="-122"/>
                <a:ea typeface="仿宋_GB2312" panose="02010609030101010101" pitchFamily="49" charset="-122"/>
              </a:rPr>
              <a:t>月月报</a:t>
            </a:r>
            <a:r>
              <a:rPr lang="en-US" altLang="zh-CN" sz="2400" b="1" dirty="0">
                <a:solidFill>
                  <a:srgbClr val="FF0000"/>
                </a:solidFill>
                <a:latin typeface="仿宋_GB2312" panose="02010609030101010101" pitchFamily="49" charset="-122"/>
                <a:ea typeface="仿宋_GB2312" panose="02010609030101010101" pitchFamily="49" charset="-122"/>
              </a:rPr>
              <a:t>206</a:t>
            </a:r>
            <a:r>
              <a:rPr lang="zh-CN" altLang="en-US" sz="2400" b="1" dirty="0">
                <a:solidFill>
                  <a:srgbClr val="FF0000"/>
                </a:solidFill>
                <a:latin typeface="仿宋_GB2312" panose="02010609030101010101" pitchFamily="49" charset="-122"/>
                <a:ea typeface="仿宋_GB2312" panose="02010609030101010101" pitchFamily="49" charset="-122"/>
              </a:rPr>
              <a:t>表名单布表</a:t>
            </a:r>
            <a:endParaRPr lang="en-US" altLang="zh-CN" sz="2400" b="1" dirty="0">
              <a:solidFill>
                <a:srgbClr val="FF0000"/>
              </a:solidFill>
              <a:latin typeface="仿宋_GB2312" panose="02010609030101010101" pitchFamily="49" charset="-122"/>
              <a:ea typeface="仿宋_GB2312" panose="02010609030101010101" pitchFamily="49" charset="-122"/>
            </a:endParaRPr>
          </a:p>
        </p:txBody>
      </p:sp>
      <p:graphicFrame>
        <p:nvGraphicFramePr>
          <p:cNvPr id="7" name="表格 6"/>
          <p:cNvGraphicFramePr>
            <a:graphicFrameLocks noGrp="1"/>
          </p:cNvGraphicFramePr>
          <p:nvPr/>
        </p:nvGraphicFramePr>
        <p:xfrm>
          <a:off x="1381125" y="928688"/>
          <a:ext cx="9572625" cy="2143125"/>
        </p:xfrm>
        <a:graphic>
          <a:graphicData uri="http://schemas.openxmlformats.org/drawingml/2006/table">
            <a:tbl>
              <a:tblPr/>
              <a:tblGrid>
                <a:gridCol w="1914545"/>
                <a:gridCol w="736468"/>
                <a:gridCol w="727024"/>
                <a:gridCol w="1009462"/>
                <a:gridCol w="1037045"/>
                <a:gridCol w="1435908"/>
                <a:gridCol w="1575267"/>
                <a:gridCol w="1137005"/>
              </a:tblGrid>
              <a:tr h="406185">
                <a:tc rowSpan="2">
                  <a:txBody>
                    <a:bodyPr/>
                    <a:lstStyle/>
                    <a:p>
                      <a:pPr algn="ctr">
                        <a:lnSpc>
                          <a:spcPts val="2000"/>
                        </a:lnSpc>
                        <a:spcAft>
                          <a:spcPts val="0"/>
                        </a:spcAft>
                      </a:pPr>
                      <a:r>
                        <a:rPr lang="zh-CN" sz="1400" b="0" kern="100" baseline="0" dirty="0">
                          <a:solidFill>
                            <a:srgbClr val="000000"/>
                          </a:solidFill>
                          <a:latin typeface="Times New Roman" panose="02020603050405020304"/>
                          <a:ea typeface="宋体" panose="02010600030101010101" pitchFamily="2" charset="-122"/>
                          <a:cs typeface="宋体" panose="02010600030101010101" pitchFamily="2" charset="-122"/>
                        </a:rPr>
                        <a:t>新增生产能力</a:t>
                      </a:r>
                      <a:endParaRPr lang="zh-CN" sz="1400" b="0" kern="100" baseline="0" dirty="0">
                        <a:solidFill>
                          <a:srgbClr val="000000"/>
                        </a:solidFill>
                        <a:latin typeface="Times New Roman" panose="02020603050405020304"/>
                        <a:ea typeface="宋体" panose="02010600030101010101" pitchFamily="2" charset="-122"/>
                        <a:cs typeface="Times New Roman" panose="02020603050405020304"/>
                      </a:endParaRPr>
                    </a:p>
                    <a:p>
                      <a:pPr algn="ctr">
                        <a:lnSpc>
                          <a:spcPts val="2000"/>
                        </a:lnSpc>
                        <a:spcAft>
                          <a:spcPts val="0"/>
                        </a:spcAft>
                      </a:pPr>
                      <a:r>
                        <a:rPr lang="zh-CN" sz="1400" b="0" kern="100" baseline="0" dirty="0">
                          <a:solidFill>
                            <a:srgbClr val="000000"/>
                          </a:solidFill>
                          <a:latin typeface="Times New Roman" panose="02020603050405020304"/>
                          <a:ea typeface="宋体" panose="02010600030101010101" pitchFamily="2" charset="-122"/>
                          <a:cs typeface="宋体" panose="02010600030101010101" pitchFamily="2" charset="-122"/>
                        </a:rPr>
                        <a:t>（或工程效益）名称</a:t>
                      </a:r>
                      <a:endParaRPr lang="zh-CN" sz="1400" b="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计量</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p>
                      <a:pPr algn="ctr">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单位</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代码</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建设</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p>
                      <a:pPr algn="ctr">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规模</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本年施</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p>
                      <a:pPr algn="ctr">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工规模</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endParaRPr lang="en-US" sz="1400" kern="100" baseline="0">
                        <a:solidFill>
                          <a:srgbClr val="000000"/>
                        </a:solidFill>
                        <a:latin typeface="宋体" panose="02010600030101010101" pitchFamily="2" charset="-122"/>
                        <a:ea typeface="宋体" panose="02010600030101010101" pitchFamily="2" charset="-122"/>
                        <a:cs typeface="Times New Roman" panose="02020603050405020304"/>
                      </a:endParaRPr>
                    </a:p>
                  </a:txBody>
                  <a:tcPr marL="16411" marR="16411"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114300" algn="just">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累计新增</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p>
                      <a:pPr indent="114300" algn="just">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生产能力</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p>
                      <a:pPr algn="just">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（或工程效益）</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endParaRPr lang="en-US" sz="1400" kern="100" baseline="0" dirty="0">
                        <a:solidFill>
                          <a:srgbClr val="000000"/>
                        </a:solidFill>
                        <a:latin typeface="宋体" panose="02010600030101010101" pitchFamily="2" charset="-122"/>
                        <a:ea typeface="宋体" panose="02010600030101010101" pitchFamily="2" charset="-122"/>
                        <a:cs typeface="Times New Roman" panose="02020603050405020304"/>
                      </a:endParaRPr>
                    </a:p>
                  </a:txBody>
                  <a:tcPr marL="16411" marR="16411"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31927">
                <a:tc vMerge="1">
                  <a:tcPr/>
                </a:tc>
                <a:tc vMerge="1">
                  <a:tcPr/>
                </a:tc>
                <a:tc vMerge="1">
                  <a:tcPr/>
                </a:tc>
                <a:tc vMerge="1">
                  <a:tcPr/>
                </a:tc>
                <a:tc vMerge="1">
                  <a:tcPr/>
                </a:tc>
                <a:tc>
                  <a:txBody>
                    <a:bodyPr/>
                    <a:lstStyle/>
                    <a:p>
                      <a:pPr algn="ctr">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本年新开工</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tc>
                <a:tc>
                  <a:txBody>
                    <a:bodyPr/>
                    <a:lstStyle/>
                    <a:p>
                      <a:pPr algn="ctr">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本年新增</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3814">
                <a:tc>
                  <a:txBody>
                    <a:bodyPr/>
                    <a:lstStyle/>
                    <a:p>
                      <a:pPr algn="ctr">
                        <a:lnSpc>
                          <a:spcPts val="12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甲</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乙</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400" kern="100" baseline="0">
                          <a:solidFill>
                            <a:srgbClr val="000000"/>
                          </a:solidFill>
                          <a:latin typeface="Times New Roman" panose="02020603050405020304"/>
                          <a:ea typeface="宋体" panose="02010600030101010101" pitchFamily="2" charset="-122"/>
                          <a:cs typeface="宋体" panose="02010600030101010101" pitchFamily="2" charset="-122"/>
                        </a:rPr>
                        <a:t>丙</a:t>
                      </a:r>
                      <a:endParaRPr lang="zh-CN" sz="1400" kern="100" baseline="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400" kern="100" baseline="0" dirty="0">
                          <a:solidFill>
                            <a:srgbClr val="000000"/>
                          </a:solidFill>
                          <a:latin typeface="宋体" panose="02010600030101010101" pitchFamily="2" charset="-122"/>
                          <a:ea typeface="宋体" panose="02010600030101010101" pitchFamily="2" charset="-122"/>
                          <a:cs typeface="宋体" panose="02010600030101010101" pitchFamily="2" charset="-122"/>
                        </a:rPr>
                        <a:t>401</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400" kern="100" baseline="0" dirty="0">
                          <a:solidFill>
                            <a:srgbClr val="000000"/>
                          </a:solidFill>
                          <a:latin typeface="宋体" panose="02010600030101010101" pitchFamily="2" charset="-122"/>
                          <a:ea typeface="宋体" panose="02010600030101010101" pitchFamily="2" charset="-122"/>
                          <a:cs typeface="宋体" panose="02010600030101010101" pitchFamily="2" charset="-122"/>
                        </a:rPr>
                        <a:t>402</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400" kern="100" baseline="0" dirty="0">
                          <a:solidFill>
                            <a:srgbClr val="000000"/>
                          </a:solidFill>
                          <a:latin typeface="宋体" panose="02010600030101010101" pitchFamily="2" charset="-122"/>
                          <a:ea typeface="宋体" panose="02010600030101010101" pitchFamily="2" charset="-122"/>
                          <a:cs typeface="宋体" panose="02010600030101010101" pitchFamily="2" charset="-122"/>
                        </a:rPr>
                        <a:t>403</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400" kern="100" baseline="0" dirty="0">
                          <a:solidFill>
                            <a:srgbClr val="000000"/>
                          </a:solidFill>
                          <a:latin typeface="宋体" panose="02010600030101010101" pitchFamily="2" charset="-122"/>
                          <a:ea typeface="宋体" panose="02010600030101010101" pitchFamily="2" charset="-122"/>
                          <a:cs typeface="宋体" panose="02010600030101010101" pitchFamily="2" charset="-122"/>
                        </a:rPr>
                        <a:t>404</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400" kern="100" baseline="0" dirty="0">
                          <a:solidFill>
                            <a:srgbClr val="000000"/>
                          </a:solidFill>
                          <a:latin typeface="宋体" panose="02010600030101010101" pitchFamily="2" charset="-122"/>
                          <a:ea typeface="宋体" panose="02010600030101010101" pitchFamily="2" charset="-122"/>
                          <a:cs typeface="宋体" panose="02010600030101010101" pitchFamily="2" charset="-122"/>
                        </a:rPr>
                        <a:t>405</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1197">
                <a:tc>
                  <a:txBody>
                    <a:bodyPr/>
                    <a:lstStyle/>
                    <a:p>
                      <a:pPr algn="ctr">
                        <a:lnSpc>
                          <a:spcPts val="1200"/>
                        </a:lnSpc>
                        <a:spcAft>
                          <a:spcPts val="0"/>
                        </a:spcAft>
                      </a:pPr>
                      <a:endParaRPr lang="en-US" sz="1400" kern="100" baseline="0" dirty="0">
                        <a:solidFill>
                          <a:srgbClr val="000000"/>
                        </a:solidFill>
                        <a:latin typeface="宋体" panose="02010600030101010101" pitchFamily="2" charset="-122"/>
                        <a:ea typeface="宋体" panose="02010600030101010101" pitchFamily="2" charset="-122"/>
                        <a:cs typeface="Times New Roman" panose="02020603050405020304"/>
                      </a:endParaRPr>
                    </a:p>
                  </a:txBody>
                  <a:tcPr marL="16411" marR="16411"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endParaRPr lang="en-US" sz="1400" kern="100" baseline="0" dirty="0">
                        <a:solidFill>
                          <a:srgbClr val="000000"/>
                        </a:solidFill>
                        <a:latin typeface="宋体" panose="02010600030101010101" pitchFamily="2" charset="-122"/>
                        <a:ea typeface="宋体" panose="02010600030101010101" pitchFamily="2" charset="-122"/>
                        <a:cs typeface="Times New Roman" panose="02020603050405020304"/>
                      </a:endParaRPr>
                    </a:p>
                  </a:txBody>
                  <a:tcPr marL="16411" marR="164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endParaRPr lang="en-US" sz="1400" kern="100" baseline="0" dirty="0">
                        <a:solidFill>
                          <a:srgbClr val="000000"/>
                        </a:solidFill>
                        <a:latin typeface="宋体" panose="02010600030101010101" pitchFamily="2" charset="-122"/>
                        <a:ea typeface="宋体" panose="02010600030101010101" pitchFamily="2" charset="-122"/>
                        <a:cs typeface="Times New Roman" panose="02020603050405020304"/>
                      </a:endParaRPr>
                    </a:p>
                  </a:txBody>
                  <a:tcPr marL="16411" marR="164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5">
                  <a:txBody>
                    <a:bodyPr/>
                    <a:lstStyle/>
                    <a:p>
                      <a:pPr algn="ctr">
                        <a:lnSpc>
                          <a:spcPts val="1200"/>
                        </a:lnSpc>
                        <a:spcAft>
                          <a:spcPts val="0"/>
                        </a:spcAft>
                      </a:pPr>
                      <a:endParaRPr lang="en-US" sz="1400" kern="100" baseline="0" dirty="0">
                        <a:solidFill>
                          <a:srgbClr val="000000"/>
                        </a:solidFill>
                        <a:latin typeface="宋体" panose="02010600030101010101" pitchFamily="2" charset="-122"/>
                        <a:ea typeface="宋体" panose="02010600030101010101" pitchFamily="2" charset="-122"/>
                        <a:cs typeface="Times New Roman" panose="02020603050405020304"/>
                      </a:endParaRPr>
                    </a:p>
                  </a:txBody>
                  <a:tcPr marL="16411" marR="16411"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tc>
                <a:tc hMerge="1">
                  <a:tcPr/>
                </a:tc>
                <a:tc hMerge="1">
                  <a:tcPr/>
                </a:tc>
              </a:tr>
            </a:tbl>
          </a:graphicData>
        </a:graphic>
      </p:graphicFrame>
    </p:spTree>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474" name="标题 1"/>
          <p:cNvSpPr>
            <a:spLocks noGrp="1"/>
          </p:cNvSpPr>
          <p:nvPr>
            <p:ph type="title"/>
          </p:nvPr>
        </p:nvSpPr>
        <p:spPr>
          <a:xfrm>
            <a:off x="1238250" y="39688"/>
            <a:ext cx="9001125" cy="603250"/>
          </a:xfrm>
        </p:spPr>
        <p:txBody>
          <a:bodyPr vert="horz"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dirty="0" smtClean="0">
                <a:ln>
                  <a:noFill/>
                </a:ln>
                <a:solidFill>
                  <a:srgbClr val="181DD6"/>
                </a:solidFill>
                <a:effectLst/>
                <a:uLnTx/>
                <a:uFillTx/>
                <a:latin typeface="隶书" panose="02010509060101010101" pitchFamily="49" charset="-122"/>
                <a:ea typeface="隶书" panose="02010509060101010101" pitchFamily="49" charset="-122"/>
                <a:cs typeface="+mj-cs"/>
                <a:sym typeface="+mn-lt"/>
              </a:rPr>
              <a:t>1.</a:t>
            </a:r>
            <a:r>
              <a:rPr kumimoji="0" lang="zh-CN" altLang="en-US" sz="3200" b="1" i="0" u="none" strike="noStrike" kern="1200" cap="none" spc="0" normalizeH="0" baseline="0" noProof="0" dirty="0" smtClean="0">
                <a:ln>
                  <a:noFill/>
                </a:ln>
                <a:solidFill>
                  <a:srgbClr val="181DD6"/>
                </a:solidFill>
                <a:effectLst/>
                <a:uLnTx/>
                <a:uFillTx/>
                <a:latin typeface="隶书" panose="02010509060101010101" pitchFamily="49" charset="-122"/>
                <a:ea typeface="隶书" panose="02010509060101010101" pitchFamily="49" charset="-122"/>
                <a:cs typeface="+mj-cs"/>
                <a:sym typeface="+mn-lt"/>
              </a:rPr>
              <a:t>统计范围和填报时间</a:t>
            </a:r>
            <a:endParaRPr kumimoji="0" lang="zh-CN" altLang="en-US" sz="3200" b="1" i="0" u="none" strike="noStrike" kern="1200" cap="none" spc="0" normalizeH="0" baseline="0" noProof="0" dirty="0" smtClean="0">
              <a:ln>
                <a:noFill/>
              </a:ln>
              <a:solidFill>
                <a:srgbClr val="181DD6"/>
              </a:solidFill>
              <a:effectLst/>
              <a:uLnTx/>
              <a:uFillTx/>
              <a:latin typeface="隶书" panose="02010509060101010101" pitchFamily="49" charset="-122"/>
              <a:ea typeface="隶书" panose="02010509060101010101" pitchFamily="49" charset="-122"/>
              <a:cs typeface="+mj-cs"/>
              <a:sym typeface="+mn-lt"/>
            </a:endParaRPr>
          </a:p>
        </p:txBody>
      </p:sp>
      <p:sp>
        <p:nvSpPr>
          <p:cNvPr id="118786" name="TextBox 10"/>
          <p:cNvSpPr txBox="1"/>
          <p:nvPr/>
        </p:nvSpPr>
        <p:spPr>
          <a:xfrm>
            <a:off x="1095375" y="3071813"/>
            <a:ext cx="9572625" cy="1752600"/>
          </a:xfrm>
          <a:prstGeom prst="rect">
            <a:avLst/>
          </a:prstGeom>
          <a:noFill/>
          <a:ln w="9525">
            <a:noFill/>
          </a:ln>
        </p:spPr>
        <p:txBody>
          <a:bodyPr anchor="t" anchorCtr="0">
            <a:spAutoFit/>
          </a:bodyPr>
          <a:p>
            <a:pPr>
              <a:lnSpc>
                <a:spcPct val="150000"/>
              </a:lnSpc>
              <a:buFont typeface="Wingdings" panose="05000000000000000000" pitchFamily="2" charset="2"/>
              <a:buChar char="l"/>
            </a:pPr>
            <a:r>
              <a:rPr lang="zh-CN" altLang="en-US" sz="2400" dirty="0">
                <a:latin typeface="仿宋_GB2312" panose="02010609030101010101" pitchFamily="49" charset="-122"/>
                <a:ea typeface="仿宋_GB2312" panose="02010609030101010101" pitchFamily="49" charset="-122"/>
              </a:rPr>
              <a:t>填报时间</a:t>
            </a:r>
            <a:endParaRPr lang="en-US" altLang="zh-CN" sz="2400" b="1" dirty="0">
              <a:solidFill>
                <a:srgbClr val="FF0000"/>
              </a:solidFill>
              <a:latin typeface="仿宋_GB2312" panose="02010609030101010101" pitchFamily="49" charset="-122"/>
              <a:ea typeface="仿宋_GB2312" panose="02010609030101010101" pitchFamily="49" charset="-122"/>
            </a:endParaRPr>
          </a:p>
          <a:p>
            <a:pPr>
              <a:lnSpc>
                <a:spcPct val="150000"/>
              </a:lnSpc>
            </a:pPr>
            <a:r>
              <a:rPr lang="en-US" altLang="zh-CN" sz="2400" b="1" dirty="0">
                <a:solidFill>
                  <a:srgbClr val="FF0000"/>
                </a:solidFill>
                <a:latin typeface="仿宋_GB2312" panose="02010609030101010101" pitchFamily="49" charset="-122"/>
                <a:ea typeface="仿宋_GB2312" panose="02010609030101010101" pitchFamily="49" charset="-122"/>
              </a:rPr>
              <a:t>     2024</a:t>
            </a:r>
            <a:r>
              <a:rPr lang="zh-CN" altLang="en-US" sz="2400" b="1" dirty="0">
                <a:solidFill>
                  <a:srgbClr val="FF0000"/>
                </a:solidFill>
                <a:latin typeface="仿宋_GB2312" panose="02010609030101010101" pitchFamily="49" charset="-122"/>
                <a:ea typeface="仿宋_GB2312" panose="02010609030101010101" pitchFamily="49" charset="-122"/>
              </a:rPr>
              <a:t>年</a:t>
            </a:r>
            <a:r>
              <a:rPr lang="en-US" altLang="zh-CN" sz="2400" b="1" dirty="0">
                <a:solidFill>
                  <a:srgbClr val="FF0000"/>
                </a:solidFill>
                <a:latin typeface="仿宋_GB2312" panose="02010609030101010101" pitchFamily="49" charset="-122"/>
                <a:ea typeface="仿宋_GB2312" panose="02010609030101010101" pitchFamily="49" charset="-122"/>
              </a:rPr>
              <a:t>1</a:t>
            </a:r>
            <a:r>
              <a:rPr lang="zh-CN" altLang="en-US" sz="2400" b="1" dirty="0">
                <a:solidFill>
                  <a:srgbClr val="FF0000"/>
                </a:solidFill>
                <a:latin typeface="仿宋_GB2312" panose="02010609030101010101" pitchFamily="49" charset="-122"/>
                <a:ea typeface="仿宋_GB2312" panose="02010609030101010101" pitchFamily="49" charset="-122"/>
              </a:rPr>
              <a:t>月</a:t>
            </a:r>
            <a:r>
              <a:rPr lang="en-US" altLang="zh-CN" sz="2400" b="1" dirty="0">
                <a:solidFill>
                  <a:srgbClr val="FF0000"/>
                </a:solidFill>
                <a:latin typeface="仿宋_GB2312" panose="02010609030101010101" pitchFamily="49" charset="-122"/>
                <a:ea typeface="仿宋_GB2312" panose="02010609030101010101" pitchFamily="49" charset="-122"/>
              </a:rPr>
              <a:t>20</a:t>
            </a:r>
            <a:r>
              <a:rPr lang="zh-CN" altLang="en-US" sz="2400" b="1" dirty="0">
                <a:solidFill>
                  <a:srgbClr val="FF0000"/>
                </a:solidFill>
                <a:latin typeface="仿宋_GB2312" panose="02010609030101010101" pitchFamily="49" charset="-122"/>
                <a:ea typeface="仿宋_GB2312" panose="02010609030101010101" pitchFamily="49" charset="-122"/>
              </a:rPr>
              <a:t>日</a:t>
            </a:r>
            <a:r>
              <a:rPr lang="en-US" altLang="zh-CN" sz="2400" b="1" dirty="0">
                <a:solidFill>
                  <a:srgbClr val="FF0000"/>
                </a:solidFill>
                <a:latin typeface="仿宋_GB2312" panose="02010609030101010101" pitchFamily="49" charset="-122"/>
                <a:ea typeface="仿宋_GB2312" panose="02010609030101010101" pitchFamily="49" charset="-122"/>
              </a:rPr>
              <a:t>0</a:t>
            </a:r>
            <a:r>
              <a:rPr lang="zh-CN" altLang="en-US" sz="2400" b="1" dirty="0">
                <a:solidFill>
                  <a:srgbClr val="FF0000"/>
                </a:solidFill>
                <a:latin typeface="仿宋_GB2312" panose="02010609030101010101" pitchFamily="49" charset="-122"/>
                <a:ea typeface="仿宋_GB2312" panose="02010609030101010101" pitchFamily="49" charset="-122"/>
              </a:rPr>
              <a:t>时开网；企业</a:t>
            </a:r>
            <a:r>
              <a:rPr lang="en-US" altLang="zh-CN" sz="2400" b="1" dirty="0">
                <a:solidFill>
                  <a:srgbClr val="FF0000"/>
                </a:solidFill>
                <a:latin typeface="仿宋_GB2312" panose="02010609030101010101" pitchFamily="49" charset="-122"/>
                <a:ea typeface="仿宋_GB2312" panose="02010609030101010101" pitchFamily="49" charset="-122"/>
              </a:rPr>
              <a:t>2024</a:t>
            </a:r>
            <a:r>
              <a:rPr lang="zh-CN" altLang="en-US" sz="2400" b="1" dirty="0">
                <a:solidFill>
                  <a:srgbClr val="FF0000"/>
                </a:solidFill>
                <a:latin typeface="仿宋_GB2312" panose="02010609030101010101" pitchFamily="49" charset="-122"/>
                <a:ea typeface="仿宋_GB2312" panose="02010609030101010101" pitchFamily="49" charset="-122"/>
              </a:rPr>
              <a:t>年</a:t>
            </a:r>
            <a:r>
              <a:rPr lang="en-US" altLang="zh-CN" sz="2400" b="1" dirty="0">
                <a:solidFill>
                  <a:srgbClr val="FF0000"/>
                </a:solidFill>
                <a:latin typeface="仿宋_GB2312" panose="02010609030101010101" pitchFamily="49" charset="-122"/>
                <a:ea typeface="仿宋_GB2312" panose="02010609030101010101" pitchFamily="49" charset="-122"/>
              </a:rPr>
              <a:t>3</a:t>
            </a:r>
            <a:r>
              <a:rPr lang="zh-CN" altLang="en-US" sz="2400" b="1" dirty="0">
                <a:solidFill>
                  <a:srgbClr val="FF0000"/>
                </a:solidFill>
                <a:latin typeface="仿宋_GB2312" panose="02010609030101010101" pitchFamily="49" charset="-122"/>
                <a:ea typeface="仿宋_GB2312" panose="02010609030101010101" pitchFamily="49" charset="-122"/>
              </a:rPr>
              <a:t>月</a:t>
            </a:r>
            <a:r>
              <a:rPr lang="en-US" altLang="zh-CN" sz="2400" b="1" dirty="0">
                <a:solidFill>
                  <a:srgbClr val="FF0000"/>
                </a:solidFill>
                <a:latin typeface="仿宋_GB2312" panose="02010609030101010101" pitchFamily="49" charset="-122"/>
                <a:ea typeface="仿宋_GB2312" panose="02010609030101010101" pitchFamily="49" charset="-122"/>
              </a:rPr>
              <a:t>10</a:t>
            </a:r>
            <a:r>
              <a:rPr lang="zh-CN" altLang="en-US" sz="2400" b="1" dirty="0">
                <a:solidFill>
                  <a:srgbClr val="FF0000"/>
                </a:solidFill>
                <a:latin typeface="仿宋_GB2312" panose="02010609030101010101" pitchFamily="49" charset="-122"/>
                <a:ea typeface="仿宋_GB2312" panose="02010609030101010101" pitchFamily="49" charset="-122"/>
              </a:rPr>
              <a:t>日</a:t>
            </a:r>
            <a:r>
              <a:rPr lang="en-US" altLang="zh-CN" sz="2400" b="1" dirty="0">
                <a:solidFill>
                  <a:srgbClr val="FF0000"/>
                </a:solidFill>
                <a:latin typeface="仿宋_GB2312" panose="02010609030101010101" pitchFamily="49" charset="-122"/>
                <a:ea typeface="仿宋_GB2312" panose="02010609030101010101" pitchFamily="49" charset="-122"/>
              </a:rPr>
              <a:t>24</a:t>
            </a:r>
            <a:r>
              <a:rPr lang="zh-CN" altLang="en-US" sz="2400" b="1" dirty="0">
                <a:solidFill>
                  <a:srgbClr val="FF0000"/>
                </a:solidFill>
                <a:latin typeface="仿宋_GB2312" panose="02010609030101010101" pitchFamily="49" charset="-122"/>
                <a:ea typeface="仿宋_GB2312" panose="02010609030101010101" pitchFamily="49" charset="-122"/>
              </a:rPr>
              <a:t>时前网上填报，</a:t>
            </a:r>
            <a:endParaRPr lang="en-US" altLang="zh-CN" sz="2400" b="1" dirty="0">
              <a:solidFill>
                <a:srgbClr val="FF0000"/>
              </a:solidFill>
              <a:latin typeface="仿宋_GB2312" panose="02010609030101010101" pitchFamily="49" charset="-122"/>
              <a:ea typeface="仿宋_GB2312" panose="02010609030101010101" pitchFamily="49" charset="-122"/>
            </a:endParaRPr>
          </a:p>
          <a:p>
            <a:pPr>
              <a:lnSpc>
                <a:spcPct val="150000"/>
              </a:lnSpc>
            </a:pPr>
            <a:r>
              <a:rPr lang="zh-CN" altLang="en-US" sz="2400" b="1" dirty="0">
                <a:solidFill>
                  <a:srgbClr val="FF0000"/>
                </a:solidFill>
                <a:latin typeface="仿宋_GB2312" panose="02010609030101010101" pitchFamily="49" charset="-122"/>
                <a:ea typeface="仿宋_GB2312" panose="02010609030101010101" pitchFamily="49" charset="-122"/>
              </a:rPr>
              <a:t>     各区 </a:t>
            </a:r>
            <a:r>
              <a:rPr lang="en-US" altLang="zh-CN" sz="2400" b="1" dirty="0">
                <a:solidFill>
                  <a:srgbClr val="FF0000"/>
                </a:solidFill>
                <a:latin typeface="仿宋_GB2312" panose="02010609030101010101" pitchFamily="49" charset="-122"/>
                <a:ea typeface="仿宋_GB2312" panose="02010609030101010101" pitchFamily="49" charset="-122"/>
              </a:rPr>
              <a:t>2024</a:t>
            </a:r>
            <a:r>
              <a:rPr lang="zh-CN" altLang="en-US" sz="2400" b="1" dirty="0">
                <a:solidFill>
                  <a:srgbClr val="FF0000"/>
                </a:solidFill>
                <a:latin typeface="仿宋_GB2312" panose="02010609030101010101" pitchFamily="49" charset="-122"/>
                <a:ea typeface="仿宋_GB2312" panose="02010609030101010101" pitchFamily="49" charset="-122"/>
              </a:rPr>
              <a:t>年</a:t>
            </a:r>
            <a:r>
              <a:rPr lang="en-US" altLang="zh-CN" sz="2400" b="1" dirty="0">
                <a:solidFill>
                  <a:srgbClr val="FF0000"/>
                </a:solidFill>
                <a:latin typeface="仿宋_GB2312" panose="02010609030101010101" pitchFamily="49" charset="-122"/>
                <a:ea typeface="仿宋_GB2312" panose="02010609030101010101" pitchFamily="49" charset="-122"/>
              </a:rPr>
              <a:t>3</a:t>
            </a:r>
            <a:r>
              <a:rPr lang="zh-CN" altLang="en-US" sz="2400" b="1" dirty="0">
                <a:solidFill>
                  <a:srgbClr val="FF0000"/>
                </a:solidFill>
                <a:latin typeface="仿宋_GB2312" panose="02010609030101010101" pitchFamily="49" charset="-122"/>
                <a:ea typeface="仿宋_GB2312" panose="02010609030101010101" pitchFamily="49" charset="-122"/>
              </a:rPr>
              <a:t>月</a:t>
            </a:r>
            <a:r>
              <a:rPr lang="en-US" altLang="zh-CN" sz="2400" b="1" dirty="0">
                <a:solidFill>
                  <a:srgbClr val="FF0000"/>
                </a:solidFill>
                <a:latin typeface="仿宋_GB2312" panose="02010609030101010101" pitchFamily="49" charset="-122"/>
                <a:ea typeface="仿宋_GB2312" panose="02010609030101010101" pitchFamily="49" charset="-122"/>
              </a:rPr>
              <a:t>20</a:t>
            </a:r>
            <a:r>
              <a:rPr lang="zh-CN" altLang="en-US" sz="2400" b="1" dirty="0">
                <a:solidFill>
                  <a:srgbClr val="FF0000"/>
                </a:solidFill>
                <a:latin typeface="仿宋_GB2312" panose="02010609030101010101" pitchFamily="49" charset="-122"/>
                <a:ea typeface="仿宋_GB2312" panose="02010609030101010101" pitchFamily="49" charset="-122"/>
              </a:rPr>
              <a:t>日</a:t>
            </a:r>
            <a:r>
              <a:rPr lang="en-US" altLang="zh-CN" sz="2400" b="1" dirty="0">
                <a:solidFill>
                  <a:srgbClr val="FF0000"/>
                </a:solidFill>
                <a:latin typeface="仿宋_GB2312" panose="02010609030101010101" pitchFamily="49" charset="-122"/>
                <a:ea typeface="仿宋_GB2312" panose="02010609030101010101" pitchFamily="49" charset="-122"/>
              </a:rPr>
              <a:t>18</a:t>
            </a:r>
            <a:r>
              <a:rPr lang="zh-CN" altLang="en-US" sz="2400" b="1" dirty="0">
                <a:solidFill>
                  <a:srgbClr val="FF0000"/>
                </a:solidFill>
                <a:latin typeface="仿宋_GB2312" panose="02010609030101010101" pitchFamily="49" charset="-122"/>
                <a:ea typeface="仿宋_GB2312" panose="02010609030101010101" pitchFamily="49" charset="-122"/>
              </a:rPr>
              <a:t>时前完成数据验收。 </a:t>
            </a:r>
            <a:endParaRPr lang="en-US" altLang="zh-CN" sz="2400" b="1" dirty="0">
              <a:solidFill>
                <a:srgbClr val="FF0000"/>
              </a:solidFill>
              <a:latin typeface="仿宋_GB2312" panose="02010609030101010101" pitchFamily="49" charset="-122"/>
              <a:ea typeface="仿宋_GB2312" panose="02010609030101010101" pitchFamily="49" charset="-122"/>
            </a:endParaRPr>
          </a:p>
        </p:txBody>
      </p:sp>
      <p:graphicFrame>
        <p:nvGraphicFramePr>
          <p:cNvPr id="7" name="表格 6"/>
          <p:cNvGraphicFramePr>
            <a:graphicFrameLocks noGrp="1"/>
          </p:cNvGraphicFramePr>
          <p:nvPr/>
        </p:nvGraphicFramePr>
        <p:xfrm>
          <a:off x="1381125" y="928688"/>
          <a:ext cx="9572625" cy="2143125"/>
        </p:xfrm>
        <a:graphic>
          <a:graphicData uri="http://schemas.openxmlformats.org/drawingml/2006/table">
            <a:tbl>
              <a:tblPr/>
              <a:tblGrid>
                <a:gridCol w="1914545"/>
                <a:gridCol w="736468"/>
                <a:gridCol w="727024"/>
                <a:gridCol w="1009462"/>
                <a:gridCol w="1037045"/>
                <a:gridCol w="1435908"/>
                <a:gridCol w="1575267"/>
                <a:gridCol w="1137005"/>
              </a:tblGrid>
              <a:tr h="406185">
                <a:tc rowSpan="2">
                  <a:txBody>
                    <a:bodyPr/>
                    <a:lstStyle/>
                    <a:p>
                      <a:pPr algn="ctr">
                        <a:lnSpc>
                          <a:spcPts val="2000"/>
                        </a:lnSpc>
                        <a:spcAft>
                          <a:spcPts val="0"/>
                        </a:spcAft>
                      </a:pPr>
                      <a:r>
                        <a:rPr lang="zh-CN" sz="1400" b="0" kern="100" baseline="0" dirty="0">
                          <a:solidFill>
                            <a:srgbClr val="000000"/>
                          </a:solidFill>
                          <a:latin typeface="Times New Roman" panose="02020603050405020304"/>
                          <a:ea typeface="宋体" panose="02010600030101010101" pitchFamily="2" charset="-122"/>
                          <a:cs typeface="宋体" panose="02010600030101010101" pitchFamily="2" charset="-122"/>
                        </a:rPr>
                        <a:t>新增生产能力</a:t>
                      </a:r>
                      <a:endParaRPr lang="zh-CN" sz="1400" b="0" kern="100" baseline="0" dirty="0">
                        <a:solidFill>
                          <a:srgbClr val="000000"/>
                        </a:solidFill>
                        <a:latin typeface="Times New Roman" panose="02020603050405020304"/>
                        <a:ea typeface="宋体" panose="02010600030101010101" pitchFamily="2" charset="-122"/>
                        <a:cs typeface="Times New Roman" panose="02020603050405020304"/>
                      </a:endParaRPr>
                    </a:p>
                    <a:p>
                      <a:pPr algn="ctr">
                        <a:lnSpc>
                          <a:spcPts val="2000"/>
                        </a:lnSpc>
                        <a:spcAft>
                          <a:spcPts val="0"/>
                        </a:spcAft>
                      </a:pPr>
                      <a:r>
                        <a:rPr lang="zh-CN" sz="1400" b="0" kern="100" baseline="0" dirty="0">
                          <a:solidFill>
                            <a:srgbClr val="000000"/>
                          </a:solidFill>
                          <a:latin typeface="Times New Roman" panose="02020603050405020304"/>
                          <a:ea typeface="宋体" panose="02010600030101010101" pitchFamily="2" charset="-122"/>
                          <a:cs typeface="宋体" panose="02010600030101010101" pitchFamily="2" charset="-122"/>
                        </a:rPr>
                        <a:t>（或工程效益）名称</a:t>
                      </a:r>
                      <a:endParaRPr lang="zh-CN" sz="1400" b="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计量</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p>
                      <a:pPr algn="ctr">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单位</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代码</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建设</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p>
                      <a:pPr algn="ctr">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规模</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本年施</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p>
                      <a:pPr algn="ctr">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工规模</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endParaRPr lang="en-US" sz="1400" kern="100" baseline="0">
                        <a:solidFill>
                          <a:srgbClr val="000000"/>
                        </a:solidFill>
                        <a:latin typeface="宋体" panose="02010600030101010101" pitchFamily="2" charset="-122"/>
                        <a:ea typeface="宋体" panose="02010600030101010101" pitchFamily="2" charset="-122"/>
                        <a:cs typeface="Times New Roman" panose="02020603050405020304"/>
                      </a:endParaRPr>
                    </a:p>
                  </a:txBody>
                  <a:tcPr marL="16411" marR="16411"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114300" algn="just">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累计新增</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p>
                      <a:pPr indent="114300" algn="just">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生产能力</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p>
                      <a:pPr algn="just">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（或工程效益）</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endParaRPr lang="en-US" sz="1400" kern="100" baseline="0" dirty="0">
                        <a:solidFill>
                          <a:srgbClr val="000000"/>
                        </a:solidFill>
                        <a:latin typeface="宋体" panose="02010600030101010101" pitchFamily="2" charset="-122"/>
                        <a:ea typeface="宋体" panose="02010600030101010101" pitchFamily="2" charset="-122"/>
                        <a:cs typeface="Times New Roman" panose="02020603050405020304"/>
                      </a:endParaRPr>
                    </a:p>
                  </a:txBody>
                  <a:tcPr marL="16411" marR="16411"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31927">
                <a:tc vMerge="1">
                  <a:tcPr/>
                </a:tc>
                <a:tc vMerge="1">
                  <a:tcPr/>
                </a:tc>
                <a:tc vMerge="1">
                  <a:tcPr/>
                </a:tc>
                <a:tc vMerge="1">
                  <a:tcPr/>
                </a:tc>
                <a:tc vMerge="1">
                  <a:tcPr/>
                </a:tc>
                <a:tc>
                  <a:txBody>
                    <a:bodyPr/>
                    <a:lstStyle/>
                    <a:p>
                      <a:pPr algn="ctr">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本年新开工</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tc>
                <a:tc>
                  <a:txBody>
                    <a:bodyPr/>
                    <a:lstStyle/>
                    <a:p>
                      <a:pPr algn="ctr">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本年新增</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3814">
                <a:tc>
                  <a:txBody>
                    <a:bodyPr/>
                    <a:lstStyle/>
                    <a:p>
                      <a:pPr algn="ctr">
                        <a:lnSpc>
                          <a:spcPts val="12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甲</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乙</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400" kern="100" baseline="0">
                          <a:solidFill>
                            <a:srgbClr val="000000"/>
                          </a:solidFill>
                          <a:latin typeface="Times New Roman" panose="02020603050405020304"/>
                          <a:ea typeface="宋体" panose="02010600030101010101" pitchFamily="2" charset="-122"/>
                          <a:cs typeface="宋体" panose="02010600030101010101" pitchFamily="2" charset="-122"/>
                        </a:rPr>
                        <a:t>丙</a:t>
                      </a:r>
                      <a:endParaRPr lang="zh-CN" sz="1400" kern="100" baseline="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400" kern="100" baseline="0" dirty="0">
                          <a:solidFill>
                            <a:srgbClr val="000000"/>
                          </a:solidFill>
                          <a:latin typeface="宋体" panose="02010600030101010101" pitchFamily="2" charset="-122"/>
                          <a:ea typeface="宋体" panose="02010600030101010101" pitchFamily="2" charset="-122"/>
                          <a:cs typeface="宋体" panose="02010600030101010101" pitchFamily="2" charset="-122"/>
                        </a:rPr>
                        <a:t>401</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400" kern="100" baseline="0" dirty="0">
                          <a:solidFill>
                            <a:srgbClr val="000000"/>
                          </a:solidFill>
                          <a:latin typeface="宋体" panose="02010600030101010101" pitchFamily="2" charset="-122"/>
                          <a:ea typeface="宋体" panose="02010600030101010101" pitchFamily="2" charset="-122"/>
                          <a:cs typeface="宋体" panose="02010600030101010101" pitchFamily="2" charset="-122"/>
                        </a:rPr>
                        <a:t>402</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400" kern="100" baseline="0" dirty="0">
                          <a:solidFill>
                            <a:srgbClr val="000000"/>
                          </a:solidFill>
                          <a:latin typeface="宋体" panose="02010600030101010101" pitchFamily="2" charset="-122"/>
                          <a:ea typeface="宋体" panose="02010600030101010101" pitchFamily="2" charset="-122"/>
                          <a:cs typeface="宋体" panose="02010600030101010101" pitchFamily="2" charset="-122"/>
                        </a:rPr>
                        <a:t>403</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400" kern="100" baseline="0" dirty="0">
                          <a:solidFill>
                            <a:srgbClr val="000000"/>
                          </a:solidFill>
                          <a:latin typeface="宋体" panose="02010600030101010101" pitchFamily="2" charset="-122"/>
                          <a:ea typeface="宋体" panose="02010600030101010101" pitchFamily="2" charset="-122"/>
                          <a:cs typeface="宋体" panose="02010600030101010101" pitchFamily="2" charset="-122"/>
                        </a:rPr>
                        <a:t>404</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400" kern="100" baseline="0" dirty="0">
                          <a:solidFill>
                            <a:srgbClr val="000000"/>
                          </a:solidFill>
                          <a:latin typeface="宋体" panose="02010600030101010101" pitchFamily="2" charset="-122"/>
                          <a:ea typeface="宋体" panose="02010600030101010101" pitchFamily="2" charset="-122"/>
                          <a:cs typeface="宋体" panose="02010600030101010101" pitchFamily="2" charset="-122"/>
                        </a:rPr>
                        <a:t>405</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1197">
                <a:tc>
                  <a:txBody>
                    <a:bodyPr/>
                    <a:lstStyle/>
                    <a:p>
                      <a:pPr algn="ctr">
                        <a:lnSpc>
                          <a:spcPts val="1200"/>
                        </a:lnSpc>
                        <a:spcAft>
                          <a:spcPts val="0"/>
                        </a:spcAft>
                      </a:pPr>
                      <a:endParaRPr lang="en-US" sz="1400" kern="100" baseline="0" dirty="0">
                        <a:solidFill>
                          <a:srgbClr val="000000"/>
                        </a:solidFill>
                        <a:latin typeface="宋体" panose="02010600030101010101" pitchFamily="2" charset="-122"/>
                        <a:ea typeface="宋体" panose="02010600030101010101" pitchFamily="2" charset="-122"/>
                        <a:cs typeface="Times New Roman" panose="02020603050405020304"/>
                      </a:endParaRPr>
                    </a:p>
                  </a:txBody>
                  <a:tcPr marL="16411" marR="16411"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endParaRPr lang="en-US" sz="1400" kern="100" baseline="0" dirty="0">
                        <a:solidFill>
                          <a:srgbClr val="000000"/>
                        </a:solidFill>
                        <a:latin typeface="宋体" panose="02010600030101010101" pitchFamily="2" charset="-122"/>
                        <a:ea typeface="宋体" panose="02010600030101010101" pitchFamily="2" charset="-122"/>
                        <a:cs typeface="Times New Roman" panose="02020603050405020304"/>
                      </a:endParaRPr>
                    </a:p>
                  </a:txBody>
                  <a:tcPr marL="16411" marR="164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endParaRPr lang="en-US" sz="1400" kern="100" baseline="0" dirty="0">
                        <a:solidFill>
                          <a:srgbClr val="000000"/>
                        </a:solidFill>
                        <a:latin typeface="宋体" panose="02010600030101010101" pitchFamily="2" charset="-122"/>
                        <a:ea typeface="宋体" panose="02010600030101010101" pitchFamily="2" charset="-122"/>
                        <a:cs typeface="Times New Roman" panose="02020603050405020304"/>
                      </a:endParaRPr>
                    </a:p>
                  </a:txBody>
                  <a:tcPr marL="16411" marR="164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5">
                  <a:txBody>
                    <a:bodyPr/>
                    <a:lstStyle/>
                    <a:p>
                      <a:pPr algn="ctr">
                        <a:lnSpc>
                          <a:spcPts val="1200"/>
                        </a:lnSpc>
                        <a:spcAft>
                          <a:spcPts val="0"/>
                        </a:spcAft>
                      </a:pPr>
                      <a:endParaRPr lang="en-US" sz="1400" kern="100" baseline="0" dirty="0">
                        <a:solidFill>
                          <a:srgbClr val="000000"/>
                        </a:solidFill>
                        <a:latin typeface="宋体" panose="02010600030101010101" pitchFamily="2" charset="-122"/>
                        <a:ea typeface="宋体" panose="02010600030101010101" pitchFamily="2" charset="-122"/>
                        <a:cs typeface="Times New Roman" panose="02020603050405020304"/>
                      </a:endParaRPr>
                    </a:p>
                  </a:txBody>
                  <a:tcPr marL="16411" marR="16411"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tc>
                <a:tc hMerge="1">
                  <a:tcPr/>
                </a:tc>
                <a:tc hMerge="1">
                  <a:tcPr/>
                </a:tc>
              </a:tr>
            </a:tbl>
          </a:graphicData>
        </a:graphic>
      </p:graphicFrame>
    </p:spTree>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474" name="标题 1"/>
          <p:cNvSpPr>
            <a:spLocks noGrp="1"/>
          </p:cNvSpPr>
          <p:nvPr>
            <p:ph type="title"/>
          </p:nvPr>
        </p:nvSpPr>
        <p:spPr>
          <a:xfrm>
            <a:off x="1238250" y="39688"/>
            <a:ext cx="9001125" cy="603250"/>
          </a:xfrm>
        </p:spPr>
        <p:txBody>
          <a:bodyPr vert="horz"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dirty="0" smtClean="0">
                <a:ln>
                  <a:noFill/>
                </a:ln>
                <a:solidFill>
                  <a:srgbClr val="181DD6"/>
                </a:solidFill>
                <a:effectLst/>
                <a:uLnTx/>
                <a:uFillTx/>
                <a:latin typeface="隶书" panose="02010509060101010101" pitchFamily="49" charset="-122"/>
                <a:ea typeface="隶书" panose="02010509060101010101" pitchFamily="49" charset="-122"/>
                <a:cs typeface="+mj-cs"/>
                <a:sym typeface="+mn-lt"/>
              </a:rPr>
              <a:t>2.</a:t>
            </a:r>
            <a:r>
              <a:rPr kumimoji="0" lang="zh-CN" altLang="en-US" sz="3200" b="1" i="0" u="none" strike="noStrike" kern="1200" cap="none" spc="0" normalizeH="0" baseline="0" noProof="0" dirty="0" smtClean="0">
                <a:ln>
                  <a:noFill/>
                </a:ln>
                <a:solidFill>
                  <a:srgbClr val="181DD6"/>
                </a:solidFill>
                <a:effectLst/>
                <a:uLnTx/>
                <a:uFillTx/>
                <a:latin typeface="隶书" panose="02010509060101010101" pitchFamily="49" charset="-122"/>
                <a:ea typeface="隶书" panose="02010509060101010101" pitchFamily="49" charset="-122"/>
                <a:cs typeface="+mj-cs"/>
                <a:sym typeface="+mn-lt"/>
              </a:rPr>
              <a:t>指标解释及填写说明</a:t>
            </a:r>
            <a:endParaRPr kumimoji="0" lang="zh-CN" altLang="en-US" sz="3200" b="1" i="0" u="none" strike="noStrike" kern="1200" cap="none" spc="0" normalizeH="0" baseline="0" noProof="0" dirty="0" smtClean="0">
              <a:ln>
                <a:noFill/>
              </a:ln>
              <a:solidFill>
                <a:srgbClr val="181DD6"/>
              </a:solidFill>
              <a:effectLst/>
              <a:uLnTx/>
              <a:uFillTx/>
              <a:latin typeface="隶书" panose="02010509060101010101" pitchFamily="49" charset="-122"/>
              <a:ea typeface="隶书" panose="02010509060101010101" pitchFamily="49" charset="-122"/>
              <a:cs typeface="+mj-cs"/>
              <a:sym typeface="+mn-lt"/>
            </a:endParaRPr>
          </a:p>
        </p:txBody>
      </p:sp>
      <p:graphicFrame>
        <p:nvGraphicFramePr>
          <p:cNvPr id="6" name="表格 5"/>
          <p:cNvGraphicFramePr>
            <a:graphicFrameLocks noGrp="1"/>
          </p:cNvGraphicFramePr>
          <p:nvPr/>
        </p:nvGraphicFramePr>
        <p:xfrm>
          <a:off x="1666875" y="928688"/>
          <a:ext cx="8572500" cy="1912938"/>
        </p:xfrm>
        <a:graphic>
          <a:graphicData uri="http://schemas.openxmlformats.org/drawingml/2006/table">
            <a:tbl>
              <a:tblPr/>
              <a:tblGrid>
                <a:gridCol w="1714512"/>
                <a:gridCol w="659521"/>
                <a:gridCol w="651064"/>
                <a:gridCol w="903993"/>
                <a:gridCol w="928694"/>
                <a:gridCol w="1285884"/>
                <a:gridCol w="1410682"/>
                <a:gridCol w="1018210"/>
              </a:tblGrid>
              <a:tr h="362558">
                <a:tc rowSpan="2">
                  <a:txBody>
                    <a:bodyPr/>
                    <a:lstStyle/>
                    <a:p>
                      <a:pPr algn="ctr">
                        <a:lnSpc>
                          <a:spcPts val="2000"/>
                        </a:lnSpc>
                        <a:spcAft>
                          <a:spcPts val="0"/>
                        </a:spcAft>
                      </a:pPr>
                      <a:r>
                        <a:rPr lang="zh-CN" sz="1400" b="1" kern="100" baseline="0" dirty="0">
                          <a:solidFill>
                            <a:srgbClr val="000000"/>
                          </a:solidFill>
                          <a:latin typeface="Times New Roman" panose="02020603050405020304"/>
                          <a:ea typeface="宋体" panose="02010600030101010101" pitchFamily="2" charset="-122"/>
                          <a:cs typeface="宋体" panose="02010600030101010101" pitchFamily="2" charset="-122"/>
                        </a:rPr>
                        <a:t>新增生产能力</a:t>
                      </a:r>
                      <a:endParaRPr lang="zh-CN" sz="1400" b="1" kern="100" baseline="0" dirty="0">
                        <a:solidFill>
                          <a:srgbClr val="000000"/>
                        </a:solidFill>
                        <a:latin typeface="Times New Roman" panose="02020603050405020304"/>
                        <a:ea typeface="宋体" panose="02010600030101010101" pitchFamily="2" charset="-122"/>
                        <a:cs typeface="Times New Roman" panose="02020603050405020304"/>
                      </a:endParaRPr>
                    </a:p>
                    <a:p>
                      <a:pPr algn="ctr">
                        <a:lnSpc>
                          <a:spcPts val="2000"/>
                        </a:lnSpc>
                        <a:spcAft>
                          <a:spcPts val="0"/>
                        </a:spcAft>
                      </a:pPr>
                      <a:r>
                        <a:rPr lang="zh-CN" sz="1400" b="1" kern="100" baseline="0" dirty="0">
                          <a:solidFill>
                            <a:srgbClr val="000000"/>
                          </a:solidFill>
                          <a:latin typeface="Times New Roman" panose="02020603050405020304"/>
                          <a:ea typeface="宋体" panose="02010600030101010101" pitchFamily="2" charset="-122"/>
                          <a:cs typeface="宋体" panose="02010600030101010101" pitchFamily="2" charset="-122"/>
                        </a:rPr>
                        <a:t>（或工程效益）名称</a:t>
                      </a:r>
                      <a:endParaRPr lang="zh-CN" sz="1400" b="1"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计量</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p>
                      <a:pPr algn="ctr">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单位</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代码</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ts val="2000"/>
                        </a:lnSpc>
                        <a:spcAft>
                          <a:spcPts val="0"/>
                        </a:spcAft>
                      </a:pPr>
                      <a:r>
                        <a:rPr lang="zh-CN" sz="1400" b="1" kern="100" baseline="0" dirty="0">
                          <a:solidFill>
                            <a:srgbClr val="000000"/>
                          </a:solidFill>
                          <a:latin typeface="Times New Roman" panose="02020603050405020304"/>
                          <a:ea typeface="宋体" panose="02010600030101010101" pitchFamily="2" charset="-122"/>
                          <a:cs typeface="宋体" panose="02010600030101010101" pitchFamily="2" charset="-122"/>
                        </a:rPr>
                        <a:t>建设</a:t>
                      </a:r>
                      <a:endParaRPr lang="zh-CN" sz="1400" b="1" kern="100" baseline="0" dirty="0">
                        <a:solidFill>
                          <a:srgbClr val="000000"/>
                        </a:solidFill>
                        <a:latin typeface="Times New Roman" panose="02020603050405020304"/>
                        <a:ea typeface="宋体" panose="02010600030101010101" pitchFamily="2" charset="-122"/>
                        <a:cs typeface="Times New Roman" panose="02020603050405020304"/>
                      </a:endParaRPr>
                    </a:p>
                    <a:p>
                      <a:pPr algn="ctr">
                        <a:lnSpc>
                          <a:spcPts val="2000"/>
                        </a:lnSpc>
                        <a:spcAft>
                          <a:spcPts val="0"/>
                        </a:spcAft>
                      </a:pPr>
                      <a:r>
                        <a:rPr lang="zh-CN" sz="1400" b="1" kern="100" baseline="0" dirty="0">
                          <a:solidFill>
                            <a:srgbClr val="000000"/>
                          </a:solidFill>
                          <a:latin typeface="Times New Roman" panose="02020603050405020304"/>
                          <a:ea typeface="宋体" panose="02010600030101010101" pitchFamily="2" charset="-122"/>
                          <a:cs typeface="宋体" panose="02010600030101010101" pitchFamily="2" charset="-122"/>
                        </a:rPr>
                        <a:t>规模</a:t>
                      </a:r>
                      <a:endParaRPr lang="zh-CN" sz="1400" b="1"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本年施</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p>
                      <a:pPr algn="ctr">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工规模</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endParaRPr lang="en-US" sz="1400" kern="100" baseline="0">
                        <a:solidFill>
                          <a:srgbClr val="000000"/>
                        </a:solidFill>
                        <a:latin typeface="宋体" panose="02010600030101010101" pitchFamily="2" charset="-122"/>
                        <a:ea typeface="宋体" panose="02010600030101010101" pitchFamily="2" charset="-122"/>
                        <a:cs typeface="Times New Roman" panose="02020603050405020304"/>
                      </a:endParaRPr>
                    </a:p>
                  </a:txBody>
                  <a:tcPr marL="16411" marR="16411"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114300" algn="just">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累计新增</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p>
                      <a:pPr indent="114300" algn="just">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生产能力</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p>
                      <a:pPr algn="just">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（或工程效益）</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endParaRPr lang="en-US" sz="1400" kern="100" baseline="0" dirty="0">
                        <a:solidFill>
                          <a:srgbClr val="000000"/>
                        </a:solidFill>
                        <a:latin typeface="宋体" panose="02010600030101010101" pitchFamily="2" charset="-122"/>
                        <a:ea typeface="宋体" panose="02010600030101010101" pitchFamily="2" charset="-122"/>
                        <a:cs typeface="Times New Roman" panose="02020603050405020304"/>
                      </a:endParaRPr>
                    </a:p>
                  </a:txBody>
                  <a:tcPr marL="16411" marR="16411"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3313">
                <a:tc vMerge="1">
                  <a:tcPr/>
                </a:tc>
                <a:tc vMerge="1">
                  <a:tcPr/>
                </a:tc>
                <a:tc vMerge="1">
                  <a:tcPr/>
                </a:tc>
                <a:tc vMerge="1">
                  <a:tcPr/>
                </a:tc>
                <a:tc vMerge="1">
                  <a:tcPr/>
                </a:tc>
                <a:tc>
                  <a:txBody>
                    <a:bodyPr/>
                    <a:lstStyle/>
                    <a:p>
                      <a:pPr algn="ctr">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本年新开工</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tc>
                <a:tc>
                  <a:txBody>
                    <a:bodyPr/>
                    <a:lstStyle/>
                    <a:p>
                      <a:pPr algn="ctr">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本年新增</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2923">
                <a:tc>
                  <a:txBody>
                    <a:bodyPr/>
                    <a:lstStyle/>
                    <a:p>
                      <a:pPr algn="ctr">
                        <a:lnSpc>
                          <a:spcPts val="12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甲</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乙</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400" kern="100" baseline="0">
                          <a:solidFill>
                            <a:srgbClr val="000000"/>
                          </a:solidFill>
                          <a:latin typeface="Times New Roman" panose="02020603050405020304"/>
                          <a:ea typeface="宋体" panose="02010600030101010101" pitchFamily="2" charset="-122"/>
                          <a:cs typeface="宋体" panose="02010600030101010101" pitchFamily="2" charset="-122"/>
                        </a:rPr>
                        <a:t>丙</a:t>
                      </a:r>
                      <a:endParaRPr lang="zh-CN" sz="1400" kern="100" baseline="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400" kern="100" baseline="0" dirty="0">
                          <a:solidFill>
                            <a:srgbClr val="000000"/>
                          </a:solidFill>
                          <a:latin typeface="宋体" panose="02010600030101010101" pitchFamily="2" charset="-122"/>
                          <a:ea typeface="宋体" panose="02010600030101010101" pitchFamily="2" charset="-122"/>
                          <a:cs typeface="宋体" panose="02010600030101010101" pitchFamily="2" charset="-122"/>
                        </a:rPr>
                        <a:t>401</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400" kern="100" baseline="0" dirty="0">
                          <a:solidFill>
                            <a:srgbClr val="000000"/>
                          </a:solidFill>
                          <a:latin typeface="宋体" panose="02010600030101010101" pitchFamily="2" charset="-122"/>
                          <a:ea typeface="宋体" panose="02010600030101010101" pitchFamily="2" charset="-122"/>
                          <a:cs typeface="宋体" panose="02010600030101010101" pitchFamily="2" charset="-122"/>
                        </a:rPr>
                        <a:t>402</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400" kern="100" baseline="0" dirty="0">
                          <a:solidFill>
                            <a:srgbClr val="000000"/>
                          </a:solidFill>
                          <a:latin typeface="宋体" panose="02010600030101010101" pitchFamily="2" charset="-122"/>
                          <a:ea typeface="宋体" panose="02010600030101010101" pitchFamily="2" charset="-122"/>
                          <a:cs typeface="宋体" panose="02010600030101010101" pitchFamily="2" charset="-122"/>
                        </a:rPr>
                        <a:t>403</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400" kern="100" baseline="0" dirty="0">
                          <a:solidFill>
                            <a:srgbClr val="000000"/>
                          </a:solidFill>
                          <a:latin typeface="宋体" panose="02010600030101010101" pitchFamily="2" charset="-122"/>
                          <a:ea typeface="宋体" panose="02010600030101010101" pitchFamily="2" charset="-122"/>
                          <a:cs typeface="宋体" panose="02010600030101010101" pitchFamily="2" charset="-122"/>
                        </a:rPr>
                        <a:t>404</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400" kern="100" baseline="0" dirty="0">
                          <a:solidFill>
                            <a:srgbClr val="000000"/>
                          </a:solidFill>
                          <a:latin typeface="宋体" panose="02010600030101010101" pitchFamily="2" charset="-122"/>
                          <a:ea typeface="宋体" panose="02010600030101010101" pitchFamily="2" charset="-122"/>
                          <a:cs typeface="宋体" panose="02010600030101010101" pitchFamily="2" charset="-122"/>
                        </a:rPr>
                        <a:t>405</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4143">
                <a:tc>
                  <a:txBody>
                    <a:bodyPr/>
                    <a:lstStyle/>
                    <a:p>
                      <a:pPr algn="ctr">
                        <a:lnSpc>
                          <a:spcPts val="1200"/>
                        </a:lnSpc>
                        <a:spcAft>
                          <a:spcPts val="0"/>
                        </a:spcAft>
                      </a:pPr>
                      <a:endParaRPr lang="en-US" sz="1400" kern="100" baseline="0" dirty="0">
                        <a:solidFill>
                          <a:srgbClr val="000000"/>
                        </a:solidFill>
                        <a:latin typeface="宋体" panose="02010600030101010101" pitchFamily="2" charset="-122"/>
                        <a:ea typeface="宋体" panose="02010600030101010101" pitchFamily="2" charset="-122"/>
                        <a:cs typeface="Times New Roman" panose="02020603050405020304"/>
                      </a:endParaRPr>
                    </a:p>
                  </a:txBody>
                  <a:tcPr marL="16411" marR="16411"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endParaRPr lang="en-US" sz="1400" kern="100" baseline="0" dirty="0">
                        <a:solidFill>
                          <a:srgbClr val="000000"/>
                        </a:solidFill>
                        <a:latin typeface="宋体" panose="02010600030101010101" pitchFamily="2" charset="-122"/>
                        <a:ea typeface="宋体" panose="02010600030101010101" pitchFamily="2" charset="-122"/>
                        <a:cs typeface="Times New Roman" panose="02020603050405020304"/>
                      </a:endParaRPr>
                    </a:p>
                  </a:txBody>
                  <a:tcPr marL="16411" marR="164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endParaRPr lang="en-US" sz="1400" kern="100" baseline="0" dirty="0">
                        <a:solidFill>
                          <a:srgbClr val="000000"/>
                        </a:solidFill>
                        <a:latin typeface="宋体" panose="02010600030101010101" pitchFamily="2" charset="-122"/>
                        <a:ea typeface="宋体" panose="02010600030101010101" pitchFamily="2" charset="-122"/>
                        <a:cs typeface="Times New Roman" panose="02020603050405020304"/>
                      </a:endParaRPr>
                    </a:p>
                  </a:txBody>
                  <a:tcPr marL="16411" marR="164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5">
                  <a:txBody>
                    <a:bodyPr/>
                    <a:lstStyle/>
                    <a:p>
                      <a:pPr algn="ctr">
                        <a:lnSpc>
                          <a:spcPts val="1200"/>
                        </a:lnSpc>
                        <a:spcAft>
                          <a:spcPts val="0"/>
                        </a:spcAft>
                      </a:pPr>
                      <a:endParaRPr lang="en-US" sz="1400" kern="100" baseline="0" dirty="0">
                        <a:solidFill>
                          <a:srgbClr val="000000"/>
                        </a:solidFill>
                        <a:latin typeface="宋体" panose="02010600030101010101" pitchFamily="2" charset="-122"/>
                        <a:ea typeface="宋体" panose="02010600030101010101" pitchFamily="2" charset="-122"/>
                        <a:cs typeface="Times New Roman" panose="02020603050405020304"/>
                      </a:endParaRPr>
                    </a:p>
                  </a:txBody>
                  <a:tcPr marL="16411" marR="16411"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tc>
                <a:tc hMerge="1">
                  <a:tcPr/>
                </a:tc>
                <a:tc hMerge="1">
                  <a:tcPr/>
                </a:tc>
              </a:tr>
            </a:tbl>
          </a:graphicData>
        </a:graphic>
      </p:graphicFrame>
      <p:sp>
        <p:nvSpPr>
          <p:cNvPr id="120874" name="Rectangle 38"/>
          <p:cNvSpPr/>
          <p:nvPr/>
        </p:nvSpPr>
        <p:spPr>
          <a:xfrm>
            <a:off x="595313" y="3143250"/>
            <a:ext cx="5934075" cy="3046413"/>
          </a:xfrm>
          <a:prstGeom prst="rect">
            <a:avLst/>
          </a:prstGeom>
          <a:noFill/>
          <a:ln w="9525">
            <a:noFill/>
          </a:ln>
        </p:spPr>
        <p:txBody>
          <a:bodyPr anchor="t" anchorCtr="0">
            <a:spAutoFit/>
          </a:bodyPr>
          <a:p>
            <a:pPr>
              <a:lnSpc>
                <a:spcPct val="150000"/>
              </a:lnSpc>
            </a:pPr>
            <a:r>
              <a:rPr lang="zh-CN" altLang="en-US" sz="1600" dirty="0">
                <a:solidFill>
                  <a:srgbClr val="000000"/>
                </a:solidFill>
                <a:latin typeface="宋体" panose="02010600030101010101" pitchFamily="2" charset="-122"/>
                <a:ea typeface="宋体" panose="02010600030101010101" pitchFamily="2" charset="-122"/>
              </a:rPr>
              <a:t>●</a:t>
            </a:r>
            <a:r>
              <a:rPr lang="zh-CN" altLang="en-US" sz="1600" dirty="0">
                <a:solidFill>
                  <a:srgbClr val="000000"/>
                </a:solidFill>
                <a:latin typeface="仿宋_GB2312" panose="02010609030101010101" pitchFamily="49" charset="-122"/>
                <a:ea typeface="仿宋_GB2312" panose="02010609030101010101" pitchFamily="49" charset="-122"/>
              </a:rPr>
              <a:t>指建成投产项目或工程新增生产能力（或工程效益）的名称。按</a:t>
            </a:r>
            <a:r>
              <a:rPr lang="en-US" altLang="zh-CN" sz="1600" dirty="0">
                <a:solidFill>
                  <a:srgbClr val="000000"/>
                </a:solidFill>
                <a:latin typeface="仿宋_GB2312" panose="02010609030101010101" pitchFamily="49" charset="-122"/>
                <a:ea typeface="仿宋_GB2312" panose="02010609030101010101" pitchFamily="49" charset="-122"/>
              </a:rPr>
              <a:t>《</a:t>
            </a:r>
            <a:r>
              <a:rPr lang="zh-CN" altLang="en-US" sz="1600" dirty="0">
                <a:solidFill>
                  <a:srgbClr val="000000"/>
                </a:solidFill>
                <a:latin typeface="仿宋_GB2312" panose="02010609030101010101" pitchFamily="49" charset="-122"/>
                <a:ea typeface="仿宋_GB2312" panose="02010609030101010101" pitchFamily="49" charset="-122"/>
              </a:rPr>
              <a:t>新增生产能力（或工程效益）目录及代码</a:t>
            </a:r>
            <a:r>
              <a:rPr lang="en-US" altLang="zh-CN" sz="1600" dirty="0">
                <a:solidFill>
                  <a:srgbClr val="000000"/>
                </a:solidFill>
                <a:latin typeface="仿宋_GB2312" panose="02010609030101010101" pitchFamily="49" charset="-122"/>
                <a:ea typeface="仿宋_GB2312" panose="02010609030101010101" pitchFamily="49" charset="-122"/>
              </a:rPr>
              <a:t>》</a:t>
            </a:r>
            <a:r>
              <a:rPr lang="zh-CN" altLang="en-US" sz="1600" dirty="0">
                <a:solidFill>
                  <a:srgbClr val="000000"/>
                </a:solidFill>
                <a:latin typeface="仿宋_GB2312" panose="02010609030101010101" pitchFamily="49" charset="-122"/>
                <a:ea typeface="仿宋_GB2312" panose="02010609030101010101" pitchFamily="49" charset="-122"/>
              </a:rPr>
              <a:t>规定的名称及代码填写。</a:t>
            </a:r>
            <a:endParaRPr lang="zh-CN" altLang="en-US" sz="1600" dirty="0">
              <a:solidFill>
                <a:srgbClr val="000000"/>
              </a:solidFill>
              <a:latin typeface="仿宋_GB2312" panose="02010609030101010101" pitchFamily="49" charset="-122"/>
              <a:ea typeface="仿宋_GB2312" panose="02010609030101010101" pitchFamily="49" charset="-122"/>
            </a:endParaRPr>
          </a:p>
          <a:p>
            <a:pPr>
              <a:lnSpc>
                <a:spcPct val="150000"/>
              </a:lnSpc>
            </a:pPr>
            <a:r>
              <a:rPr lang="zh-CN" altLang="en-US" sz="1600" dirty="0">
                <a:solidFill>
                  <a:srgbClr val="000000"/>
                </a:solidFill>
                <a:latin typeface="仿宋_GB2312" panose="02010609030101010101" pitchFamily="49" charset="-122"/>
                <a:ea typeface="仿宋_GB2312" panose="02010609030101010101" pitchFamily="49" charset="-122"/>
              </a:rPr>
              <a:t>●计量单位 ：按照</a:t>
            </a:r>
            <a:r>
              <a:rPr lang="en-US" altLang="zh-CN" sz="1600" dirty="0">
                <a:solidFill>
                  <a:srgbClr val="000000"/>
                </a:solidFill>
                <a:latin typeface="仿宋_GB2312" panose="02010609030101010101" pitchFamily="49" charset="-122"/>
                <a:ea typeface="仿宋_GB2312" panose="02010609030101010101" pitchFamily="49" charset="-122"/>
              </a:rPr>
              <a:t>《</a:t>
            </a:r>
            <a:r>
              <a:rPr lang="zh-CN" altLang="en-US" sz="1600" dirty="0">
                <a:solidFill>
                  <a:srgbClr val="000000"/>
                </a:solidFill>
                <a:latin typeface="仿宋_GB2312" panose="02010609030101010101" pitchFamily="49" charset="-122"/>
                <a:ea typeface="仿宋_GB2312" panose="02010609030101010101" pitchFamily="49" charset="-122"/>
              </a:rPr>
              <a:t>新增生产能力（或工程效益）目录</a:t>
            </a:r>
            <a:r>
              <a:rPr lang="en-US" altLang="zh-CN" sz="1600" dirty="0">
                <a:solidFill>
                  <a:srgbClr val="000000"/>
                </a:solidFill>
                <a:latin typeface="仿宋_GB2312" panose="02010609030101010101" pitchFamily="49" charset="-122"/>
                <a:ea typeface="仿宋_GB2312" panose="02010609030101010101" pitchFamily="49" charset="-122"/>
              </a:rPr>
              <a:t>》</a:t>
            </a:r>
            <a:r>
              <a:rPr lang="zh-CN" altLang="en-US" sz="1600" dirty="0">
                <a:solidFill>
                  <a:srgbClr val="000000"/>
                </a:solidFill>
                <a:latin typeface="仿宋_GB2312" panose="02010609030101010101" pitchFamily="49" charset="-122"/>
                <a:ea typeface="仿宋_GB2312" panose="02010609030101010101" pitchFamily="49" charset="-122"/>
              </a:rPr>
              <a:t>规定的计量单位填报。</a:t>
            </a:r>
            <a:endParaRPr lang="en-US" altLang="zh-CN" sz="1600" dirty="0">
              <a:solidFill>
                <a:srgbClr val="000000"/>
              </a:solidFill>
              <a:latin typeface="仿宋_GB2312" panose="02010609030101010101" pitchFamily="49" charset="-122"/>
              <a:ea typeface="仿宋_GB2312" panose="02010609030101010101" pitchFamily="49" charset="-122"/>
            </a:endParaRPr>
          </a:p>
          <a:p>
            <a:pPr>
              <a:lnSpc>
                <a:spcPct val="150000"/>
              </a:lnSpc>
            </a:pPr>
            <a:r>
              <a:rPr lang="zh-CN" altLang="en-US" sz="2400" dirty="0">
                <a:solidFill>
                  <a:srgbClr val="FF0000"/>
                </a:solidFill>
                <a:latin typeface="仿宋_GB2312" panose="02010609030101010101" pitchFamily="49" charset="-122"/>
                <a:ea typeface="仿宋_GB2312" panose="02010609030101010101" pitchFamily="49" charset="-122"/>
              </a:rPr>
              <a:t>●</a:t>
            </a:r>
            <a:r>
              <a:rPr lang="en-US" altLang="zh-CN" sz="2400" b="1" dirty="0">
                <a:solidFill>
                  <a:srgbClr val="FF0000"/>
                </a:solidFill>
                <a:latin typeface="仿宋_GB2312" panose="02010609030101010101" pitchFamily="49" charset="-122"/>
                <a:ea typeface="仿宋_GB2312" panose="02010609030101010101" pitchFamily="49" charset="-122"/>
              </a:rPr>
              <a:t>《</a:t>
            </a:r>
            <a:r>
              <a:rPr lang="zh-CN" altLang="en-US" sz="2400" b="1" dirty="0">
                <a:solidFill>
                  <a:srgbClr val="FF0000"/>
                </a:solidFill>
                <a:latin typeface="仿宋_GB2312" panose="02010609030101010101" pitchFamily="49" charset="-122"/>
                <a:ea typeface="仿宋_GB2312" panose="02010609030101010101" pitchFamily="49" charset="-122"/>
              </a:rPr>
              <a:t>新增生产能力（或工程效益）目录</a:t>
            </a:r>
            <a:r>
              <a:rPr lang="en-US" altLang="zh-CN" sz="2400" b="1" dirty="0">
                <a:solidFill>
                  <a:srgbClr val="FF0000"/>
                </a:solidFill>
                <a:latin typeface="仿宋_GB2312" panose="02010609030101010101" pitchFamily="49" charset="-122"/>
                <a:ea typeface="仿宋_GB2312" panose="02010609030101010101" pitchFamily="49" charset="-122"/>
              </a:rPr>
              <a:t>》</a:t>
            </a:r>
            <a:r>
              <a:rPr lang="zh-CN" altLang="en-US" sz="2400" b="1" dirty="0">
                <a:solidFill>
                  <a:srgbClr val="FF0000"/>
                </a:solidFill>
                <a:latin typeface="仿宋_GB2312" panose="02010609030101010101" pitchFamily="49" charset="-122"/>
                <a:ea typeface="仿宋_GB2312" panose="02010609030101010101" pitchFamily="49" charset="-122"/>
              </a:rPr>
              <a:t>详见制度附录</a:t>
            </a:r>
            <a:r>
              <a:rPr lang="en-US" altLang="zh-CN" sz="2400" b="1" dirty="0">
                <a:solidFill>
                  <a:srgbClr val="FF0000"/>
                </a:solidFill>
                <a:latin typeface="仿宋_GB2312" panose="02010609030101010101" pitchFamily="49" charset="-122"/>
                <a:ea typeface="仿宋_GB2312" panose="02010609030101010101" pitchFamily="49" charset="-122"/>
              </a:rPr>
              <a:t>,2024</a:t>
            </a:r>
            <a:r>
              <a:rPr lang="zh-CN" altLang="en-US" sz="2400" b="1" dirty="0">
                <a:solidFill>
                  <a:srgbClr val="FF0000"/>
                </a:solidFill>
                <a:latin typeface="仿宋_GB2312" panose="02010609030101010101" pitchFamily="49" charset="-122"/>
                <a:ea typeface="仿宋_GB2312" panose="02010609030101010101" pitchFamily="49" charset="-122"/>
              </a:rPr>
              <a:t>年取消</a:t>
            </a:r>
            <a:r>
              <a:rPr lang="en-US" altLang="zh-CN" sz="2400" b="1" dirty="0">
                <a:solidFill>
                  <a:srgbClr val="FF0000"/>
                </a:solidFill>
                <a:latin typeface="仿宋_GB2312" panose="02010609030101010101" pitchFamily="49" charset="-122"/>
                <a:ea typeface="仿宋_GB2312" panose="02010609030101010101" pitchFamily="49" charset="-122"/>
              </a:rPr>
              <a:t>3</a:t>
            </a:r>
            <a:r>
              <a:rPr lang="zh-CN" altLang="en-US" sz="2400" b="1" dirty="0">
                <a:solidFill>
                  <a:srgbClr val="FF0000"/>
                </a:solidFill>
                <a:latin typeface="仿宋_GB2312" panose="02010609030101010101" pitchFamily="49" charset="-122"/>
                <a:ea typeface="仿宋_GB2312" panose="02010609030101010101" pitchFamily="49" charset="-122"/>
              </a:rPr>
              <a:t>个目录和代码。</a:t>
            </a:r>
            <a:endParaRPr lang="zh-CN" altLang="en-US" sz="2400" b="1" dirty="0">
              <a:solidFill>
                <a:srgbClr val="FF0000"/>
              </a:solidFill>
              <a:latin typeface="仿宋_GB2312" panose="02010609030101010101" pitchFamily="49" charset="-122"/>
              <a:ea typeface="仿宋_GB2312" panose="02010609030101010101" pitchFamily="49" charset="-122"/>
            </a:endParaRPr>
          </a:p>
        </p:txBody>
      </p:sp>
      <p:cxnSp>
        <p:nvCxnSpPr>
          <p:cNvPr id="120875" name="直接箭头连接符 16"/>
          <p:cNvCxnSpPr/>
          <p:nvPr/>
        </p:nvCxnSpPr>
        <p:spPr>
          <a:xfrm rot="5400000">
            <a:off x="701675" y="2178050"/>
            <a:ext cx="1428750" cy="358775"/>
          </a:xfrm>
          <a:prstGeom prst="straightConnector1">
            <a:avLst/>
          </a:prstGeom>
          <a:ln w="28575" cap="flat" cmpd="sng">
            <a:solidFill>
              <a:schemeClr val="tx1"/>
            </a:solidFill>
            <a:prstDash val="solid"/>
            <a:round/>
            <a:headEnd type="none" w="sm" len="sm"/>
            <a:tailEnd type="arrow" w="med" len="med"/>
          </a:ln>
        </p:spPr>
      </p:cxnSp>
      <p:sp>
        <p:nvSpPr>
          <p:cNvPr id="120876" name="矩形 17"/>
          <p:cNvSpPr/>
          <p:nvPr/>
        </p:nvSpPr>
        <p:spPr>
          <a:xfrm>
            <a:off x="7381875" y="3429000"/>
            <a:ext cx="4429125" cy="1692275"/>
          </a:xfrm>
          <a:prstGeom prst="rect">
            <a:avLst/>
          </a:prstGeom>
          <a:noFill/>
          <a:ln w="9525">
            <a:noFill/>
          </a:ln>
        </p:spPr>
        <p:txBody>
          <a:bodyPr anchor="t" anchorCtr="0">
            <a:spAutoFit/>
          </a:bodyPr>
          <a:p>
            <a:pPr>
              <a:lnSpc>
                <a:spcPct val="130000"/>
              </a:lnSpc>
              <a:buFont typeface="Wingdings" panose="05000000000000000000" pitchFamily="2" charset="2"/>
              <a:buChar char="l"/>
            </a:pPr>
            <a:r>
              <a:rPr lang="zh-CN" altLang="en-US" sz="1600" dirty="0">
                <a:latin typeface="宋体" panose="02010600030101010101" pitchFamily="2" charset="-122"/>
                <a:ea typeface="宋体" panose="02010600030101010101" pitchFamily="2" charset="-122"/>
              </a:rPr>
              <a:t> </a:t>
            </a:r>
            <a:r>
              <a:rPr lang="zh-CN" altLang="en-US" sz="1600" dirty="0">
                <a:solidFill>
                  <a:srgbClr val="000000"/>
                </a:solidFill>
                <a:latin typeface="仿宋_GB2312" panose="02010609030101010101" pitchFamily="49" charset="-122"/>
                <a:ea typeface="仿宋_GB2312" panose="02010609030101010101" pitchFamily="49" charset="-122"/>
              </a:rPr>
              <a:t>指</a:t>
            </a:r>
            <a:r>
              <a:rPr lang="zh-CN" altLang="en-US" sz="1600" dirty="0">
                <a:latin typeface="仿宋_GB2312" panose="02010609030101010101" pitchFamily="49" charset="-122"/>
                <a:ea typeface="仿宋_GB2312" panose="02010609030101010101" pitchFamily="49" charset="-122"/>
              </a:rPr>
              <a:t>建设项目或工程</a:t>
            </a:r>
            <a:r>
              <a:rPr lang="zh-CN" altLang="en-US" sz="1600" b="1" dirty="0">
                <a:latin typeface="仿宋_GB2312" panose="02010609030101010101" pitchFamily="49" charset="-122"/>
                <a:ea typeface="仿宋_GB2312" panose="02010609030101010101" pitchFamily="49" charset="-122"/>
              </a:rPr>
              <a:t>设计文件</a:t>
            </a:r>
            <a:r>
              <a:rPr lang="zh-CN" altLang="en-US" sz="1600" dirty="0">
                <a:latin typeface="仿宋_GB2312" panose="02010609030101010101" pitchFamily="49" charset="-122"/>
                <a:ea typeface="仿宋_GB2312" panose="02010609030101010101" pitchFamily="49" charset="-122"/>
              </a:rPr>
              <a:t>中规定的全部设计能力（或工程效益）。应填写设计任务书或计划文件中规定的全部能力（或工程效益）。</a:t>
            </a:r>
            <a:endParaRPr lang="zh-CN" altLang="en-US" sz="1600" dirty="0">
              <a:latin typeface="仿宋_GB2312" panose="02010609030101010101" pitchFamily="49" charset="-122"/>
              <a:ea typeface="仿宋_GB2312" panose="02010609030101010101" pitchFamily="49" charset="-122"/>
            </a:endParaRPr>
          </a:p>
          <a:p>
            <a:pPr>
              <a:lnSpc>
                <a:spcPct val="130000"/>
              </a:lnSpc>
              <a:buFont typeface="Wingdings" panose="05000000000000000000" pitchFamily="2" charset="2"/>
              <a:buChar char="l"/>
            </a:pPr>
            <a:r>
              <a:rPr lang="zh-CN" altLang="en-US" sz="1600" dirty="0">
                <a:latin typeface="仿宋_GB2312" panose="02010609030101010101" pitchFamily="49" charset="-122"/>
                <a:ea typeface="仿宋_GB2312" panose="02010609030101010101" pitchFamily="49" charset="-122"/>
              </a:rPr>
              <a:t>对于新建项目、改扩建项目、没有总体设计的项目，制度均具体写明了填报方法。</a:t>
            </a:r>
            <a:endParaRPr lang="zh-CN" altLang="en-US" sz="1600" dirty="0">
              <a:latin typeface="仿宋_GB2312" panose="02010609030101010101" pitchFamily="49" charset="-122"/>
              <a:ea typeface="仿宋_GB2312" panose="02010609030101010101" pitchFamily="49" charset="-122"/>
            </a:endParaRPr>
          </a:p>
        </p:txBody>
      </p:sp>
      <p:cxnSp>
        <p:nvCxnSpPr>
          <p:cNvPr id="120877" name="直接箭头连接符 18"/>
          <p:cNvCxnSpPr/>
          <p:nvPr/>
        </p:nvCxnSpPr>
        <p:spPr>
          <a:xfrm rot="-5400000" flipH="1">
            <a:off x="5238750" y="1714500"/>
            <a:ext cx="1928813" cy="1928813"/>
          </a:xfrm>
          <a:prstGeom prst="straightConnector1">
            <a:avLst/>
          </a:prstGeom>
          <a:ln w="28575" cap="flat" cmpd="sng">
            <a:solidFill>
              <a:schemeClr val="tx1"/>
            </a:solidFill>
            <a:prstDash val="solid"/>
            <a:round/>
            <a:headEnd type="none" w="sm" len="sm"/>
            <a:tailEnd type="arrow" w="med" len="med"/>
          </a:ln>
        </p:spPr>
      </p:cxnSp>
    </p:spTree>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474" name="标题 1"/>
          <p:cNvSpPr>
            <a:spLocks noGrp="1"/>
          </p:cNvSpPr>
          <p:nvPr>
            <p:ph type="title"/>
          </p:nvPr>
        </p:nvSpPr>
        <p:spPr>
          <a:xfrm>
            <a:off x="1238250" y="39688"/>
            <a:ext cx="9001125" cy="603250"/>
          </a:xfrm>
        </p:spPr>
        <p:txBody>
          <a:bodyPr vert="horz"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dirty="0" smtClean="0">
                <a:ln>
                  <a:noFill/>
                </a:ln>
                <a:solidFill>
                  <a:srgbClr val="181DD6"/>
                </a:solidFill>
                <a:effectLst/>
                <a:uLnTx/>
                <a:uFillTx/>
                <a:latin typeface="隶书" panose="02010509060101010101" pitchFamily="49" charset="-122"/>
                <a:ea typeface="隶书" panose="02010509060101010101" pitchFamily="49" charset="-122"/>
                <a:cs typeface="+mj-cs"/>
                <a:sym typeface="+mn-lt"/>
              </a:rPr>
              <a:t>2.</a:t>
            </a:r>
            <a:r>
              <a:rPr kumimoji="0" lang="zh-CN" altLang="en-US" sz="3200" b="1" i="0" u="none" strike="noStrike" kern="1200" cap="none" spc="0" normalizeH="0" baseline="0" noProof="0" dirty="0" smtClean="0">
                <a:ln>
                  <a:noFill/>
                </a:ln>
                <a:solidFill>
                  <a:srgbClr val="181DD6"/>
                </a:solidFill>
                <a:effectLst/>
                <a:uLnTx/>
                <a:uFillTx/>
                <a:latin typeface="隶书" panose="02010509060101010101" pitchFamily="49" charset="-122"/>
                <a:ea typeface="隶书" panose="02010509060101010101" pitchFamily="49" charset="-122"/>
                <a:cs typeface="+mj-cs"/>
                <a:sym typeface="+mn-lt"/>
              </a:rPr>
              <a:t>指标解释及填写说明</a:t>
            </a:r>
            <a:endParaRPr kumimoji="0" lang="zh-CN" altLang="en-US" sz="3200" b="1" i="0" u="none" strike="noStrike" kern="1200" cap="none" spc="0" normalizeH="0" baseline="0" noProof="0" dirty="0" smtClean="0">
              <a:ln>
                <a:noFill/>
              </a:ln>
              <a:solidFill>
                <a:srgbClr val="181DD6"/>
              </a:solidFill>
              <a:effectLst/>
              <a:uLnTx/>
              <a:uFillTx/>
              <a:latin typeface="隶书" panose="02010509060101010101" pitchFamily="49" charset="-122"/>
              <a:ea typeface="隶书" panose="02010509060101010101" pitchFamily="49" charset="-122"/>
              <a:cs typeface="+mj-cs"/>
              <a:sym typeface="+mn-lt"/>
            </a:endParaRPr>
          </a:p>
        </p:txBody>
      </p:sp>
      <p:graphicFrame>
        <p:nvGraphicFramePr>
          <p:cNvPr id="6" name="表格 5"/>
          <p:cNvGraphicFramePr>
            <a:graphicFrameLocks noGrp="1"/>
          </p:cNvGraphicFramePr>
          <p:nvPr/>
        </p:nvGraphicFramePr>
        <p:xfrm>
          <a:off x="1666875" y="928688"/>
          <a:ext cx="8572500" cy="1912938"/>
        </p:xfrm>
        <a:graphic>
          <a:graphicData uri="http://schemas.openxmlformats.org/drawingml/2006/table">
            <a:tbl>
              <a:tblPr/>
              <a:tblGrid>
                <a:gridCol w="1714512"/>
                <a:gridCol w="659521"/>
                <a:gridCol w="651064"/>
                <a:gridCol w="903993"/>
                <a:gridCol w="928694"/>
                <a:gridCol w="1285884"/>
                <a:gridCol w="1410682"/>
                <a:gridCol w="1018210"/>
              </a:tblGrid>
              <a:tr h="362558">
                <a:tc rowSpan="2">
                  <a:txBody>
                    <a:bodyPr/>
                    <a:lstStyle/>
                    <a:p>
                      <a:pPr algn="ctr">
                        <a:lnSpc>
                          <a:spcPts val="2000"/>
                        </a:lnSpc>
                        <a:spcAft>
                          <a:spcPts val="0"/>
                        </a:spcAft>
                      </a:pPr>
                      <a:r>
                        <a:rPr lang="zh-CN" sz="1400" b="0" kern="100" baseline="0" dirty="0">
                          <a:solidFill>
                            <a:srgbClr val="000000"/>
                          </a:solidFill>
                          <a:latin typeface="Times New Roman" panose="02020603050405020304"/>
                          <a:ea typeface="宋体" panose="02010600030101010101" pitchFamily="2" charset="-122"/>
                          <a:cs typeface="宋体" panose="02010600030101010101" pitchFamily="2" charset="-122"/>
                        </a:rPr>
                        <a:t>新增生产能力</a:t>
                      </a:r>
                      <a:endParaRPr lang="zh-CN" sz="1400" b="0" kern="100" baseline="0" dirty="0">
                        <a:solidFill>
                          <a:srgbClr val="000000"/>
                        </a:solidFill>
                        <a:latin typeface="Times New Roman" panose="02020603050405020304"/>
                        <a:ea typeface="宋体" panose="02010600030101010101" pitchFamily="2" charset="-122"/>
                        <a:cs typeface="Times New Roman" panose="02020603050405020304"/>
                      </a:endParaRPr>
                    </a:p>
                    <a:p>
                      <a:pPr algn="ctr">
                        <a:lnSpc>
                          <a:spcPts val="2000"/>
                        </a:lnSpc>
                        <a:spcAft>
                          <a:spcPts val="0"/>
                        </a:spcAft>
                      </a:pPr>
                      <a:r>
                        <a:rPr lang="zh-CN" sz="1400" b="0" kern="100" baseline="0" dirty="0">
                          <a:solidFill>
                            <a:srgbClr val="000000"/>
                          </a:solidFill>
                          <a:latin typeface="Times New Roman" panose="02020603050405020304"/>
                          <a:ea typeface="宋体" panose="02010600030101010101" pitchFamily="2" charset="-122"/>
                          <a:cs typeface="宋体" panose="02010600030101010101" pitchFamily="2" charset="-122"/>
                        </a:rPr>
                        <a:t>（或工程效益）名称</a:t>
                      </a:r>
                      <a:endParaRPr lang="zh-CN" sz="1400" b="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计量</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p>
                      <a:pPr algn="ctr">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单位</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代码</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建设</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p>
                      <a:pPr algn="ctr">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规模</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ts val="2000"/>
                        </a:lnSpc>
                        <a:spcAft>
                          <a:spcPts val="0"/>
                        </a:spcAft>
                      </a:pPr>
                      <a:r>
                        <a:rPr lang="zh-CN" sz="1400" b="1" kern="100" baseline="0" dirty="0">
                          <a:solidFill>
                            <a:srgbClr val="000000"/>
                          </a:solidFill>
                          <a:latin typeface="Times New Roman" panose="02020603050405020304"/>
                          <a:ea typeface="宋体" panose="02010600030101010101" pitchFamily="2" charset="-122"/>
                          <a:cs typeface="宋体" panose="02010600030101010101" pitchFamily="2" charset="-122"/>
                        </a:rPr>
                        <a:t>本年施</a:t>
                      </a:r>
                      <a:endParaRPr lang="zh-CN" sz="1400" b="1" kern="100" baseline="0" dirty="0">
                        <a:solidFill>
                          <a:srgbClr val="000000"/>
                        </a:solidFill>
                        <a:latin typeface="Times New Roman" panose="02020603050405020304"/>
                        <a:ea typeface="宋体" panose="02010600030101010101" pitchFamily="2" charset="-122"/>
                        <a:cs typeface="Times New Roman" panose="02020603050405020304"/>
                      </a:endParaRPr>
                    </a:p>
                    <a:p>
                      <a:pPr algn="ctr">
                        <a:lnSpc>
                          <a:spcPts val="2000"/>
                        </a:lnSpc>
                        <a:spcAft>
                          <a:spcPts val="0"/>
                        </a:spcAft>
                      </a:pPr>
                      <a:r>
                        <a:rPr lang="zh-CN" sz="1400" b="1" kern="100" baseline="0" dirty="0">
                          <a:solidFill>
                            <a:srgbClr val="000000"/>
                          </a:solidFill>
                          <a:latin typeface="Times New Roman" panose="02020603050405020304"/>
                          <a:ea typeface="宋体" panose="02010600030101010101" pitchFamily="2" charset="-122"/>
                          <a:cs typeface="宋体" panose="02010600030101010101" pitchFamily="2" charset="-122"/>
                        </a:rPr>
                        <a:t>工规模</a:t>
                      </a:r>
                      <a:endParaRPr lang="zh-CN" sz="1400" b="1"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endParaRPr lang="en-US" sz="1400" b="1" kern="100" baseline="0">
                        <a:solidFill>
                          <a:srgbClr val="000000"/>
                        </a:solidFill>
                        <a:latin typeface="宋体" panose="02010600030101010101" pitchFamily="2" charset="-122"/>
                        <a:ea typeface="宋体" panose="02010600030101010101" pitchFamily="2" charset="-122"/>
                        <a:cs typeface="Times New Roman" panose="02020603050405020304"/>
                      </a:endParaRPr>
                    </a:p>
                  </a:txBody>
                  <a:tcPr marL="16411" marR="16411"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114300" algn="just">
                        <a:lnSpc>
                          <a:spcPts val="2000"/>
                        </a:lnSpc>
                        <a:spcAft>
                          <a:spcPts val="0"/>
                        </a:spcAft>
                      </a:pPr>
                      <a:r>
                        <a:rPr lang="zh-CN" sz="1400" b="1" kern="100" baseline="0" dirty="0">
                          <a:solidFill>
                            <a:srgbClr val="000000"/>
                          </a:solidFill>
                          <a:latin typeface="Times New Roman" panose="02020603050405020304"/>
                          <a:ea typeface="宋体" panose="02010600030101010101" pitchFamily="2" charset="-122"/>
                          <a:cs typeface="宋体" panose="02010600030101010101" pitchFamily="2" charset="-122"/>
                        </a:rPr>
                        <a:t>累计新增</a:t>
                      </a:r>
                      <a:endParaRPr lang="zh-CN" sz="1400" b="1" kern="100" baseline="0" dirty="0">
                        <a:solidFill>
                          <a:srgbClr val="000000"/>
                        </a:solidFill>
                        <a:latin typeface="Times New Roman" panose="02020603050405020304"/>
                        <a:ea typeface="宋体" panose="02010600030101010101" pitchFamily="2" charset="-122"/>
                        <a:cs typeface="Times New Roman" panose="02020603050405020304"/>
                      </a:endParaRPr>
                    </a:p>
                    <a:p>
                      <a:pPr indent="114300" algn="just">
                        <a:lnSpc>
                          <a:spcPts val="2000"/>
                        </a:lnSpc>
                        <a:spcAft>
                          <a:spcPts val="0"/>
                        </a:spcAft>
                      </a:pPr>
                      <a:r>
                        <a:rPr lang="zh-CN" sz="1400" b="1" kern="100" baseline="0" dirty="0">
                          <a:solidFill>
                            <a:srgbClr val="000000"/>
                          </a:solidFill>
                          <a:latin typeface="Times New Roman" panose="02020603050405020304"/>
                          <a:ea typeface="宋体" panose="02010600030101010101" pitchFamily="2" charset="-122"/>
                          <a:cs typeface="宋体" panose="02010600030101010101" pitchFamily="2" charset="-122"/>
                        </a:rPr>
                        <a:t>生产能力</a:t>
                      </a:r>
                      <a:endParaRPr lang="zh-CN" sz="1400" b="1" kern="100" baseline="0" dirty="0">
                        <a:solidFill>
                          <a:srgbClr val="000000"/>
                        </a:solidFill>
                        <a:latin typeface="Times New Roman" panose="02020603050405020304"/>
                        <a:ea typeface="宋体" panose="02010600030101010101" pitchFamily="2" charset="-122"/>
                        <a:cs typeface="Times New Roman" panose="02020603050405020304"/>
                      </a:endParaRPr>
                    </a:p>
                    <a:p>
                      <a:pPr algn="just">
                        <a:lnSpc>
                          <a:spcPts val="2000"/>
                        </a:lnSpc>
                        <a:spcAft>
                          <a:spcPts val="0"/>
                        </a:spcAft>
                      </a:pPr>
                      <a:r>
                        <a:rPr lang="zh-CN" sz="1400" b="1" kern="100" baseline="0" dirty="0">
                          <a:solidFill>
                            <a:srgbClr val="000000"/>
                          </a:solidFill>
                          <a:latin typeface="Times New Roman" panose="02020603050405020304"/>
                          <a:ea typeface="宋体" panose="02010600030101010101" pitchFamily="2" charset="-122"/>
                          <a:cs typeface="宋体" panose="02010600030101010101" pitchFamily="2" charset="-122"/>
                        </a:rPr>
                        <a:t>（或工程效益）</a:t>
                      </a:r>
                      <a:endParaRPr lang="zh-CN" sz="1400" b="1"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endParaRPr lang="en-US" sz="1400" b="1" kern="100" baseline="0" dirty="0">
                        <a:solidFill>
                          <a:srgbClr val="000000"/>
                        </a:solidFill>
                        <a:latin typeface="宋体" panose="02010600030101010101" pitchFamily="2" charset="-122"/>
                        <a:ea typeface="宋体" panose="02010600030101010101" pitchFamily="2" charset="-122"/>
                        <a:cs typeface="Times New Roman" panose="02020603050405020304"/>
                      </a:endParaRPr>
                    </a:p>
                  </a:txBody>
                  <a:tcPr marL="16411" marR="16411"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3313">
                <a:tc vMerge="1">
                  <a:tcPr/>
                </a:tc>
                <a:tc vMerge="1">
                  <a:tcPr/>
                </a:tc>
                <a:tc vMerge="1">
                  <a:tcPr/>
                </a:tc>
                <a:tc vMerge="1">
                  <a:tcPr/>
                </a:tc>
                <a:tc vMerge="1">
                  <a:tcPr/>
                </a:tc>
                <a:tc>
                  <a:txBody>
                    <a:bodyPr/>
                    <a:lstStyle/>
                    <a:p>
                      <a:pPr algn="ctr">
                        <a:lnSpc>
                          <a:spcPts val="2000"/>
                        </a:lnSpc>
                        <a:spcAft>
                          <a:spcPts val="0"/>
                        </a:spcAft>
                      </a:pPr>
                      <a:r>
                        <a:rPr lang="zh-CN" sz="1400" b="0" kern="100" baseline="0" dirty="0">
                          <a:solidFill>
                            <a:srgbClr val="000000"/>
                          </a:solidFill>
                          <a:latin typeface="Times New Roman" panose="02020603050405020304"/>
                          <a:ea typeface="宋体" panose="02010600030101010101" pitchFamily="2" charset="-122"/>
                          <a:cs typeface="宋体" panose="02010600030101010101" pitchFamily="2" charset="-122"/>
                        </a:rPr>
                        <a:t>本年新开工</a:t>
                      </a:r>
                      <a:endParaRPr lang="zh-CN" sz="1400" b="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tc>
                <a:tc>
                  <a:txBody>
                    <a:bodyPr/>
                    <a:lstStyle/>
                    <a:p>
                      <a:pPr algn="ctr">
                        <a:lnSpc>
                          <a:spcPts val="2000"/>
                        </a:lnSpc>
                        <a:spcAft>
                          <a:spcPts val="0"/>
                        </a:spcAft>
                      </a:pPr>
                      <a:r>
                        <a:rPr lang="zh-CN" sz="1400" b="1" kern="100" baseline="0" dirty="0">
                          <a:solidFill>
                            <a:srgbClr val="000000"/>
                          </a:solidFill>
                          <a:latin typeface="Times New Roman" panose="02020603050405020304"/>
                          <a:ea typeface="宋体" panose="02010600030101010101" pitchFamily="2" charset="-122"/>
                          <a:cs typeface="宋体" panose="02010600030101010101" pitchFamily="2" charset="-122"/>
                        </a:rPr>
                        <a:t>本年新增</a:t>
                      </a:r>
                      <a:endParaRPr lang="zh-CN" sz="1400" b="1"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2923">
                <a:tc>
                  <a:txBody>
                    <a:bodyPr/>
                    <a:lstStyle/>
                    <a:p>
                      <a:pPr algn="ctr">
                        <a:lnSpc>
                          <a:spcPts val="12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甲</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乙</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400" kern="100" baseline="0">
                          <a:solidFill>
                            <a:srgbClr val="000000"/>
                          </a:solidFill>
                          <a:latin typeface="Times New Roman" panose="02020603050405020304"/>
                          <a:ea typeface="宋体" panose="02010600030101010101" pitchFamily="2" charset="-122"/>
                          <a:cs typeface="宋体" panose="02010600030101010101" pitchFamily="2" charset="-122"/>
                        </a:rPr>
                        <a:t>丙</a:t>
                      </a:r>
                      <a:endParaRPr lang="zh-CN" sz="1400" kern="100" baseline="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400" kern="100" baseline="0" dirty="0">
                          <a:solidFill>
                            <a:srgbClr val="000000"/>
                          </a:solidFill>
                          <a:latin typeface="宋体" panose="02010600030101010101" pitchFamily="2" charset="-122"/>
                          <a:ea typeface="宋体" panose="02010600030101010101" pitchFamily="2" charset="-122"/>
                          <a:cs typeface="宋体" panose="02010600030101010101" pitchFamily="2" charset="-122"/>
                        </a:rPr>
                        <a:t>401</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400" kern="100" baseline="0" dirty="0">
                          <a:solidFill>
                            <a:srgbClr val="000000"/>
                          </a:solidFill>
                          <a:latin typeface="宋体" panose="02010600030101010101" pitchFamily="2" charset="-122"/>
                          <a:ea typeface="宋体" panose="02010600030101010101" pitchFamily="2" charset="-122"/>
                          <a:cs typeface="宋体" panose="02010600030101010101" pitchFamily="2" charset="-122"/>
                        </a:rPr>
                        <a:t>402</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400" kern="100" baseline="0" dirty="0">
                          <a:solidFill>
                            <a:srgbClr val="000000"/>
                          </a:solidFill>
                          <a:latin typeface="宋体" panose="02010600030101010101" pitchFamily="2" charset="-122"/>
                          <a:ea typeface="宋体" panose="02010600030101010101" pitchFamily="2" charset="-122"/>
                          <a:cs typeface="宋体" panose="02010600030101010101" pitchFamily="2" charset="-122"/>
                        </a:rPr>
                        <a:t>403</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400" kern="100" baseline="0" dirty="0">
                          <a:solidFill>
                            <a:srgbClr val="000000"/>
                          </a:solidFill>
                          <a:latin typeface="宋体" panose="02010600030101010101" pitchFamily="2" charset="-122"/>
                          <a:ea typeface="宋体" panose="02010600030101010101" pitchFamily="2" charset="-122"/>
                          <a:cs typeface="宋体" panose="02010600030101010101" pitchFamily="2" charset="-122"/>
                        </a:rPr>
                        <a:t>404</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400" kern="100" baseline="0" dirty="0">
                          <a:solidFill>
                            <a:srgbClr val="000000"/>
                          </a:solidFill>
                          <a:latin typeface="宋体" panose="02010600030101010101" pitchFamily="2" charset="-122"/>
                          <a:ea typeface="宋体" panose="02010600030101010101" pitchFamily="2" charset="-122"/>
                          <a:cs typeface="宋体" panose="02010600030101010101" pitchFamily="2" charset="-122"/>
                        </a:rPr>
                        <a:t>405</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4143">
                <a:tc>
                  <a:txBody>
                    <a:bodyPr/>
                    <a:lstStyle/>
                    <a:p>
                      <a:pPr algn="ctr">
                        <a:lnSpc>
                          <a:spcPts val="1200"/>
                        </a:lnSpc>
                        <a:spcAft>
                          <a:spcPts val="0"/>
                        </a:spcAft>
                      </a:pPr>
                      <a:endParaRPr lang="en-US" sz="1400" kern="100" baseline="0" dirty="0">
                        <a:solidFill>
                          <a:srgbClr val="000000"/>
                        </a:solidFill>
                        <a:latin typeface="宋体" panose="02010600030101010101" pitchFamily="2" charset="-122"/>
                        <a:ea typeface="宋体" panose="02010600030101010101" pitchFamily="2" charset="-122"/>
                        <a:cs typeface="Times New Roman" panose="02020603050405020304"/>
                      </a:endParaRPr>
                    </a:p>
                  </a:txBody>
                  <a:tcPr marL="16411" marR="16411"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endParaRPr lang="en-US" sz="1400" kern="100" baseline="0" dirty="0">
                        <a:solidFill>
                          <a:srgbClr val="000000"/>
                        </a:solidFill>
                        <a:latin typeface="宋体" panose="02010600030101010101" pitchFamily="2" charset="-122"/>
                        <a:ea typeface="宋体" panose="02010600030101010101" pitchFamily="2" charset="-122"/>
                        <a:cs typeface="Times New Roman" panose="02020603050405020304"/>
                      </a:endParaRPr>
                    </a:p>
                  </a:txBody>
                  <a:tcPr marL="16411" marR="164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endParaRPr lang="en-US" sz="1400" kern="100" baseline="0" dirty="0">
                        <a:solidFill>
                          <a:srgbClr val="000000"/>
                        </a:solidFill>
                        <a:latin typeface="宋体" panose="02010600030101010101" pitchFamily="2" charset="-122"/>
                        <a:ea typeface="宋体" panose="02010600030101010101" pitchFamily="2" charset="-122"/>
                        <a:cs typeface="Times New Roman" panose="02020603050405020304"/>
                      </a:endParaRPr>
                    </a:p>
                  </a:txBody>
                  <a:tcPr marL="16411" marR="164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5">
                  <a:txBody>
                    <a:bodyPr/>
                    <a:lstStyle/>
                    <a:p>
                      <a:pPr algn="ctr">
                        <a:lnSpc>
                          <a:spcPts val="1200"/>
                        </a:lnSpc>
                        <a:spcAft>
                          <a:spcPts val="0"/>
                        </a:spcAft>
                      </a:pPr>
                      <a:endParaRPr lang="en-US" sz="1400" kern="100" baseline="0" dirty="0">
                        <a:solidFill>
                          <a:srgbClr val="000000"/>
                        </a:solidFill>
                        <a:latin typeface="宋体" panose="02010600030101010101" pitchFamily="2" charset="-122"/>
                        <a:ea typeface="宋体" panose="02010600030101010101" pitchFamily="2" charset="-122"/>
                        <a:cs typeface="Times New Roman" panose="02020603050405020304"/>
                      </a:endParaRPr>
                    </a:p>
                  </a:txBody>
                  <a:tcPr marL="16411" marR="16411"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tc>
                <a:tc hMerge="1">
                  <a:tcPr/>
                </a:tc>
                <a:tc hMerge="1">
                  <a:tcPr/>
                </a:tc>
              </a:tr>
            </a:tbl>
          </a:graphicData>
        </a:graphic>
      </p:graphicFrame>
      <p:cxnSp>
        <p:nvCxnSpPr>
          <p:cNvPr id="122922" name="直接箭头连接符 16"/>
          <p:cNvCxnSpPr/>
          <p:nvPr/>
        </p:nvCxnSpPr>
        <p:spPr>
          <a:xfrm rot="5400000">
            <a:off x="5024438" y="2071688"/>
            <a:ext cx="1428750" cy="714375"/>
          </a:xfrm>
          <a:prstGeom prst="straightConnector1">
            <a:avLst/>
          </a:prstGeom>
          <a:ln w="28575" cap="flat" cmpd="sng">
            <a:solidFill>
              <a:schemeClr val="tx1"/>
            </a:solidFill>
            <a:prstDash val="solid"/>
            <a:round/>
            <a:headEnd type="none" w="sm" len="sm"/>
            <a:tailEnd type="arrow" w="med" len="med"/>
          </a:ln>
        </p:spPr>
      </p:cxnSp>
      <p:cxnSp>
        <p:nvCxnSpPr>
          <p:cNvPr id="122923" name="直接箭头连接符 18"/>
          <p:cNvCxnSpPr/>
          <p:nvPr/>
        </p:nvCxnSpPr>
        <p:spPr>
          <a:xfrm rot="-5400000" flipH="1">
            <a:off x="7667625" y="2500313"/>
            <a:ext cx="1714500" cy="285750"/>
          </a:xfrm>
          <a:prstGeom prst="straightConnector1">
            <a:avLst/>
          </a:prstGeom>
          <a:ln w="28575" cap="flat" cmpd="sng">
            <a:solidFill>
              <a:schemeClr val="tx1"/>
            </a:solidFill>
            <a:prstDash val="solid"/>
            <a:round/>
            <a:headEnd type="none" w="sm" len="sm"/>
            <a:tailEnd type="arrow" w="med" len="med"/>
          </a:ln>
        </p:spPr>
      </p:cxnSp>
      <p:sp>
        <p:nvSpPr>
          <p:cNvPr id="122924" name="TextBox 10"/>
          <p:cNvSpPr txBox="1"/>
          <p:nvPr/>
        </p:nvSpPr>
        <p:spPr>
          <a:xfrm>
            <a:off x="309563" y="3097213"/>
            <a:ext cx="5500687" cy="3046412"/>
          </a:xfrm>
          <a:prstGeom prst="rect">
            <a:avLst/>
          </a:prstGeom>
          <a:noFill/>
          <a:ln w="9525">
            <a:noFill/>
          </a:ln>
        </p:spPr>
        <p:txBody>
          <a:bodyPr anchor="t" anchorCtr="0">
            <a:spAutoFit/>
          </a:bodyPr>
          <a:p>
            <a:pPr>
              <a:lnSpc>
                <a:spcPct val="150000"/>
              </a:lnSpc>
              <a:buFont typeface="Wingdings" panose="05000000000000000000" pitchFamily="2" charset="2"/>
              <a:buChar char="l"/>
            </a:pPr>
            <a:r>
              <a:rPr lang="zh-CN" altLang="en-US" sz="1600" dirty="0">
                <a:solidFill>
                  <a:srgbClr val="000000"/>
                </a:solidFill>
                <a:latin typeface="宋体" panose="02010600030101010101" pitchFamily="2" charset="-122"/>
                <a:ea typeface="宋体" panose="02010600030101010101" pitchFamily="2" charset="-122"/>
              </a:rPr>
              <a:t> </a:t>
            </a:r>
            <a:r>
              <a:rPr lang="zh-CN" altLang="en-US" sz="1600" dirty="0">
                <a:solidFill>
                  <a:srgbClr val="000000"/>
                </a:solidFill>
                <a:latin typeface="仿宋_GB2312" panose="02010609030101010101" pitchFamily="49" charset="-122"/>
                <a:ea typeface="仿宋_GB2312" panose="02010609030101010101" pitchFamily="49" charset="-122"/>
              </a:rPr>
              <a:t>指报告期内施工的单项工程（或更新改造项目）的设计能力（或工程效益），</a:t>
            </a:r>
            <a:r>
              <a:rPr lang="zh-CN" altLang="en-US" sz="1600" b="1" dirty="0">
                <a:solidFill>
                  <a:srgbClr val="000000"/>
                </a:solidFill>
                <a:latin typeface="仿宋_GB2312" panose="02010609030101010101" pitchFamily="49" charset="-122"/>
                <a:ea typeface="仿宋_GB2312" panose="02010609030101010101" pitchFamily="49" charset="-122"/>
              </a:rPr>
              <a:t>包括</a:t>
            </a:r>
            <a:r>
              <a:rPr lang="zh-CN" altLang="en-US" sz="1600" dirty="0">
                <a:solidFill>
                  <a:srgbClr val="000000"/>
                </a:solidFill>
                <a:latin typeface="仿宋_GB2312" panose="02010609030101010101" pitchFamily="49" charset="-122"/>
                <a:ea typeface="仿宋_GB2312" panose="02010609030101010101" pitchFamily="49" charset="-122"/>
              </a:rPr>
              <a:t>报告期以前已开工跨入本年继续施工的工程的设计能力和报告期新开工工程的设计能力。也</a:t>
            </a:r>
            <a:r>
              <a:rPr lang="zh-CN" altLang="en-US" sz="1600" b="1" dirty="0">
                <a:solidFill>
                  <a:srgbClr val="000000"/>
                </a:solidFill>
                <a:latin typeface="仿宋_GB2312" panose="02010609030101010101" pitchFamily="49" charset="-122"/>
                <a:ea typeface="仿宋_GB2312" panose="02010609030101010101" pitchFamily="49" charset="-122"/>
              </a:rPr>
              <a:t>包括</a:t>
            </a:r>
            <a:r>
              <a:rPr lang="zh-CN" altLang="en-US" sz="1600" dirty="0">
                <a:solidFill>
                  <a:srgbClr val="000000"/>
                </a:solidFill>
                <a:latin typeface="仿宋_GB2312" panose="02010609030101010101" pitchFamily="49" charset="-122"/>
                <a:ea typeface="仿宋_GB2312" panose="02010609030101010101" pitchFamily="49" charset="-122"/>
              </a:rPr>
              <a:t>报告期内建成投产</a:t>
            </a:r>
            <a:r>
              <a:rPr lang="zh-CN" altLang="en-US" sz="1600" dirty="0">
                <a:latin typeface="仿宋_GB2312" panose="02010609030101010101" pitchFamily="49" charset="-122"/>
                <a:ea typeface="仿宋_GB2312" panose="02010609030101010101" pitchFamily="49" charset="-122"/>
              </a:rPr>
              <a:t>或报告期施工后又停缓建的单项工程设计能力。</a:t>
            </a:r>
            <a:r>
              <a:rPr lang="zh-CN" altLang="en-US" sz="1600" b="1" dirty="0">
                <a:latin typeface="仿宋_GB2312" panose="02010609030101010101" pitchFamily="49" charset="-122"/>
                <a:ea typeface="仿宋_GB2312" panose="02010609030101010101" pitchFamily="49" charset="-122"/>
              </a:rPr>
              <a:t>不包括</a:t>
            </a:r>
            <a:r>
              <a:rPr lang="zh-CN" altLang="en-US" sz="1600" dirty="0">
                <a:latin typeface="仿宋_GB2312" panose="02010609030101010101" pitchFamily="49" charset="-122"/>
                <a:ea typeface="仿宋_GB2312" panose="02010609030101010101" pitchFamily="49" charset="-122"/>
              </a:rPr>
              <a:t>在报告期以前建成投产或已经停、缓建的工程，以及报告期内尚未正式开工的工程的设计能力。</a:t>
            </a:r>
            <a:endParaRPr lang="zh-CN" altLang="en-US" sz="1600" dirty="0">
              <a:latin typeface="仿宋_GB2312" panose="02010609030101010101" pitchFamily="49" charset="-122"/>
              <a:ea typeface="仿宋_GB2312" panose="02010609030101010101" pitchFamily="49" charset="-122"/>
            </a:endParaRPr>
          </a:p>
          <a:p>
            <a:pPr>
              <a:lnSpc>
                <a:spcPct val="150000"/>
              </a:lnSpc>
              <a:buFont typeface="Wingdings" panose="05000000000000000000" pitchFamily="2" charset="2"/>
              <a:buChar char="l"/>
            </a:pPr>
            <a:r>
              <a:rPr lang="zh-CN" altLang="en-US" sz="1600" dirty="0">
                <a:solidFill>
                  <a:srgbClr val="000000"/>
                </a:solidFill>
                <a:latin typeface="仿宋_GB2312" panose="02010609030101010101" pitchFamily="49" charset="-122"/>
                <a:ea typeface="仿宋_GB2312" panose="02010609030101010101" pitchFamily="49" charset="-122"/>
              </a:rPr>
              <a:t> 本年施工规模是全部建设规模中在本年正式施工的部分，即本年施工的工程或项目的全部设计能力。</a:t>
            </a:r>
            <a:endParaRPr lang="zh-CN" altLang="en-US" sz="1600" dirty="0">
              <a:solidFill>
                <a:srgbClr val="000000"/>
              </a:solidFill>
              <a:latin typeface="仿宋_GB2312" panose="02010609030101010101" pitchFamily="49" charset="-122"/>
              <a:ea typeface="仿宋_GB2312" panose="02010609030101010101" pitchFamily="49" charset="-122"/>
            </a:endParaRPr>
          </a:p>
        </p:txBody>
      </p:sp>
      <p:sp>
        <p:nvSpPr>
          <p:cNvPr id="122925" name="矩形 9"/>
          <p:cNvSpPr/>
          <p:nvPr/>
        </p:nvSpPr>
        <p:spPr>
          <a:xfrm>
            <a:off x="5953125" y="3429000"/>
            <a:ext cx="4143375" cy="2678113"/>
          </a:xfrm>
          <a:prstGeom prst="rect">
            <a:avLst/>
          </a:prstGeom>
          <a:noFill/>
          <a:ln w="9525">
            <a:noFill/>
          </a:ln>
        </p:spPr>
        <p:txBody>
          <a:bodyPr anchor="t" anchorCtr="0">
            <a:spAutoFit/>
          </a:bodyPr>
          <a:p>
            <a:pPr>
              <a:lnSpc>
                <a:spcPct val="150000"/>
              </a:lnSpc>
              <a:buFont typeface="Wingdings" panose="05000000000000000000" pitchFamily="2" charset="2"/>
              <a:buChar char="l"/>
            </a:pPr>
            <a:r>
              <a:rPr lang="zh-CN" altLang="en-US" sz="1600" dirty="0">
                <a:solidFill>
                  <a:srgbClr val="000000"/>
                </a:solidFill>
                <a:latin typeface="仿宋_GB2312" panose="02010609030101010101" pitchFamily="49" charset="-122"/>
                <a:ea typeface="宋体" panose="02010600030101010101" pitchFamily="2" charset="-122"/>
              </a:rPr>
              <a:t> </a:t>
            </a:r>
            <a:r>
              <a:rPr lang="zh-CN" altLang="en-US" sz="1600" dirty="0">
                <a:solidFill>
                  <a:srgbClr val="000000"/>
                </a:solidFill>
                <a:latin typeface="仿宋_GB2312" panose="02010609030101010101" pitchFamily="49" charset="-122"/>
                <a:ea typeface="仿宋_GB2312" panose="02010609030101010101" pitchFamily="49" charset="-122"/>
              </a:rPr>
              <a:t>指自开始建设至本年底止建成投产的全部单项工程累计新增生产能力（或工程效益）。</a:t>
            </a:r>
            <a:r>
              <a:rPr lang="zh-CN" altLang="en-US" sz="1600" b="1" dirty="0">
                <a:latin typeface="仿宋_GB2312" panose="02010609030101010101" pitchFamily="49" charset="-122"/>
                <a:ea typeface="仿宋_GB2312" panose="02010609030101010101" pitchFamily="49" charset="-122"/>
              </a:rPr>
              <a:t>包括</a:t>
            </a:r>
            <a:r>
              <a:rPr lang="zh-CN" altLang="en-US" sz="1600" dirty="0">
                <a:latin typeface="仿宋_GB2312" panose="02010609030101010101" pitchFamily="49" charset="-122"/>
                <a:ea typeface="仿宋_GB2312" panose="02010609030101010101" pitchFamily="49" charset="-122"/>
              </a:rPr>
              <a:t>报告期以前已经建成投产和报告期内建成投产</a:t>
            </a:r>
            <a:r>
              <a:rPr lang="zh-CN" altLang="en-US" sz="1600" dirty="0">
                <a:solidFill>
                  <a:srgbClr val="000000"/>
                </a:solidFill>
                <a:latin typeface="仿宋_GB2312" panose="02010609030101010101" pitchFamily="49" charset="-122"/>
                <a:ea typeface="仿宋_GB2312" panose="02010609030101010101" pitchFamily="49" charset="-122"/>
              </a:rPr>
              <a:t>的单项工程的生产能力（或工程效益）。没有总体设计的企业只填本年施工的全部工程自开始建设至本年底止的累计新增生产能力（或工程效益）。</a:t>
            </a:r>
            <a:endParaRPr lang="en-US" altLang="zh-CN" sz="1600" dirty="0">
              <a:solidFill>
                <a:srgbClr val="000000"/>
              </a:solidFill>
              <a:latin typeface="仿宋_GB2312" panose="02010609030101010101" pitchFamily="49" charset="-122"/>
              <a:ea typeface="仿宋_GB2312" panose="02010609030101010101" pitchFamily="49" charset="-122"/>
            </a:endParaRPr>
          </a:p>
        </p:txBody>
      </p:sp>
      <p:sp>
        <p:nvSpPr>
          <p:cNvPr id="122926" name="矩形 10"/>
          <p:cNvSpPr/>
          <p:nvPr/>
        </p:nvSpPr>
        <p:spPr>
          <a:xfrm>
            <a:off x="10310813" y="1857375"/>
            <a:ext cx="1714500" cy="3046413"/>
          </a:xfrm>
          <a:prstGeom prst="rect">
            <a:avLst/>
          </a:prstGeom>
          <a:noFill/>
          <a:ln w="9525">
            <a:noFill/>
          </a:ln>
        </p:spPr>
        <p:txBody>
          <a:bodyPr anchor="t" anchorCtr="0">
            <a:spAutoFit/>
          </a:bodyPr>
          <a:p>
            <a:pPr>
              <a:lnSpc>
                <a:spcPct val="150000"/>
              </a:lnSpc>
              <a:buFont typeface="Wingdings" panose="05000000000000000000" pitchFamily="2" charset="2"/>
              <a:buChar char="l"/>
            </a:pPr>
            <a:r>
              <a:rPr lang="zh-CN" altLang="en-US" sz="1600" dirty="0">
                <a:solidFill>
                  <a:srgbClr val="000000"/>
                </a:solidFill>
                <a:latin typeface="仿宋_GB2312" panose="02010609030101010101" pitchFamily="49" charset="-122"/>
                <a:ea typeface="仿宋_GB2312" panose="02010609030101010101" pitchFamily="49" charset="-122"/>
              </a:rPr>
              <a:t>指在本年度内按照新增生产能力（或工程效益）的计算条件和标准，实际建成投入生产或交付使用的生产能力（或工程效益）。</a:t>
            </a:r>
            <a:endParaRPr lang="zh-CN" altLang="en-US" sz="1600" dirty="0">
              <a:solidFill>
                <a:srgbClr val="000000"/>
              </a:solidFill>
              <a:latin typeface="仿宋_GB2312" panose="02010609030101010101" pitchFamily="49" charset="-122"/>
              <a:ea typeface="仿宋_GB2312" panose="02010609030101010101" pitchFamily="49" charset="-122"/>
            </a:endParaRPr>
          </a:p>
        </p:txBody>
      </p:sp>
      <p:cxnSp>
        <p:nvCxnSpPr>
          <p:cNvPr id="122927" name="直接箭头连接符 11"/>
          <p:cNvCxnSpPr/>
          <p:nvPr/>
        </p:nvCxnSpPr>
        <p:spPr>
          <a:xfrm>
            <a:off x="10167938" y="1571625"/>
            <a:ext cx="714375" cy="357188"/>
          </a:xfrm>
          <a:prstGeom prst="straightConnector1">
            <a:avLst/>
          </a:prstGeom>
          <a:ln w="28575" cap="flat" cmpd="sng">
            <a:solidFill>
              <a:schemeClr val="tx1"/>
            </a:solidFill>
            <a:prstDash val="solid"/>
            <a:round/>
            <a:headEnd type="none" w="sm" len="sm"/>
            <a:tailEnd type="arrow" w="med" len="med"/>
          </a:ln>
        </p:spPr>
      </p:cxnSp>
    </p:spTree>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4929" name="标题 1"/>
          <p:cNvSpPr>
            <a:spLocks noGrp="1"/>
          </p:cNvSpPr>
          <p:nvPr>
            <p:ph type="title"/>
          </p:nvPr>
        </p:nvSpPr>
        <p:spPr>
          <a:xfrm>
            <a:off x="1238250" y="39688"/>
            <a:ext cx="9001125" cy="603250"/>
          </a:xfrm>
          <a:ln/>
        </p:spPr>
        <p:txBody>
          <a:bodyPr vert="horz" wrap="square" lIns="91440" tIns="45720" rIns="91440" bIns="45720" anchor="b" anchorCtr="0"/>
          <a:p>
            <a:pPr marL="342900" indent="-342900">
              <a:spcBef>
                <a:spcPct val="20000"/>
              </a:spcBef>
            </a:pPr>
            <a:r>
              <a:rPr lang="en-US" altLang="zh-CN" sz="3200" b="1" dirty="0">
                <a:solidFill>
                  <a:srgbClr val="181DD6"/>
                </a:solidFill>
                <a:latin typeface="隶书" panose="02010509060101010101" pitchFamily="49" charset="-122"/>
                <a:ea typeface="隶书" panose="02010509060101010101" pitchFamily="49" charset="-122"/>
                <a:sym typeface="Times New Roman" panose="02020603050405020304" pitchFamily="18" charset="0"/>
              </a:rPr>
              <a:t>3.</a:t>
            </a:r>
            <a:r>
              <a:rPr lang="zh-CN" altLang="en-US" sz="3200" b="1" dirty="0">
                <a:solidFill>
                  <a:srgbClr val="181DD6"/>
                </a:solidFill>
                <a:latin typeface="隶书" panose="02010509060101010101" pitchFamily="49" charset="-122"/>
                <a:ea typeface="隶书" panose="02010509060101010101" pitchFamily="49" charset="-122"/>
                <a:sym typeface="Times New Roman" panose="02020603050405020304" pitchFamily="18" charset="0"/>
              </a:rPr>
              <a:t>审核要点和注意事项</a:t>
            </a:r>
            <a:endParaRPr lang="en-US" altLang="zh-CN" sz="3200" b="1" dirty="0">
              <a:solidFill>
                <a:srgbClr val="181DD6"/>
              </a:solidFill>
              <a:latin typeface="隶书" panose="02010509060101010101" pitchFamily="49" charset="-122"/>
              <a:ea typeface="隶书" panose="02010509060101010101" pitchFamily="49" charset="-122"/>
              <a:sym typeface="Times New Roman" panose="02020603050405020304" pitchFamily="18" charset="0"/>
            </a:endParaRPr>
          </a:p>
        </p:txBody>
      </p:sp>
      <p:graphicFrame>
        <p:nvGraphicFramePr>
          <p:cNvPr id="6" name="表格 5"/>
          <p:cNvGraphicFramePr>
            <a:graphicFrameLocks noGrp="1"/>
          </p:cNvGraphicFramePr>
          <p:nvPr/>
        </p:nvGraphicFramePr>
        <p:xfrm>
          <a:off x="1666875" y="928688"/>
          <a:ext cx="8572500" cy="1912938"/>
        </p:xfrm>
        <a:graphic>
          <a:graphicData uri="http://schemas.openxmlformats.org/drawingml/2006/table">
            <a:tbl>
              <a:tblPr/>
              <a:tblGrid>
                <a:gridCol w="1714512"/>
                <a:gridCol w="659521"/>
                <a:gridCol w="651064"/>
                <a:gridCol w="903993"/>
                <a:gridCol w="928694"/>
                <a:gridCol w="1285884"/>
                <a:gridCol w="1410682"/>
                <a:gridCol w="1018210"/>
              </a:tblGrid>
              <a:tr h="362558">
                <a:tc rowSpan="2">
                  <a:txBody>
                    <a:bodyPr/>
                    <a:lstStyle/>
                    <a:p>
                      <a:pPr algn="ctr">
                        <a:lnSpc>
                          <a:spcPts val="2000"/>
                        </a:lnSpc>
                        <a:spcAft>
                          <a:spcPts val="0"/>
                        </a:spcAft>
                      </a:pPr>
                      <a:r>
                        <a:rPr lang="zh-CN" sz="1400" b="0" kern="100" baseline="0" dirty="0">
                          <a:solidFill>
                            <a:srgbClr val="000000"/>
                          </a:solidFill>
                          <a:latin typeface="Times New Roman" panose="02020603050405020304"/>
                          <a:ea typeface="宋体" panose="02010600030101010101" pitchFamily="2" charset="-122"/>
                          <a:cs typeface="宋体" panose="02010600030101010101" pitchFamily="2" charset="-122"/>
                        </a:rPr>
                        <a:t>新增生产能力</a:t>
                      </a:r>
                      <a:endParaRPr lang="zh-CN" sz="1400" b="0" kern="100" baseline="0" dirty="0">
                        <a:solidFill>
                          <a:srgbClr val="000000"/>
                        </a:solidFill>
                        <a:latin typeface="Times New Roman" panose="02020603050405020304"/>
                        <a:ea typeface="宋体" panose="02010600030101010101" pitchFamily="2" charset="-122"/>
                        <a:cs typeface="Times New Roman" panose="02020603050405020304"/>
                      </a:endParaRPr>
                    </a:p>
                    <a:p>
                      <a:pPr algn="ctr">
                        <a:lnSpc>
                          <a:spcPts val="2000"/>
                        </a:lnSpc>
                        <a:spcAft>
                          <a:spcPts val="0"/>
                        </a:spcAft>
                      </a:pPr>
                      <a:r>
                        <a:rPr lang="zh-CN" sz="1400" b="0" kern="100" baseline="0" dirty="0">
                          <a:solidFill>
                            <a:srgbClr val="000000"/>
                          </a:solidFill>
                          <a:latin typeface="Times New Roman" panose="02020603050405020304"/>
                          <a:ea typeface="宋体" panose="02010600030101010101" pitchFamily="2" charset="-122"/>
                          <a:cs typeface="宋体" panose="02010600030101010101" pitchFamily="2" charset="-122"/>
                        </a:rPr>
                        <a:t>（或工程效益）名称</a:t>
                      </a:r>
                      <a:endParaRPr lang="zh-CN" sz="1400" b="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ts val="2000"/>
                        </a:lnSpc>
                        <a:spcAft>
                          <a:spcPts val="0"/>
                        </a:spcAft>
                      </a:pPr>
                      <a:r>
                        <a:rPr lang="zh-CN" sz="1400" b="0" kern="100" baseline="0" dirty="0">
                          <a:solidFill>
                            <a:srgbClr val="000000"/>
                          </a:solidFill>
                          <a:latin typeface="Times New Roman" panose="02020603050405020304"/>
                          <a:ea typeface="宋体" panose="02010600030101010101" pitchFamily="2" charset="-122"/>
                          <a:cs typeface="宋体" panose="02010600030101010101" pitchFamily="2" charset="-122"/>
                        </a:rPr>
                        <a:t>计量</a:t>
                      </a:r>
                      <a:endParaRPr lang="zh-CN" sz="1400" b="0" kern="100" baseline="0" dirty="0">
                        <a:solidFill>
                          <a:srgbClr val="000000"/>
                        </a:solidFill>
                        <a:latin typeface="Times New Roman" panose="02020603050405020304"/>
                        <a:ea typeface="宋体" panose="02010600030101010101" pitchFamily="2" charset="-122"/>
                        <a:cs typeface="Times New Roman" panose="02020603050405020304"/>
                      </a:endParaRPr>
                    </a:p>
                    <a:p>
                      <a:pPr algn="ctr">
                        <a:lnSpc>
                          <a:spcPts val="2000"/>
                        </a:lnSpc>
                        <a:spcAft>
                          <a:spcPts val="0"/>
                        </a:spcAft>
                      </a:pPr>
                      <a:r>
                        <a:rPr lang="zh-CN" sz="1400" b="0" kern="100" baseline="0" dirty="0">
                          <a:solidFill>
                            <a:srgbClr val="000000"/>
                          </a:solidFill>
                          <a:latin typeface="Times New Roman" panose="02020603050405020304"/>
                          <a:ea typeface="宋体" panose="02010600030101010101" pitchFamily="2" charset="-122"/>
                          <a:cs typeface="宋体" panose="02010600030101010101" pitchFamily="2" charset="-122"/>
                        </a:rPr>
                        <a:t>单位</a:t>
                      </a:r>
                      <a:endParaRPr lang="zh-CN" sz="1400" b="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ts val="2000"/>
                        </a:lnSpc>
                        <a:spcAft>
                          <a:spcPts val="0"/>
                        </a:spcAft>
                      </a:pPr>
                      <a:r>
                        <a:rPr lang="zh-CN" sz="1400" b="0" kern="100" baseline="0" dirty="0">
                          <a:solidFill>
                            <a:srgbClr val="000000"/>
                          </a:solidFill>
                          <a:latin typeface="Times New Roman" panose="02020603050405020304"/>
                          <a:ea typeface="宋体" panose="02010600030101010101" pitchFamily="2" charset="-122"/>
                          <a:cs typeface="宋体" panose="02010600030101010101" pitchFamily="2" charset="-122"/>
                        </a:rPr>
                        <a:t>代码</a:t>
                      </a:r>
                      <a:endParaRPr lang="zh-CN" sz="1400" b="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ts val="2000"/>
                        </a:lnSpc>
                        <a:spcAft>
                          <a:spcPts val="0"/>
                        </a:spcAft>
                      </a:pPr>
                      <a:r>
                        <a:rPr lang="zh-CN" sz="1400" b="0" kern="100" baseline="0" dirty="0">
                          <a:solidFill>
                            <a:srgbClr val="000000"/>
                          </a:solidFill>
                          <a:latin typeface="Times New Roman" panose="02020603050405020304"/>
                          <a:ea typeface="宋体" panose="02010600030101010101" pitchFamily="2" charset="-122"/>
                          <a:cs typeface="宋体" panose="02010600030101010101" pitchFamily="2" charset="-122"/>
                        </a:rPr>
                        <a:t>建设</a:t>
                      </a:r>
                      <a:endParaRPr lang="zh-CN" sz="1400" b="0" kern="100" baseline="0" dirty="0">
                        <a:solidFill>
                          <a:srgbClr val="000000"/>
                        </a:solidFill>
                        <a:latin typeface="Times New Roman" panose="02020603050405020304"/>
                        <a:ea typeface="宋体" panose="02010600030101010101" pitchFamily="2" charset="-122"/>
                        <a:cs typeface="Times New Roman" panose="02020603050405020304"/>
                      </a:endParaRPr>
                    </a:p>
                    <a:p>
                      <a:pPr algn="ctr">
                        <a:lnSpc>
                          <a:spcPts val="2000"/>
                        </a:lnSpc>
                        <a:spcAft>
                          <a:spcPts val="0"/>
                        </a:spcAft>
                      </a:pPr>
                      <a:r>
                        <a:rPr lang="zh-CN" sz="1400" b="0" kern="100" baseline="0" dirty="0">
                          <a:solidFill>
                            <a:srgbClr val="000000"/>
                          </a:solidFill>
                          <a:latin typeface="Times New Roman" panose="02020603050405020304"/>
                          <a:ea typeface="宋体" panose="02010600030101010101" pitchFamily="2" charset="-122"/>
                          <a:cs typeface="宋体" panose="02010600030101010101" pitchFamily="2" charset="-122"/>
                        </a:rPr>
                        <a:t>规模</a:t>
                      </a:r>
                      <a:endParaRPr lang="zh-CN" sz="1400" b="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本年施</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p>
                      <a:pPr algn="ctr">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工规模</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endParaRPr lang="en-US" sz="1400" kern="100" baseline="0">
                        <a:solidFill>
                          <a:srgbClr val="000000"/>
                        </a:solidFill>
                        <a:latin typeface="宋体" panose="02010600030101010101" pitchFamily="2" charset="-122"/>
                        <a:ea typeface="宋体" panose="02010600030101010101" pitchFamily="2" charset="-122"/>
                        <a:cs typeface="Times New Roman" panose="02020603050405020304"/>
                      </a:endParaRPr>
                    </a:p>
                  </a:txBody>
                  <a:tcPr marL="16411" marR="16411"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114300" algn="just">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累计新增</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p>
                      <a:pPr indent="114300" algn="just">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生产能力</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p>
                      <a:pPr algn="just">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（或工程效益）</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endParaRPr lang="en-US" sz="1400" kern="100" baseline="0" dirty="0">
                        <a:solidFill>
                          <a:srgbClr val="000000"/>
                        </a:solidFill>
                        <a:latin typeface="宋体" panose="02010600030101010101" pitchFamily="2" charset="-122"/>
                        <a:ea typeface="宋体" panose="02010600030101010101" pitchFamily="2" charset="-122"/>
                        <a:cs typeface="Times New Roman" panose="02020603050405020304"/>
                      </a:endParaRPr>
                    </a:p>
                  </a:txBody>
                  <a:tcPr marL="16411" marR="16411"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3313">
                <a:tc vMerge="1">
                  <a:tcPr/>
                </a:tc>
                <a:tc vMerge="1">
                  <a:tcPr/>
                </a:tc>
                <a:tc vMerge="1">
                  <a:tcPr/>
                </a:tc>
                <a:tc vMerge="1">
                  <a:tcPr/>
                </a:tc>
                <a:tc vMerge="1">
                  <a:tcPr/>
                </a:tc>
                <a:tc>
                  <a:txBody>
                    <a:bodyPr/>
                    <a:lstStyle/>
                    <a:p>
                      <a:pPr algn="ctr">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本年新开工</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tc>
                <a:tc>
                  <a:txBody>
                    <a:bodyPr/>
                    <a:lstStyle/>
                    <a:p>
                      <a:pPr algn="ctr">
                        <a:lnSpc>
                          <a:spcPts val="20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本年新增</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2923">
                <a:tc>
                  <a:txBody>
                    <a:bodyPr/>
                    <a:lstStyle/>
                    <a:p>
                      <a:pPr algn="ctr">
                        <a:lnSpc>
                          <a:spcPts val="12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甲</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400" kern="100" baseline="0" dirty="0">
                          <a:solidFill>
                            <a:srgbClr val="000000"/>
                          </a:solidFill>
                          <a:latin typeface="Times New Roman" panose="02020603050405020304"/>
                          <a:ea typeface="宋体" panose="02010600030101010101" pitchFamily="2" charset="-122"/>
                          <a:cs typeface="宋体" panose="02010600030101010101" pitchFamily="2" charset="-122"/>
                        </a:rPr>
                        <a:t>乙</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400" kern="100" baseline="0">
                          <a:solidFill>
                            <a:srgbClr val="000000"/>
                          </a:solidFill>
                          <a:latin typeface="Times New Roman" panose="02020603050405020304"/>
                          <a:ea typeface="宋体" panose="02010600030101010101" pitchFamily="2" charset="-122"/>
                          <a:cs typeface="宋体" panose="02010600030101010101" pitchFamily="2" charset="-122"/>
                        </a:rPr>
                        <a:t>丙</a:t>
                      </a:r>
                      <a:endParaRPr lang="zh-CN" sz="1400" kern="100" baseline="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400" kern="100" baseline="0" dirty="0">
                          <a:solidFill>
                            <a:srgbClr val="000000"/>
                          </a:solidFill>
                          <a:latin typeface="宋体" panose="02010600030101010101" pitchFamily="2" charset="-122"/>
                          <a:ea typeface="宋体" panose="02010600030101010101" pitchFamily="2" charset="-122"/>
                          <a:cs typeface="宋体" panose="02010600030101010101" pitchFamily="2" charset="-122"/>
                        </a:rPr>
                        <a:t>401</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400" kern="100" baseline="0" dirty="0">
                          <a:solidFill>
                            <a:srgbClr val="000000"/>
                          </a:solidFill>
                          <a:latin typeface="宋体" panose="02010600030101010101" pitchFamily="2" charset="-122"/>
                          <a:ea typeface="宋体" panose="02010600030101010101" pitchFamily="2" charset="-122"/>
                          <a:cs typeface="宋体" panose="02010600030101010101" pitchFamily="2" charset="-122"/>
                        </a:rPr>
                        <a:t>402</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400" kern="100" baseline="0" dirty="0">
                          <a:solidFill>
                            <a:srgbClr val="000000"/>
                          </a:solidFill>
                          <a:latin typeface="宋体" panose="02010600030101010101" pitchFamily="2" charset="-122"/>
                          <a:ea typeface="宋体" panose="02010600030101010101" pitchFamily="2" charset="-122"/>
                          <a:cs typeface="宋体" panose="02010600030101010101" pitchFamily="2" charset="-122"/>
                        </a:rPr>
                        <a:t>403</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400" kern="100" baseline="0" dirty="0">
                          <a:solidFill>
                            <a:srgbClr val="000000"/>
                          </a:solidFill>
                          <a:latin typeface="宋体" panose="02010600030101010101" pitchFamily="2" charset="-122"/>
                          <a:ea typeface="宋体" panose="02010600030101010101" pitchFamily="2" charset="-122"/>
                          <a:cs typeface="宋体" panose="02010600030101010101" pitchFamily="2" charset="-122"/>
                        </a:rPr>
                        <a:t>404</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400" kern="100" baseline="0" dirty="0">
                          <a:solidFill>
                            <a:srgbClr val="000000"/>
                          </a:solidFill>
                          <a:latin typeface="宋体" panose="02010600030101010101" pitchFamily="2" charset="-122"/>
                          <a:ea typeface="宋体" panose="02010600030101010101" pitchFamily="2" charset="-122"/>
                          <a:cs typeface="宋体" panose="02010600030101010101" pitchFamily="2" charset="-122"/>
                        </a:rPr>
                        <a:t>405</a:t>
                      </a:r>
                      <a:endParaRPr lang="zh-CN" sz="1400" kern="100" baseline="0" dirty="0">
                        <a:solidFill>
                          <a:srgbClr val="000000"/>
                        </a:solidFill>
                        <a:latin typeface="Times New Roman" panose="02020603050405020304"/>
                        <a:ea typeface="宋体" panose="02010600030101010101" pitchFamily="2" charset="-122"/>
                        <a:cs typeface="Times New Roman" panose="02020603050405020304"/>
                      </a:endParaRPr>
                    </a:p>
                  </a:txBody>
                  <a:tcPr marL="16411" marR="16411"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4143">
                <a:tc>
                  <a:txBody>
                    <a:bodyPr/>
                    <a:lstStyle/>
                    <a:p>
                      <a:pPr algn="ctr">
                        <a:lnSpc>
                          <a:spcPts val="1200"/>
                        </a:lnSpc>
                        <a:spcAft>
                          <a:spcPts val="0"/>
                        </a:spcAft>
                      </a:pPr>
                      <a:endParaRPr lang="en-US" sz="1400" kern="100" baseline="0" dirty="0">
                        <a:solidFill>
                          <a:srgbClr val="000000"/>
                        </a:solidFill>
                        <a:latin typeface="宋体" panose="02010600030101010101" pitchFamily="2" charset="-122"/>
                        <a:ea typeface="宋体" panose="02010600030101010101" pitchFamily="2" charset="-122"/>
                        <a:cs typeface="Times New Roman" panose="02020603050405020304"/>
                      </a:endParaRPr>
                    </a:p>
                  </a:txBody>
                  <a:tcPr marL="16411" marR="16411"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endParaRPr lang="en-US" sz="1400" kern="100" baseline="0" dirty="0">
                        <a:solidFill>
                          <a:srgbClr val="000000"/>
                        </a:solidFill>
                        <a:latin typeface="宋体" panose="02010600030101010101" pitchFamily="2" charset="-122"/>
                        <a:ea typeface="宋体" panose="02010600030101010101" pitchFamily="2" charset="-122"/>
                        <a:cs typeface="Times New Roman" panose="02020603050405020304"/>
                      </a:endParaRPr>
                    </a:p>
                  </a:txBody>
                  <a:tcPr marL="16411" marR="164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endParaRPr lang="en-US" sz="1400" kern="100" baseline="0" dirty="0">
                        <a:solidFill>
                          <a:srgbClr val="000000"/>
                        </a:solidFill>
                        <a:latin typeface="宋体" panose="02010600030101010101" pitchFamily="2" charset="-122"/>
                        <a:ea typeface="宋体" panose="02010600030101010101" pitchFamily="2" charset="-122"/>
                        <a:cs typeface="Times New Roman" panose="02020603050405020304"/>
                      </a:endParaRPr>
                    </a:p>
                  </a:txBody>
                  <a:tcPr marL="16411" marR="164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5">
                  <a:txBody>
                    <a:bodyPr/>
                    <a:lstStyle/>
                    <a:p>
                      <a:pPr algn="ctr">
                        <a:lnSpc>
                          <a:spcPts val="1200"/>
                        </a:lnSpc>
                        <a:spcAft>
                          <a:spcPts val="0"/>
                        </a:spcAft>
                      </a:pPr>
                      <a:endParaRPr lang="en-US" sz="1400" kern="100" baseline="0" dirty="0">
                        <a:solidFill>
                          <a:srgbClr val="000000"/>
                        </a:solidFill>
                        <a:latin typeface="宋体" panose="02010600030101010101" pitchFamily="2" charset="-122"/>
                        <a:ea typeface="宋体" panose="02010600030101010101" pitchFamily="2" charset="-122"/>
                        <a:cs typeface="Times New Roman" panose="02020603050405020304"/>
                      </a:endParaRPr>
                    </a:p>
                  </a:txBody>
                  <a:tcPr marL="16411" marR="16411"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tc>
                <a:tc hMerge="1">
                  <a:tcPr/>
                </a:tc>
                <a:tc hMerge="1">
                  <a:tcPr/>
                </a:tc>
              </a:tr>
            </a:tbl>
          </a:graphicData>
        </a:graphic>
      </p:graphicFrame>
      <p:sp>
        <p:nvSpPr>
          <p:cNvPr id="124970" name="Rectangle 38"/>
          <p:cNvSpPr/>
          <p:nvPr/>
        </p:nvSpPr>
        <p:spPr>
          <a:xfrm>
            <a:off x="1095375" y="3357563"/>
            <a:ext cx="7096125" cy="2306637"/>
          </a:xfrm>
          <a:prstGeom prst="rect">
            <a:avLst/>
          </a:prstGeom>
          <a:noFill/>
          <a:ln w="9525">
            <a:noFill/>
          </a:ln>
        </p:spPr>
        <p:txBody>
          <a:bodyPr wrap="square" anchor="t" anchorCtr="0">
            <a:spAutoFit/>
          </a:bodyPr>
          <a:p>
            <a:pPr marL="342900" indent="-342900">
              <a:lnSpc>
                <a:spcPct val="120000"/>
              </a:lnSpc>
              <a:buClr>
                <a:schemeClr val="bg2"/>
              </a:buClr>
              <a:buFont typeface="Wingdings" panose="05000000000000000000" pitchFamily="2" charset="2"/>
              <a:buBlip>
                <a:blip r:embed="rId1"/>
              </a:buBlip>
            </a:pPr>
            <a:r>
              <a:rPr lang="zh-CN" altLang="en-US" sz="2000" dirty="0">
                <a:latin typeface="仿宋_GB2312" panose="02010609030101010101" pitchFamily="49" charset="-122"/>
                <a:ea typeface="仿宋_GB2312" panose="02010609030101010101" pitchFamily="49" charset="-122"/>
              </a:rPr>
              <a:t>新开工项目注意填报新开工生产能力！</a:t>
            </a:r>
            <a:endParaRPr lang="zh-CN" altLang="en-US" sz="2000" dirty="0">
              <a:latin typeface="仿宋_GB2312" panose="02010609030101010101" pitchFamily="49" charset="-122"/>
              <a:ea typeface="仿宋_GB2312" panose="02010609030101010101" pitchFamily="49" charset="-122"/>
            </a:endParaRPr>
          </a:p>
          <a:p>
            <a:pPr marL="342900" indent="-342900">
              <a:lnSpc>
                <a:spcPct val="120000"/>
              </a:lnSpc>
              <a:buClr>
                <a:schemeClr val="bg2"/>
              </a:buClr>
              <a:buFont typeface="Wingdings" panose="05000000000000000000" pitchFamily="2" charset="2"/>
              <a:buBlip>
                <a:blip r:embed="rId1"/>
              </a:buBlip>
            </a:pPr>
            <a:r>
              <a:rPr lang="zh-CN" altLang="en-US" sz="2000" dirty="0">
                <a:latin typeface="仿宋_GB2312" panose="02010609030101010101" pitchFamily="49" charset="-122"/>
                <a:ea typeface="仿宋_GB2312" panose="02010609030101010101" pitchFamily="49" charset="-122"/>
              </a:rPr>
              <a:t>平台审核：</a:t>
            </a:r>
            <a:endParaRPr lang="en-US" altLang="zh-CN" sz="2000" dirty="0">
              <a:latin typeface="仿宋_GB2312" panose="02010609030101010101" pitchFamily="49" charset="-122"/>
              <a:ea typeface="仿宋_GB2312" panose="02010609030101010101" pitchFamily="49" charset="-122"/>
            </a:endParaRPr>
          </a:p>
          <a:p>
            <a:pPr marL="800100" lvl="1" indent="-342900">
              <a:lnSpc>
                <a:spcPct val="120000"/>
              </a:lnSpc>
              <a:buClr>
                <a:schemeClr val="bg2"/>
              </a:buClr>
              <a:buNone/>
            </a:pPr>
            <a:r>
              <a:rPr lang="en-US" altLang="zh-CN" sz="2000" dirty="0">
                <a:latin typeface="仿宋_GB2312" panose="02010609030101010101" pitchFamily="49" charset="-122"/>
                <a:ea typeface="仿宋_GB2312" panose="02010609030101010101" pitchFamily="49" charset="-122"/>
              </a:rPr>
              <a:t>401 </a:t>
            </a:r>
            <a:r>
              <a:rPr lang="zh-CN" altLang="en-US" sz="2000" dirty="0">
                <a:latin typeface="仿宋_GB2312" panose="02010609030101010101" pitchFamily="49" charset="-122"/>
                <a:ea typeface="仿宋_GB2312" panose="02010609030101010101" pitchFamily="49" charset="-122"/>
              </a:rPr>
              <a:t>建设规模≥</a:t>
            </a:r>
            <a:r>
              <a:rPr lang="en-US" altLang="zh-CN" sz="2000" dirty="0">
                <a:latin typeface="仿宋_GB2312" panose="02010609030101010101" pitchFamily="49" charset="-122"/>
                <a:ea typeface="仿宋_GB2312" panose="02010609030101010101" pitchFamily="49" charset="-122"/>
              </a:rPr>
              <a:t>402</a:t>
            </a:r>
            <a:r>
              <a:rPr lang="zh-CN" altLang="en-US" sz="2000" dirty="0">
                <a:latin typeface="仿宋_GB2312" panose="02010609030101010101" pitchFamily="49" charset="-122"/>
                <a:ea typeface="仿宋_GB2312" panose="02010609030101010101" pitchFamily="49" charset="-122"/>
              </a:rPr>
              <a:t>本年施工规模</a:t>
            </a:r>
            <a:endParaRPr lang="zh-CN" altLang="en-US" sz="2000" dirty="0">
              <a:latin typeface="仿宋_GB2312" panose="02010609030101010101" pitchFamily="49" charset="-122"/>
              <a:ea typeface="仿宋_GB2312" panose="02010609030101010101" pitchFamily="49" charset="-122"/>
            </a:endParaRPr>
          </a:p>
          <a:p>
            <a:pPr marL="800100" lvl="1" indent="-342900">
              <a:lnSpc>
                <a:spcPct val="120000"/>
              </a:lnSpc>
              <a:buClr>
                <a:schemeClr val="bg2"/>
              </a:buClr>
              <a:buNone/>
            </a:pPr>
            <a:r>
              <a:rPr lang="en-US" altLang="zh-CN" sz="2000" dirty="0">
                <a:latin typeface="仿宋_GB2312" panose="02010609030101010101" pitchFamily="49" charset="-122"/>
                <a:ea typeface="仿宋_GB2312" panose="02010609030101010101" pitchFamily="49" charset="-122"/>
              </a:rPr>
              <a:t>401</a:t>
            </a:r>
            <a:r>
              <a:rPr lang="zh-CN" altLang="en-US" sz="2000" dirty="0">
                <a:latin typeface="仿宋_GB2312" panose="02010609030101010101" pitchFamily="49" charset="-122"/>
                <a:ea typeface="仿宋_GB2312" panose="02010609030101010101" pitchFamily="49" charset="-122"/>
              </a:rPr>
              <a:t>建设规模≥</a:t>
            </a:r>
            <a:r>
              <a:rPr lang="en-US" altLang="zh-CN" sz="2000" dirty="0">
                <a:latin typeface="仿宋_GB2312" panose="02010609030101010101" pitchFamily="49" charset="-122"/>
                <a:ea typeface="仿宋_GB2312" panose="02010609030101010101" pitchFamily="49" charset="-122"/>
              </a:rPr>
              <a:t>404</a:t>
            </a:r>
            <a:r>
              <a:rPr lang="zh-CN" altLang="en-US" sz="2000" dirty="0">
                <a:latin typeface="仿宋_GB2312" panose="02010609030101010101" pitchFamily="49" charset="-122"/>
                <a:ea typeface="仿宋_GB2312" panose="02010609030101010101" pitchFamily="49" charset="-122"/>
              </a:rPr>
              <a:t>累计新增生产能力</a:t>
            </a:r>
            <a:endParaRPr lang="zh-CN" altLang="en-US" sz="2000" dirty="0">
              <a:latin typeface="仿宋_GB2312" panose="02010609030101010101" pitchFamily="49" charset="-122"/>
              <a:ea typeface="仿宋_GB2312" panose="02010609030101010101" pitchFamily="49" charset="-122"/>
            </a:endParaRPr>
          </a:p>
          <a:p>
            <a:pPr marL="800100" lvl="1" indent="-342900">
              <a:lnSpc>
                <a:spcPct val="120000"/>
              </a:lnSpc>
              <a:buClr>
                <a:schemeClr val="bg2"/>
              </a:buClr>
              <a:buNone/>
            </a:pPr>
            <a:r>
              <a:rPr lang="en-US" altLang="zh-CN" sz="2000" dirty="0">
                <a:latin typeface="仿宋_GB2312" panose="02010609030101010101" pitchFamily="49" charset="-122"/>
                <a:ea typeface="仿宋_GB2312" panose="02010609030101010101" pitchFamily="49" charset="-122"/>
              </a:rPr>
              <a:t>402</a:t>
            </a:r>
            <a:r>
              <a:rPr lang="zh-CN" altLang="en-US" sz="2000" dirty="0">
                <a:latin typeface="仿宋_GB2312" panose="02010609030101010101" pitchFamily="49" charset="-122"/>
                <a:ea typeface="仿宋_GB2312" panose="02010609030101010101" pitchFamily="49" charset="-122"/>
              </a:rPr>
              <a:t>本年施工规模≥</a:t>
            </a:r>
            <a:r>
              <a:rPr lang="en-US" altLang="zh-CN" sz="2000" dirty="0">
                <a:latin typeface="仿宋_GB2312" panose="02010609030101010101" pitchFamily="49" charset="-122"/>
                <a:ea typeface="仿宋_GB2312" panose="02010609030101010101" pitchFamily="49" charset="-122"/>
              </a:rPr>
              <a:t>403</a:t>
            </a:r>
            <a:r>
              <a:rPr lang="zh-CN" altLang="en-US" sz="2000" dirty="0">
                <a:latin typeface="仿宋_GB2312" panose="02010609030101010101" pitchFamily="49" charset="-122"/>
                <a:ea typeface="仿宋_GB2312" panose="02010609030101010101" pitchFamily="49" charset="-122"/>
              </a:rPr>
              <a:t>本年新开工规模</a:t>
            </a:r>
            <a:endParaRPr lang="zh-CN" altLang="en-US" sz="2000" dirty="0">
              <a:latin typeface="仿宋_GB2312" panose="02010609030101010101" pitchFamily="49" charset="-122"/>
              <a:ea typeface="仿宋_GB2312" panose="02010609030101010101" pitchFamily="49" charset="-122"/>
            </a:endParaRPr>
          </a:p>
          <a:p>
            <a:pPr marL="800100" lvl="1" indent="-342900">
              <a:lnSpc>
                <a:spcPct val="120000"/>
              </a:lnSpc>
              <a:buClr>
                <a:schemeClr val="bg2"/>
              </a:buClr>
              <a:buNone/>
            </a:pPr>
            <a:r>
              <a:rPr lang="en-US" altLang="zh-CN" sz="2000" dirty="0">
                <a:latin typeface="仿宋_GB2312" panose="02010609030101010101" pitchFamily="49" charset="-122"/>
                <a:ea typeface="仿宋_GB2312" panose="02010609030101010101" pitchFamily="49" charset="-122"/>
              </a:rPr>
              <a:t>404</a:t>
            </a:r>
            <a:r>
              <a:rPr lang="zh-CN" altLang="en-US" sz="2000" dirty="0">
                <a:latin typeface="仿宋_GB2312" panose="02010609030101010101" pitchFamily="49" charset="-122"/>
                <a:ea typeface="仿宋_GB2312" panose="02010609030101010101" pitchFamily="49" charset="-122"/>
              </a:rPr>
              <a:t>累计新增≥</a:t>
            </a:r>
            <a:r>
              <a:rPr lang="en-US" altLang="zh-CN" sz="2000" dirty="0">
                <a:latin typeface="仿宋_GB2312" panose="02010609030101010101" pitchFamily="49" charset="-122"/>
                <a:ea typeface="仿宋_GB2312" panose="02010609030101010101" pitchFamily="49" charset="-122"/>
              </a:rPr>
              <a:t>405</a:t>
            </a:r>
            <a:r>
              <a:rPr lang="zh-CN" altLang="en-US" sz="2000" dirty="0">
                <a:latin typeface="仿宋_GB2312" panose="02010609030101010101" pitchFamily="49" charset="-122"/>
                <a:ea typeface="仿宋_GB2312" panose="02010609030101010101" pitchFamily="49" charset="-122"/>
              </a:rPr>
              <a:t>本年新增生产能力</a:t>
            </a:r>
            <a:endParaRPr lang="en-US" altLang="zh-CN" sz="2000" dirty="0">
              <a:latin typeface="仿宋_GB2312" panose="02010609030101010101" pitchFamily="49" charset="-122"/>
              <a:ea typeface="仿宋_GB2312" panose="02010609030101010101" pitchFamily="49" charset="-122"/>
            </a:endParaRPr>
          </a:p>
        </p:txBody>
      </p:sp>
    </p:spTree>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6977" name="Rectangle 4"/>
          <p:cNvSpPr/>
          <p:nvPr/>
        </p:nvSpPr>
        <p:spPr>
          <a:xfrm>
            <a:off x="1524000" y="1588"/>
            <a:ext cx="309563" cy="368300"/>
          </a:xfrm>
          <a:prstGeom prst="rect">
            <a:avLst/>
          </a:prstGeom>
          <a:noFill/>
          <a:ln w="9525">
            <a:noFill/>
          </a:ln>
        </p:spPr>
        <p:txBody>
          <a:bodyPr wrap="none" anchor="ctr" anchorCtr="0">
            <a:spAutoFit/>
          </a:bodyPr>
          <a:p>
            <a:endParaRPr lang="zh-CN" altLang="en-US" dirty="0">
              <a:latin typeface="Arial" panose="020B0604020202020204" pitchFamily="34" charset="0"/>
              <a:ea typeface="宋体" panose="02010600030101010101" pitchFamily="2" charset="-122"/>
            </a:endParaRPr>
          </a:p>
        </p:txBody>
      </p:sp>
      <p:sp>
        <p:nvSpPr>
          <p:cNvPr id="126978" name="矩形 27"/>
          <p:cNvSpPr/>
          <p:nvPr/>
        </p:nvSpPr>
        <p:spPr>
          <a:xfrm>
            <a:off x="2246313" y="1428750"/>
            <a:ext cx="4316412" cy="922338"/>
          </a:xfrm>
          <a:prstGeom prst="rect">
            <a:avLst/>
          </a:prstGeom>
          <a:noFill/>
          <a:ln w="9525">
            <a:noFill/>
          </a:ln>
        </p:spPr>
        <p:txBody>
          <a:bodyPr wrap="none" anchor="t" anchorCtr="0">
            <a:spAutoFit/>
          </a:bodyPr>
          <a:p>
            <a:r>
              <a:rPr lang="zh-CN" altLang="en-US" sz="5400" b="1" dirty="0">
                <a:latin typeface="Arial" panose="020B0604020202020204" pitchFamily="34" charset="0"/>
                <a:ea typeface="宋体" panose="02010600030101010101" pitchFamily="2" charset="-122"/>
              </a:rPr>
              <a:t>三、存在问题</a:t>
            </a:r>
            <a:endParaRPr lang="zh-CN" altLang="en-US" sz="5400" b="1" dirty="0">
              <a:latin typeface="Arial" panose="020B0604020202020204" pitchFamily="34" charset="0"/>
              <a:ea typeface="宋体" panose="02010600030101010101" pitchFamily="2" charset="-122"/>
            </a:endParaRPr>
          </a:p>
        </p:txBody>
      </p:sp>
    </p:spTree>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 name="矩形 60"/>
          <p:cNvSpPr/>
          <p:nvPr/>
        </p:nvSpPr>
        <p:spPr>
          <a:xfrm>
            <a:off x="336550" y="857250"/>
            <a:ext cx="11504613" cy="3857625"/>
          </a:xfrm>
          <a:prstGeom prst="rect">
            <a:avLst/>
          </a:prstGeom>
        </p:spPr>
        <p:txBody>
          <a:bodyPr>
            <a:spAutoFit/>
          </a:bodyPr>
          <a:lstStyle/>
          <a:p>
            <a:pPr marL="0" marR="0" lvl="0" indent="0" algn="l" defTabSz="914400" rtl="0" eaLnBrk="1" fontAlgn="auto" latinLnBrk="0" hangingPunct="1">
              <a:lnSpc>
                <a:spcPct val="170000"/>
              </a:lnSpc>
              <a:spcBef>
                <a:spcPts val="0"/>
              </a:spcBef>
              <a:spcAft>
                <a:spcPts val="0"/>
              </a:spcAft>
              <a:buClrTx/>
              <a:buSzTx/>
              <a:buFontTx/>
              <a:buNone/>
              <a:defRPr/>
            </a:pPr>
            <a:r>
              <a:rPr kumimoji="0" lang="zh-CN" altLang="en-US" sz="2400" b="1" i="0" u="none" strike="noStrike" kern="100" cap="none" spc="0" normalizeH="0" baseline="0" noProof="0" dirty="0">
                <a:ln>
                  <a:noFill/>
                </a:ln>
                <a:solidFill>
                  <a:srgbClr val="FF0000"/>
                </a:solidFill>
                <a:effectLst/>
                <a:uLnTx/>
                <a:uFillTx/>
                <a:latin typeface="微软雅黑" panose="020B0503020204020204" charset="-122"/>
                <a:ea typeface="微软雅黑" panose="020B0503020204020204" charset="-122"/>
                <a:cs typeface="Times New Roman" panose="02020603050405020304" pitchFamily="18" charset="0"/>
              </a:rPr>
              <a:t>（一）对投资报表相关指标理解不到位</a:t>
            </a:r>
            <a:br>
              <a:rPr kumimoji="0" lang="zh-CN" altLang="en-US" sz="2400" b="0" i="0" u="none" strike="noStrike" kern="100" cap="none" spc="0" normalizeH="0" baseline="0" noProof="0" dirty="0">
                <a:ln>
                  <a:noFill/>
                </a:ln>
                <a:solidFill>
                  <a:schemeClr val="tx1"/>
                </a:solidFill>
                <a:effectLst/>
                <a:uLnTx/>
                <a:uFillTx/>
                <a:latin typeface="微软雅黑" panose="020B0503020204020204" charset="-122"/>
                <a:ea typeface="微软雅黑" panose="020B0503020204020204" charset="-122"/>
                <a:cs typeface="Times New Roman" panose="02020603050405020304" pitchFamily="18" charset="0"/>
              </a:rPr>
            </a:br>
            <a:r>
              <a:rPr kumimoji="0" lang="en-US" altLang="zh-CN" sz="2400" b="0"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1.</a:t>
            </a:r>
            <a:r>
              <a:rPr kumimoji="0" lang="zh-CN" altLang="en-US" sz="2400" b="0"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部分项目填报人员对报表指标存在不理解、不清楚、不询问，胡乱填报，导致报表核实</a:t>
            </a:r>
            <a:r>
              <a:rPr kumimoji="0" lang="en-US" altLang="zh-CN" sz="2400" b="0"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B</a:t>
            </a:r>
            <a:r>
              <a:rPr kumimoji="0" lang="zh-CN" altLang="en-US" sz="2400" b="0"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类强制性错误较多，严重影响上报进度</a:t>
            </a:r>
            <a:r>
              <a:rPr kumimoji="0" lang="zh-CN" altLang="en-US" sz="2400" b="0"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    </a:t>
            </a:r>
            <a:endParaRPr kumimoji="0" lang="en-US" altLang="zh-CN" sz="2400" b="0"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endParaRPr>
          </a:p>
          <a:p>
            <a:pPr marL="0" marR="0" lvl="0" indent="0" algn="l" defTabSz="914400" rtl="0" eaLnBrk="1" fontAlgn="auto" latinLnBrk="0" hangingPunct="1">
              <a:lnSpc>
                <a:spcPct val="170000"/>
              </a:lnSpc>
              <a:spcBef>
                <a:spcPts val="0"/>
              </a:spcBef>
              <a:spcAft>
                <a:spcPts val="0"/>
              </a:spcAft>
              <a:buClrTx/>
              <a:buSzTx/>
              <a:buFontTx/>
              <a:buNone/>
              <a:defRPr/>
            </a:pPr>
            <a:r>
              <a:rPr kumimoji="0" lang="en-US" altLang="zh-CN" sz="2400" b="0"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2.</a:t>
            </a:r>
            <a:r>
              <a:rPr kumimoji="0" lang="zh-CN" altLang="en-US" sz="2400" b="0"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部分项目更换统计人员，但不交接工作，新接手人员一问三不知，严重影响统计工作。</a:t>
            </a:r>
            <a:endParaRPr kumimoji="0" lang="en-US" altLang="zh-CN" sz="2400" b="0"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endParaRPr>
          </a:p>
          <a:p>
            <a:pPr marL="0" marR="0" lvl="0" indent="0" algn="l" defTabSz="914400" rtl="0" eaLnBrk="1" fontAlgn="auto" latinLnBrk="0" hangingPunct="1">
              <a:lnSpc>
                <a:spcPct val="170000"/>
              </a:lnSpc>
              <a:spcBef>
                <a:spcPts val="0"/>
              </a:spcBef>
              <a:spcAft>
                <a:spcPts val="0"/>
              </a:spcAft>
              <a:buClrTx/>
              <a:buSzTx/>
              <a:buFontTx/>
              <a:buNone/>
              <a:defRPr/>
            </a:pPr>
            <a:r>
              <a:rPr kumimoji="0" lang="en-US" sz="2400" b="0"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3.</a:t>
            </a:r>
            <a:r>
              <a:rPr kumimoji="0" lang="zh-CN" altLang="en-US" sz="2400" b="0"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个别项目在纳统过程中，存在不配合现象，报表期间需屡次催报，且态度较差。</a:t>
            </a:r>
            <a:endParaRPr kumimoji="0" lang="zh-CN" altLang="en-US" sz="2400" b="0"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endParaRPr>
          </a:p>
        </p:txBody>
      </p:sp>
    </p:spTree>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 name="矩形 60"/>
          <p:cNvSpPr/>
          <p:nvPr/>
        </p:nvSpPr>
        <p:spPr>
          <a:xfrm>
            <a:off x="407988" y="836613"/>
            <a:ext cx="11504613" cy="6144895"/>
          </a:xfrm>
          <a:prstGeom prst="rect">
            <a:avLst/>
          </a:prstGeom>
        </p:spPr>
        <p:txBody>
          <a:bodyPr>
            <a:spAutoFit/>
          </a:bodyPr>
          <a:lstStyle/>
          <a:p>
            <a:pPr marL="0" marR="0" lvl="0" indent="0" algn="l" defTabSz="914400" rtl="0" eaLnBrk="1" fontAlgn="auto" latinLnBrk="0" hangingPunct="1">
              <a:lnSpc>
                <a:spcPct val="160000"/>
              </a:lnSpc>
              <a:spcBef>
                <a:spcPts val="0"/>
              </a:spcBef>
              <a:spcAft>
                <a:spcPts val="0"/>
              </a:spcAft>
              <a:buClrTx/>
              <a:buSzTx/>
              <a:buFontTx/>
              <a:buNone/>
              <a:defRPr/>
            </a:pPr>
            <a:r>
              <a:rPr kumimoji="0" lang="zh-CN" altLang="en-US" sz="2400" b="1" i="0" u="none" strike="noStrike" kern="100" cap="none" spc="0" normalizeH="0" baseline="0" noProof="0" dirty="0">
                <a:ln>
                  <a:noFill/>
                </a:ln>
                <a:solidFill>
                  <a:srgbClr val="FF0000"/>
                </a:solidFill>
                <a:effectLst/>
                <a:uLnTx/>
                <a:uFillTx/>
                <a:latin typeface="微软雅黑" panose="020B0503020204020204" charset="-122"/>
                <a:ea typeface="微软雅黑" panose="020B0503020204020204" charset="-122"/>
                <a:cs typeface="Times New Roman" panose="02020603050405020304" pitchFamily="18" charset="0"/>
              </a:rPr>
              <a:t>（二）对投资数据质量重视程度不够</a:t>
            </a:r>
            <a:br>
              <a:rPr kumimoji="0" lang="zh-CN" altLang="en-US" sz="2400" b="1" i="0" u="none" strike="noStrike" kern="100" cap="none" spc="0" normalizeH="0" baseline="0" noProof="0" dirty="0">
                <a:ln>
                  <a:noFill/>
                </a:ln>
                <a:solidFill>
                  <a:srgbClr val="FF0000"/>
                </a:solidFill>
                <a:effectLst/>
                <a:uLnTx/>
                <a:uFillTx/>
                <a:latin typeface="微软雅黑" panose="020B0503020204020204" charset="-122"/>
                <a:ea typeface="微软雅黑" panose="020B0503020204020204" charset="-122"/>
                <a:cs typeface="Times New Roman" panose="02020603050405020304" pitchFamily="18" charset="0"/>
              </a:rPr>
            </a:br>
            <a:r>
              <a:rPr lang="zh-CN" altLang="en-US" sz="2400" strike="noStrike" kern="100" noProof="0" dirty="0">
                <a:ln>
                  <a:noFill/>
                </a:ln>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rPr>
              <a:t>1.部分项目为完成部门投资任务，存在提供凭证不合规的情况，请务必提供真实、合规的原始凭证，统计造假后果严重。</a:t>
            </a:r>
            <a:endParaRPr kumimoji="0" lang="zh-CN" altLang="en-US" sz="2400"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endParaRPr>
          </a:p>
          <a:p>
            <a:pPr marL="0" marR="0" lvl="0" indent="0" algn="l" defTabSz="914400" rtl="0" eaLnBrk="1" fontAlgn="auto" latinLnBrk="0" hangingPunct="1">
              <a:lnSpc>
                <a:spcPct val="160000"/>
              </a:lnSpc>
              <a:spcBef>
                <a:spcPts val="0"/>
              </a:spcBef>
              <a:spcAft>
                <a:spcPts val="0"/>
              </a:spcAft>
              <a:buClrTx/>
              <a:buSzTx/>
              <a:buFontTx/>
              <a:buNone/>
              <a:defRPr/>
            </a:pPr>
            <a:r>
              <a:rPr lang="en-US" altLang="zh-CN" sz="2400" strike="noStrike" kern="100" noProof="0" dirty="0">
                <a:ln>
                  <a:noFill/>
                </a:ln>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rPr>
              <a:t>2</a:t>
            </a:r>
            <a:r>
              <a:rPr lang="zh-CN" altLang="en-US" sz="2400" strike="noStrike" kern="100" noProof="0" dirty="0">
                <a:ln>
                  <a:noFill/>
                </a:ln>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rPr>
              <a:t>.所有投资项目在有新增投资的情况下，均需提供盖章版原始凭证（可盖财务章），且按照国家局要求的格式粘贴至</a:t>
            </a:r>
            <a:r>
              <a:rPr lang="en-US" altLang="zh-CN" sz="2400" strike="noStrike" kern="100" noProof="0" dirty="0">
                <a:ln>
                  <a:noFill/>
                </a:ln>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rPr>
              <a:t>Word</a:t>
            </a:r>
            <a:r>
              <a:rPr lang="zh-CN" altLang="en-US" sz="2400" strike="noStrike" kern="100" noProof="0" dirty="0">
                <a:ln>
                  <a:noFill/>
                </a:ln>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rPr>
              <a:t>文档中，通过邮箱的方式发送至所属统计所。</a:t>
            </a:r>
            <a:endParaRPr lang="zh-CN" altLang="en-US" sz="2400" strike="noStrike" kern="100" noProof="0" dirty="0">
              <a:ln>
                <a:noFill/>
              </a:ln>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endParaRPr>
          </a:p>
          <a:p>
            <a:pPr marL="0" marR="0" lvl="0" indent="0" algn="l" defTabSz="914400" rtl="0" eaLnBrk="1" fontAlgn="auto" latinLnBrk="0" hangingPunct="1">
              <a:lnSpc>
                <a:spcPct val="160000"/>
              </a:lnSpc>
              <a:spcBef>
                <a:spcPts val="0"/>
              </a:spcBef>
              <a:spcAft>
                <a:spcPts val="0"/>
              </a:spcAft>
              <a:buClrTx/>
              <a:buSzTx/>
              <a:buFontTx/>
              <a:buNone/>
              <a:defRPr/>
            </a:pPr>
            <a:r>
              <a:rPr lang="en-US" altLang="zh-CN" sz="2400" strike="noStrike" kern="100" noProof="0" dirty="0">
                <a:ln>
                  <a:noFill/>
                </a:ln>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rPr>
              <a:t>3</a:t>
            </a:r>
            <a:r>
              <a:rPr lang="zh-CN" altLang="en-US" sz="2400" strike="noStrike" kern="100" noProof="0" dirty="0">
                <a:ln>
                  <a:noFill/>
                </a:ln>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rPr>
              <a:t>.投资报表中的投资数据需为真实发生的数据，不得预估数据。</a:t>
            </a:r>
            <a:endParaRPr lang="zh-CN" altLang="en-US" sz="2400" strike="noStrike" kern="100" noProof="0" dirty="0">
              <a:ln>
                <a:noFill/>
              </a:ln>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endParaRPr>
          </a:p>
          <a:p>
            <a:pPr marL="0" marR="0" lvl="0" indent="0" algn="l" defTabSz="914400" rtl="0" eaLnBrk="1" fontAlgn="auto" latinLnBrk="0" hangingPunct="1">
              <a:lnSpc>
                <a:spcPct val="160000"/>
              </a:lnSpc>
              <a:spcBef>
                <a:spcPts val="0"/>
              </a:spcBef>
              <a:spcAft>
                <a:spcPts val="0"/>
              </a:spcAft>
              <a:buClrTx/>
              <a:buSzTx/>
              <a:buFontTx/>
              <a:buNone/>
              <a:defRPr/>
            </a:pPr>
            <a:r>
              <a:rPr lang="en-US" altLang="zh-CN" sz="2400" strike="noStrike" kern="100" noProof="0" dirty="0">
                <a:ln>
                  <a:noFill/>
                </a:ln>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rPr>
              <a:t>4.</a:t>
            </a:r>
            <a:r>
              <a:rPr lang="zh-CN" altLang="en-US" sz="2400" strike="noStrike" kern="100" noProof="0" dirty="0">
                <a:ln>
                  <a:noFill/>
                </a:ln>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rPr>
              <a:t>平台核实的澄清说明需写清楚原因，</a:t>
            </a:r>
            <a:r>
              <a:rPr lang="en-US" altLang="zh-CN" sz="2400" strike="noStrike" kern="100" noProof="0" dirty="0">
                <a:ln>
                  <a:noFill/>
                </a:ln>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rPr>
              <a:t>“</a:t>
            </a:r>
            <a:r>
              <a:rPr lang="zh-CN" altLang="en-US" sz="2400" strike="noStrike" kern="100" noProof="0" dirty="0">
                <a:ln>
                  <a:noFill/>
                </a:ln>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rPr>
              <a:t>数据无误</a:t>
            </a:r>
            <a:r>
              <a:rPr lang="en-US" altLang="zh-CN" sz="2400" strike="noStrike" kern="100" noProof="0" dirty="0">
                <a:ln>
                  <a:noFill/>
                </a:ln>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rPr>
              <a:t>”</a:t>
            </a:r>
            <a:r>
              <a:rPr lang="zh-CN" altLang="en-US" sz="2400" strike="noStrike" kern="100" noProof="0" dirty="0">
                <a:ln>
                  <a:noFill/>
                </a:ln>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rPr>
              <a:t>、</a:t>
            </a:r>
            <a:r>
              <a:rPr lang="en-US" altLang="zh-CN" sz="2400" strike="noStrike" kern="100" noProof="0" dirty="0">
                <a:ln>
                  <a:noFill/>
                </a:ln>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rPr>
              <a:t>“</a:t>
            </a:r>
            <a:r>
              <a:rPr lang="zh-CN" altLang="en-US" sz="2400" strike="noStrike" kern="100" noProof="0" dirty="0">
                <a:ln>
                  <a:noFill/>
                </a:ln>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rPr>
              <a:t>按实际数据上报</a:t>
            </a:r>
            <a:r>
              <a:rPr lang="en-US" altLang="zh-CN" sz="2400" strike="noStrike" kern="100" noProof="0" dirty="0">
                <a:ln>
                  <a:noFill/>
                </a:ln>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rPr>
              <a:t>”</a:t>
            </a:r>
            <a:r>
              <a:rPr lang="zh-CN" altLang="en-US" sz="2400" strike="noStrike" kern="100" noProof="0" dirty="0">
                <a:ln>
                  <a:noFill/>
                </a:ln>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rPr>
              <a:t>等澄清说明不合规，请规避这种说明。</a:t>
            </a:r>
            <a:endParaRPr lang="zh-CN" altLang="en-US" sz="2400" strike="noStrike" kern="100" noProof="0" dirty="0">
              <a:ln>
                <a:noFill/>
              </a:ln>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endParaRPr>
          </a:p>
          <a:p>
            <a:pPr marL="0" marR="0" lvl="0" indent="0" algn="l" defTabSz="914400" rtl="0" eaLnBrk="1" fontAlgn="auto" latinLnBrk="0" hangingPunct="1">
              <a:lnSpc>
                <a:spcPct val="160000"/>
              </a:lnSpc>
              <a:spcBef>
                <a:spcPts val="0"/>
              </a:spcBef>
              <a:spcAft>
                <a:spcPts val="0"/>
              </a:spcAft>
              <a:buClrTx/>
              <a:buSzTx/>
              <a:buFontTx/>
              <a:buNone/>
              <a:defRPr/>
            </a:pPr>
            <a:endParaRPr kumimoji="0" lang="zh-CN" altLang="en-US" sz="2400"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endParaRPr>
          </a:p>
          <a:p>
            <a:pPr marL="0" marR="0" lvl="0" indent="0" algn="l" defTabSz="914400" rtl="0" eaLnBrk="1" fontAlgn="auto" latinLnBrk="0" hangingPunct="1">
              <a:lnSpc>
                <a:spcPct val="200000"/>
              </a:lnSpc>
              <a:spcBef>
                <a:spcPts val="0"/>
              </a:spcBef>
              <a:spcAft>
                <a:spcPts val="0"/>
              </a:spcAft>
              <a:buClrTx/>
              <a:buSzTx/>
              <a:buFontTx/>
              <a:buNone/>
              <a:defRPr/>
            </a:pPr>
            <a:endParaRPr kumimoji="0" lang="zh-CN" altLang="en-US" sz="2400" i="0" u="none" strike="noStrike" kern="100" cap="none" spc="0" normalizeH="0" baseline="0" noProof="0" dirty="0">
              <a:ln>
                <a:noFill/>
              </a:ln>
              <a:solidFill>
                <a:schemeClr val="tx1"/>
              </a:solidFill>
              <a:effectLst/>
              <a:uLnTx/>
              <a:uFillTx/>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Rectangle 4"/>
          <p:cNvSpPr/>
          <p:nvPr/>
        </p:nvSpPr>
        <p:spPr>
          <a:xfrm>
            <a:off x="1524000" y="1588"/>
            <a:ext cx="309563" cy="368300"/>
          </a:xfrm>
          <a:prstGeom prst="rect">
            <a:avLst/>
          </a:prstGeom>
          <a:noFill/>
          <a:ln w="9525">
            <a:noFill/>
          </a:ln>
        </p:spPr>
        <p:txBody>
          <a:bodyPr wrap="none" anchor="ctr" anchorCtr="0">
            <a:spAutoFit/>
          </a:bodyPr>
          <a:p>
            <a:endParaRPr lang="zh-CN" altLang="en-US" dirty="0">
              <a:latin typeface="Arial" panose="020B0604020202020204" pitchFamily="34" charset="0"/>
              <a:ea typeface="宋体" panose="02010600030101010101" pitchFamily="2" charset="-122"/>
            </a:endParaRPr>
          </a:p>
        </p:txBody>
      </p:sp>
      <p:sp>
        <p:nvSpPr>
          <p:cNvPr id="17410" name="矩形 27"/>
          <p:cNvSpPr/>
          <p:nvPr/>
        </p:nvSpPr>
        <p:spPr>
          <a:xfrm>
            <a:off x="2246313" y="1428750"/>
            <a:ext cx="7761288" cy="1752600"/>
          </a:xfrm>
          <a:prstGeom prst="rect">
            <a:avLst/>
          </a:prstGeom>
          <a:noFill/>
          <a:ln w="9525">
            <a:noFill/>
          </a:ln>
        </p:spPr>
        <p:txBody>
          <a:bodyPr wrap="none" anchor="t" anchorCtr="0">
            <a:spAutoFit/>
          </a:bodyPr>
          <a:p>
            <a:pPr algn="l" fontAlgn="base"/>
            <a:r>
              <a:rPr lang="zh-CN" altLang="en-US" sz="5400" b="1" strike="noStrike" noProof="1" dirty="0">
                <a:latin typeface="Arial" panose="020B0604020202020204" pitchFamily="34" charset="0"/>
                <a:ea typeface="宋体" panose="02010600030101010101" pitchFamily="2" charset="-122"/>
                <a:cs typeface="+mn-cs"/>
              </a:rPr>
              <a:t>二、</a:t>
            </a:r>
            <a:r>
              <a:rPr lang="zh-CN" altLang="en-US" sz="5400" b="1" strike="noStrike" noProof="0" dirty="0">
                <a:ln>
                  <a:noFill/>
                </a:ln>
                <a:effectLst/>
                <a:uLnTx/>
                <a:uFillTx/>
                <a:latin typeface="+mn-ea"/>
                <a:ea typeface="+mn-ea"/>
                <a:cs typeface="+mn-cs"/>
                <a:sym typeface="+mn-lt"/>
              </a:rPr>
              <a:t>审核要点和注意事项</a:t>
            </a:r>
            <a:endParaRPr kumimoji="0" lang="zh-CN" altLang="en-US" sz="5400" b="0" i="0" u="none" strike="noStrike" kern="1200" cap="none" spc="0" normalizeH="0" baseline="0" noProof="0" dirty="0">
              <a:ln>
                <a:noFill/>
              </a:ln>
              <a:solidFill>
                <a:schemeClr val="tx1"/>
              </a:solidFill>
              <a:effectLst/>
              <a:uLnTx/>
              <a:uFillTx/>
              <a:latin typeface="+mn-ea"/>
              <a:ea typeface="+mn-ea"/>
              <a:cs typeface="+mn-cs"/>
            </a:endParaRPr>
          </a:p>
          <a:p>
            <a:pPr fontAlgn="base"/>
            <a:endParaRPr lang="zh-CN" altLang="en-US" sz="5400" b="1" strike="noStrike" noProof="1" dirty="0">
              <a:latin typeface="Arial" panose="020B0604020202020204" pitchFamily="34" charset="0"/>
              <a:ea typeface="宋体" panose="02010600030101010101" pitchFamily="2" charset="-122"/>
            </a:endParaRPr>
          </a:p>
        </p:txBody>
      </p:sp>
    </p:spTree>
  </p:cSld>
  <p:clrMapOvr>
    <a:masterClrMapping/>
  </p:clrMapOvr>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 name="矩形 60"/>
          <p:cNvSpPr/>
          <p:nvPr/>
        </p:nvSpPr>
        <p:spPr>
          <a:xfrm>
            <a:off x="479425" y="692150"/>
            <a:ext cx="11504613" cy="5928995"/>
          </a:xfrm>
          <a:prstGeom prst="rect">
            <a:avLst/>
          </a:prstGeom>
        </p:spPr>
        <p:txBody>
          <a:bodyPr>
            <a:spAutoFit/>
          </a:bodyPr>
          <a:lstStyle/>
          <a:p>
            <a:pPr marL="0" marR="0" lvl="0" indent="0" algn="l" defTabSz="914400" rtl="0" eaLnBrk="1" fontAlgn="auto" latinLnBrk="0" hangingPunct="1">
              <a:lnSpc>
                <a:spcPct val="180000"/>
              </a:lnSpc>
              <a:spcBef>
                <a:spcPts val="0"/>
              </a:spcBef>
              <a:spcAft>
                <a:spcPts val="0"/>
              </a:spcAft>
              <a:buClrTx/>
              <a:buSzTx/>
              <a:buFontTx/>
              <a:buNone/>
              <a:defRPr/>
            </a:pPr>
            <a:r>
              <a:rPr lang="zh-CN" altLang="en-US" sz="2400" b="1" strike="noStrike" kern="100" noProof="0" dirty="0">
                <a:ln>
                  <a:noFill/>
                </a:ln>
                <a:solidFill>
                  <a:srgbClr val="FF0000"/>
                </a:solidFill>
                <a:effectLst/>
                <a:uLnTx/>
                <a:uFillTx/>
                <a:latin typeface="微软雅黑" panose="020B0503020204020204" charset="-122"/>
                <a:ea typeface="微软雅黑" panose="020B0503020204020204" charset="-122"/>
                <a:cs typeface="Times New Roman" panose="02020603050405020304" pitchFamily="18" charset="0"/>
                <a:sym typeface="+mn-ea"/>
              </a:rPr>
              <a:t>（三）凭证审核中的具体问题</a:t>
            </a:r>
            <a:br>
              <a:rPr kumimoji="0" lang="zh-CN" altLang="en-US" sz="2400" b="0" i="0" u="none" strike="noStrike" kern="100" cap="none" spc="0" normalizeH="0" baseline="0" noProof="0" dirty="0">
                <a:ln>
                  <a:noFill/>
                </a:ln>
                <a:solidFill>
                  <a:schemeClr val="tx1"/>
                </a:solidFill>
                <a:effectLst/>
                <a:uLnTx/>
                <a:uFillTx/>
                <a:latin typeface="微软雅黑" panose="020B0503020204020204" charset="-122"/>
                <a:ea typeface="微软雅黑" panose="020B0503020204020204" charset="-122"/>
                <a:cs typeface="Times New Roman" panose="02020603050405020304" pitchFamily="18" charset="0"/>
              </a:rPr>
            </a:br>
            <a:r>
              <a:rPr kumimoji="0" sz="2400"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1.</a:t>
            </a:r>
            <a:r>
              <a:rPr sz="2400" strike="noStrike" kern="100" noProof="0" dirty="0">
                <a:ln>
                  <a:noFill/>
                </a:ln>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rPr>
              <a:t>未按时提交有关凭证</a:t>
            </a:r>
            <a:r>
              <a:rPr lang="zh-CN" sz="2400" strike="noStrike" kern="100" noProof="0" dirty="0">
                <a:ln>
                  <a:noFill/>
                </a:ln>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rPr>
              <a:t>；</a:t>
            </a:r>
            <a:endParaRPr kumimoji="0" sz="2400" b="0"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endParaRPr>
          </a:p>
          <a:p>
            <a:pPr marL="0" marR="0" lvl="0" indent="0" algn="l" defTabSz="914400" rtl="0" eaLnBrk="1" fontAlgn="auto" latinLnBrk="0" hangingPunct="1">
              <a:lnSpc>
                <a:spcPct val="180000"/>
              </a:lnSpc>
              <a:spcBef>
                <a:spcPts val="0"/>
              </a:spcBef>
              <a:spcAft>
                <a:spcPts val="0"/>
              </a:spcAft>
              <a:buClrTx/>
              <a:buSzTx/>
              <a:buFontTx/>
              <a:buNone/>
              <a:defRPr/>
            </a:pPr>
            <a:r>
              <a:rPr kumimoji="0" sz="2400" b="0"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2.</a:t>
            </a:r>
            <a:r>
              <a:rPr sz="2400" strike="noStrike" kern="100" noProof="0" dirty="0">
                <a:ln>
                  <a:noFill/>
                </a:ln>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rPr>
              <a:t>凭证格式不规范，</a:t>
            </a:r>
            <a:r>
              <a:rPr lang="zh-CN" sz="2400" strike="noStrike" kern="100" noProof="0" dirty="0">
                <a:ln>
                  <a:noFill/>
                </a:ln>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rPr>
              <a:t>没有按照格式命名文件和整理汇总数据；（</a:t>
            </a:r>
            <a:r>
              <a:rPr lang="zh-CN" sz="2400" strike="noStrike" kern="100" noProof="0" dirty="0">
                <a:ln>
                  <a:noFill/>
                </a:ln>
                <a:solidFill>
                  <a:srgbClr val="FF0000"/>
                </a:solidFill>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rPr>
              <a:t>项目代码</a:t>
            </a:r>
            <a:r>
              <a:rPr lang="en-US" altLang="zh-CN" sz="2400" strike="noStrike" kern="100" noProof="0" dirty="0">
                <a:ln>
                  <a:noFill/>
                </a:ln>
                <a:solidFill>
                  <a:srgbClr val="FF0000"/>
                </a:solidFill>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rPr>
              <a:t>+</a:t>
            </a:r>
            <a:r>
              <a:rPr lang="zh-CN" altLang="en-US" sz="2400" strike="noStrike" kern="100" noProof="0" dirty="0">
                <a:ln>
                  <a:noFill/>
                </a:ln>
                <a:solidFill>
                  <a:srgbClr val="FF0000"/>
                </a:solidFill>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rPr>
              <a:t>项目名称</a:t>
            </a:r>
            <a:r>
              <a:rPr lang="zh-CN" sz="2400" strike="noStrike" kern="100" noProof="0" dirty="0">
                <a:ln>
                  <a:noFill/>
                </a:ln>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rPr>
              <a:t>）</a:t>
            </a:r>
            <a:endParaRPr kumimoji="0" lang="zh-CN" altLang="en-US" sz="2400" b="0" i="0" u="none" strike="noStrike" kern="100" cap="none" spc="0" normalizeH="0" baseline="0" noProof="0" dirty="0">
              <a:ln>
                <a:noFill/>
              </a:ln>
              <a:solidFill>
                <a:schemeClr val="tx1"/>
              </a:solidFill>
              <a:effectLst/>
              <a:uLnTx/>
              <a:uFillTx/>
              <a:latin typeface="微软雅黑" panose="020B0503020204020204" charset="-122"/>
              <a:ea typeface="微软雅黑" panose="020B0503020204020204" charset="-122"/>
              <a:cs typeface="Times New Roman" panose="02020603050405020304" pitchFamily="18" charset="0"/>
            </a:endParaRPr>
          </a:p>
          <a:p>
            <a:pPr marL="0" marR="0" lvl="0" indent="0" algn="l" defTabSz="914400" rtl="0" eaLnBrk="1" fontAlgn="auto" latinLnBrk="0" hangingPunct="1">
              <a:lnSpc>
                <a:spcPct val="180000"/>
              </a:lnSpc>
              <a:spcBef>
                <a:spcPts val="0"/>
              </a:spcBef>
              <a:spcAft>
                <a:spcPts val="0"/>
              </a:spcAft>
              <a:buClrTx/>
              <a:buSzTx/>
              <a:buFontTx/>
              <a:buNone/>
              <a:defRPr/>
            </a:pPr>
            <a:r>
              <a:rPr kumimoji="0" lang="en-US" sz="2400" b="0"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3.</a:t>
            </a:r>
            <a:r>
              <a:rPr kumimoji="0" sz="2400" b="0"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凭证种类不对应，比如用形象进度法报送建安投资的项目，提交的填报依据是支付凭证；</a:t>
            </a:r>
            <a:endParaRPr kumimoji="0" sz="2400" b="0"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endParaRPr>
          </a:p>
          <a:p>
            <a:pPr marL="0" marR="0" lvl="0" indent="0" algn="l" defTabSz="914400" rtl="0" eaLnBrk="1" fontAlgn="auto" latinLnBrk="0" hangingPunct="1">
              <a:lnSpc>
                <a:spcPct val="180000"/>
              </a:lnSpc>
              <a:spcBef>
                <a:spcPts val="0"/>
              </a:spcBef>
              <a:spcAft>
                <a:spcPts val="0"/>
              </a:spcAft>
              <a:buClrTx/>
              <a:buSzTx/>
              <a:buFontTx/>
              <a:buNone/>
              <a:defRPr/>
            </a:pPr>
            <a:r>
              <a:rPr kumimoji="0" lang="en-US" sz="2400" b="0"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4.</a:t>
            </a:r>
            <a:r>
              <a:rPr kumimoji="0" lang="zh-CN" altLang="en-US" sz="2400" b="0"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只提交当月凭证材料；</a:t>
            </a:r>
            <a:endParaRPr kumimoji="0" lang="zh-CN" sz="2400" b="0"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endParaRPr>
          </a:p>
          <a:p>
            <a:pPr marL="0" marR="0" lvl="0" indent="0" algn="l" defTabSz="914400" rtl="0" eaLnBrk="1" fontAlgn="auto" latinLnBrk="0" hangingPunct="1">
              <a:lnSpc>
                <a:spcPct val="180000"/>
              </a:lnSpc>
              <a:spcBef>
                <a:spcPts val="0"/>
              </a:spcBef>
              <a:spcAft>
                <a:spcPts val="0"/>
              </a:spcAft>
              <a:buClrTx/>
              <a:buSzTx/>
              <a:buFontTx/>
              <a:buNone/>
              <a:defRPr/>
            </a:pPr>
            <a:r>
              <a:rPr kumimoji="0" lang="en-US" altLang="zh-CN" sz="2400" b="0"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5.</a:t>
            </a:r>
            <a:r>
              <a:rPr kumimoji="0" lang="zh-CN" altLang="en-US" sz="2400" b="0"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缺少关键要素，</a:t>
            </a:r>
            <a:r>
              <a:rPr kumimoji="0" sz="2400" b="0"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提交的填报凭证中多次出现没有加盖公章、缺少签字盖章时间缺少审核意见等情况；</a:t>
            </a:r>
            <a:endParaRPr kumimoji="0" sz="2000" b="0"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endParaRPr>
          </a:p>
          <a:p>
            <a:pPr marL="0" marR="0" lvl="0" indent="0" algn="l" defTabSz="914400" rtl="0" eaLnBrk="1" fontAlgn="auto" latinLnBrk="0" hangingPunct="1">
              <a:lnSpc>
                <a:spcPct val="170000"/>
              </a:lnSpc>
              <a:spcBef>
                <a:spcPts val="0"/>
              </a:spcBef>
              <a:spcAft>
                <a:spcPts val="0"/>
              </a:spcAft>
              <a:buClrTx/>
              <a:buSzTx/>
              <a:buFontTx/>
              <a:buNone/>
              <a:defRPr/>
            </a:pPr>
            <a:endParaRPr kumimoji="0" lang="zh-CN" altLang="en-US" sz="2000" b="0"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endParaRPr>
          </a:p>
        </p:txBody>
      </p:sp>
    </p:spTree>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 name="矩形 60"/>
          <p:cNvSpPr/>
          <p:nvPr/>
        </p:nvSpPr>
        <p:spPr>
          <a:xfrm>
            <a:off x="479425" y="692150"/>
            <a:ext cx="10266363" cy="5224463"/>
          </a:xfrm>
          <a:prstGeom prst="rect">
            <a:avLst/>
          </a:prstGeom>
        </p:spPr>
        <p:txBody>
          <a:bodyPr wrap="square">
            <a:spAutoFit/>
          </a:bodyPr>
          <a:lstStyle/>
          <a:p>
            <a:pPr marL="0" marR="0" lvl="0" indent="0" algn="l" defTabSz="914400" rtl="0" eaLnBrk="1" fontAlgn="auto" latinLnBrk="0" hangingPunct="1">
              <a:lnSpc>
                <a:spcPct val="170000"/>
              </a:lnSpc>
              <a:spcBef>
                <a:spcPts val="0"/>
              </a:spcBef>
              <a:spcAft>
                <a:spcPts val="0"/>
              </a:spcAft>
              <a:buClrTx/>
              <a:buSzTx/>
              <a:buFontTx/>
              <a:buNone/>
              <a:defRPr/>
            </a:pPr>
            <a:r>
              <a:rPr lang="zh-CN" altLang="en-US" sz="2400" b="1" strike="noStrike" kern="100" noProof="0" dirty="0">
                <a:ln>
                  <a:noFill/>
                </a:ln>
                <a:solidFill>
                  <a:srgbClr val="FF0000"/>
                </a:solidFill>
                <a:effectLst/>
                <a:uLnTx/>
                <a:uFillTx/>
                <a:latin typeface="微软雅黑" panose="020B0503020204020204" charset="-122"/>
                <a:ea typeface="微软雅黑" panose="020B0503020204020204" charset="-122"/>
                <a:cs typeface="Times New Roman" panose="02020603050405020304" pitchFamily="18" charset="0"/>
                <a:sym typeface="+mn-ea"/>
              </a:rPr>
              <a:t>（三）凭证审核中的具体问题</a:t>
            </a:r>
            <a:endParaRPr kumimoji="0" sz="2000" b="0"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endParaRPr>
          </a:p>
          <a:p>
            <a:pPr marL="0" marR="0" lvl="0" indent="0" algn="l" defTabSz="914400" rtl="0" eaLnBrk="1" fontAlgn="auto" latinLnBrk="0" hangingPunct="1">
              <a:lnSpc>
                <a:spcPct val="170000"/>
              </a:lnSpc>
              <a:spcBef>
                <a:spcPts val="0"/>
              </a:spcBef>
              <a:spcAft>
                <a:spcPts val="0"/>
              </a:spcAft>
              <a:buClrTx/>
              <a:buSzTx/>
              <a:buFontTx/>
              <a:buNone/>
              <a:defRPr/>
            </a:pPr>
            <a:r>
              <a:rPr kumimoji="0" lang="en-US" sz="2400" b="0"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6.</a:t>
            </a:r>
            <a:r>
              <a:rPr kumimoji="0" sz="2400" b="0"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凭证内容不齐全，有的凭证所反映数据与平台填报不一致，缺少部分数据的相关依据</a:t>
            </a:r>
            <a:r>
              <a:rPr kumimoji="0" lang="zh-CN" sz="2400" b="0"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a:t>
            </a:r>
            <a:endParaRPr kumimoji="0" lang="zh-CN" sz="2400" b="0"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endParaRPr>
          </a:p>
          <a:p>
            <a:pPr marL="0" marR="0" lvl="0" indent="0" algn="l" defTabSz="914400" rtl="0" eaLnBrk="1" fontAlgn="auto" latinLnBrk="0" hangingPunct="1">
              <a:lnSpc>
                <a:spcPct val="170000"/>
              </a:lnSpc>
              <a:spcBef>
                <a:spcPts val="0"/>
              </a:spcBef>
              <a:spcAft>
                <a:spcPts val="0"/>
              </a:spcAft>
              <a:buClrTx/>
              <a:buSzTx/>
              <a:buFontTx/>
              <a:buNone/>
              <a:defRPr/>
            </a:pPr>
            <a:r>
              <a:rPr kumimoji="0" lang="en-US" sz="2400" b="0"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7</a:t>
            </a:r>
            <a:r>
              <a:rPr kumimoji="0" sz="2400" b="0"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.填报数据中包含不应计入投资额的预付款</a:t>
            </a:r>
            <a:r>
              <a:rPr kumimoji="0" lang="zh-CN" sz="2400" b="0"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或者工程物资；</a:t>
            </a:r>
            <a:endParaRPr kumimoji="0" lang="zh-CN" sz="2400" b="0"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endParaRPr>
          </a:p>
          <a:p>
            <a:pPr marL="0" marR="0" lvl="0" indent="0" algn="l" defTabSz="914400" rtl="0" eaLnBrk="1" fontAlgn="auto" latinLnBrk="0" hangingPunct="1">
              <a:lnSpc>
                <a:spcPct val="170000"/>
              </a:lnSpc>
              <a:spcBef>
                <a:spcPts val="0"/>
              </a:spcBef>
              <a:spcAft>
                <a:spcPts val="0"/>
              </a:spcAft>
              <a:buClrTx/>
              <a:buSzTx/>
              <a:buFontTx/>
              <a:buNone/>
              <a:defRPr/>
            </a:pPr>
            <a:r>
              <a:rPr kumimoji="0" lang="en-US" sz="2400" b="0"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8.</a:t>
            </a:r>
            <a:r>
              <a:rPr kumimoji="0" lang="zh-CN" altLang="en-US" sz="2400" b="0"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部分项目含有往年投资。</a:t>
            </a:r>
            <a:endParaRPr kumimoji="0" lang="zh-CN" altLang="en-US" sz="2400" b="0"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endParaRPr>
          </a:p>
          <a:p>
            <a:pPr marL="0" marR="0" lvl="0" indent="0" algn="l" defTabSz="914400" rtl="0" eaLnBrk="1" fontAlgn="auto" latinLnBrk="0" hangingPunct="1">
              <a:lnSpc>
                <a:spcPct val="170000"/>
              </a:lnSpc>
              <a:spcBef>
                <a:spcPts val="0"/>
              </a:spcBef>
              <a:spcAft>
                <a:spcPts val="0"/>
              </a:spcAft>
              <a:buClrTx/>
              <a:buSzTx/>
              <a:buFontTx/>
              <a:buNone/>
              <a:defRPr/>
            </a:pPr>
            <a:r>
              <a:rPr kumimoji="0" lang="en-US" altLang="zh-CN" sz="2400" b="0"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9.</a:t>
            </a:r>
            <a:r>
              <a:rPr kumimoji="0" lang="zh-CN" altLang="en-US" sz="2400" b="0"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投资构成划分不对，将建安计入费用，或者将费用计入建安；</a:t>
            </a:r>
            <a:endParaRPr kumimoji="0" lang="zh-CN" altLang="en-US" sz="2400" b="0"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endParaRPr>
          </a:p>
          <a:p>
            <a:pPr marL="0" marR="0" lvl="0" indent="0" algn="l" defTabSz="914400" rtl="0" eaLnBrk="1" fontAlgn="auto" latinLnBrk="0" hangingPunct="1">
              <a:lnSpc>
                <a:spcPct val="170000"/>
              </a:lnSpc>
              <a:spcBef>
                <a:spcPts val="0"/>
              </a:spcBef>
              <a:spcAft>
                <a:spcPts val="0"/>
              </a:spcAft>
              <a:buClrTx/>
              <a:buSzTx/>
              <a:buFontTx/>
              <a:buNone/>
              <a:defRPr/>
            </a:pPr>
            <a:r>
              <a:rPr kumimoji="0" lang="en-US" altLang="zh-CN" sz="2400" b="0"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10.</a:t>
            </a:r>
            <a:r>
              <a:rPr kumimoji="0" lang="zh-CN" altLang="en-US" sz="2400" b="0"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凭证存在部分特殊情况，未做补充说明。</a:t>
            </a:r>
            <a:endParaRPr kumimoji="0" lang="zh-CN" altLang="en-US" sz="2400" b="0"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endParaRPr>
          </a:p>
          <a:p>
            <a:pPr marL="0" marR="0" lvl="0" indent="0" algn="l" defTabSz="914400" rtl="0" eaLnBrk="1" fontAlgn="auto" latinLnBrk="0" hangingPunct="1">
              <a:lnSpc>
                <a:spcPct val="200000"/>
              </a:lnSpc>
              <a:spcBef>
                <a:spcPts val="0"/>
              </a:spcBef>
              <a:spcAft>
                <a:spcPts val="0"/>
              </a:spcAft>
              <a:buClrTx/>
              <a:buSzTx/>
              <a:buFontTx/>
              <a:buNone/>
              <a:defRPr/>
            </a:pPr>
            <a:r>
              <a:rPr kumimoji="0" lang="en-US" altLang="zh-CN" sz="2400" b="0"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11.</a:t>
            </a:r>
            <a:r>
              <a:rPr kumimoji="0" lang="zh-CN" altLang="en-US" sz="2400" b="0"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rPr>
              <a:t>未提供合同或者发票。</a:t>
            </a:r>
            <a:endParaRPr kumimoji="0" lang="zh-CN" altLang="en-US" sz="2400" b="0" i="0" u="none" strike="noStrike" kern="100" cap="none" spc="0" normalizeH="0" baseline="0" noProof="0" dirty="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endParaRPr>
          </a:p>
        </p:txBody>
      </p:sp>
    </p:spTree>
  </p:cSld>
  <p:clrMapOvr>
    <a:masterClrMapping/>
  </p:clrMapOv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6978" name="内容占位符 2"/>
          <p:cNvSpPr>
            <a:spLocks noGrp="1"/>
          </p:cNvSpPr>
          <p:nvPr>
            <p:ph idx="1"/>
          </p:nvPr>
        </p:nvSpPr>
        <p:spPr>
          <a:xfrm>
            <a:off x="552450" y="981075"/>
            <a:ext cx="10907713" cy="4749800"/>
          </a:xfrm>
        </p:spPr>
        <p:txBody>
          <a:bodyPr vert="horz" wrap="square" lIns="91440" tIns="45720" rIns="91440" bIns="45720" anchor="t" anchorCtr="0"/>
          <a:p>
            <a:pPr marL="0" marR="0" indent="0" algn="l" defTabSz="914400" rtl="0" eaLnBrk="0" fontAlgn="base" latinLnBrk="0" hangingPunct="0">
              <a:lnSpc>
                <a:spcPct val="180000"/>
              </a:lnSpc>
              <a:spcBef>
                <a:spcPct val="20000"/>
              </a:spcBef>
              <a:spcAft>
                <a:spcPct val="0"/>
              </a:spcAft>
              <a:buClr>
                <a:schemeClr val="accent2"/>
              </a:buClr>
              <a:buSzTx/>
              <a:buFont typeface="Wingdings" panose="05000000000000000000" pitchFamily="2" charset="2"/>
              <a:buNone/>
            </a:pPr>
            <a:r>
              <a:rPr kumimoji="0" lang="zh-CN" altLang="en-US" sz="2400" b="1" i="0" u="none" strike="noStrike" kern="0" cap="none" spc="0" normalizeH="0" baseline="0" noProof="1">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sym typeface="+mn-ea"/>
              </a:rPr>
              <a:t>提供合同的情形</a:t>
            </a:r>
            <a:endParaRPr kumimoji="0" lang="zh-CN" altLang="en-US" sz="2400" b="1" i="0" u="none" strike="noStrike" kern="0" cap="none" spc="0" normalizeH="0" baseline="0" noProof="1">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sym typeface="+mn-ea"/>
            </a:endParaRPr>
          </a:p>
          <a:p>
            <a:pPr marL="0" marR="0" indent="0" algn="l" defTabSz="914400" rtl="0" eaLnBrk="0" fontAlgn="base" latinLnBrk="0" hangingPunct="0">
              <a:lnSpc>
                <a:spcPct val="180000"/>
              </a:lnSpc>
              <a:spcBef>
                <a:spcPct val="20000"/>
              </a:spcBef>
              <a:spcAft>
                <a:spcPct val="0"/>
              </a:spcAft>
              <a:buClr>
                <a:schemeClr val="accent2"/>
              </a:buClr>
              <a:buSzTx/>
              <a:buFont typeface="Wingdings" panose="05000000000000000000" pitchFamily="2" charset="2"/>
              <a:buNone/>
            </a:pPr>
            <a:r>
              <a:rPr kumimoji="0" lang="zh-CN" altLang="en-US" sz="2400" b="0" i="0" u="none" strike="noStrike" kern="0" cap="none" spc="0" normalizeH="0" baseline="0" noProof="1" dirty="0">
                <a:solidFill>
                  <a:schemeClr val="tx1"/>
                </a:solidFill>
                <a:latin typeface="仿宋_GB2312" panose="02010609030101010101" pitchFamily="49" charset="-122"/>
                <a:ea typeface="仿宋_GB2312" panose="02010609030101010101" pitchFamily="49" charset="-122"/>
                <a:cs typeface="仿宋_GB2312" panose="02010609030101010101" pitchFamily="49" charset="-122"/>
              </a:rPr>
              <a:t>1.建筑安装填报依据为工程结算单或进度单的，需要提供建筑施工合同。</a:t>
            </a:r>
            <a:endParaRPr kumimoji="0" lang="zh-CN" altLang="en-US" sz="2400" b="0" i="0" u="none" strike="noStrike" kern="0" cap="none" spc="0" normalizeH="0" baseline="0" noProof="1" dirty="0">
              <a:solidFill>
                <a:schemeClr val="tx1"/>
              </a:solidFill>
              <a:latin typeface="仿宋_GB2312" panose="02010609030101010101" pitchFamily="49" charset="-122"/>
              <a:ea typeface="仿宋_GB2312" panose="02010609030101010101" pitchFamily="49" charset="-122"/>
              <a:cs typeface="仿宋_GB2312" panose="02010609030101010101" pitchFamily="49" charset="-122"/>
            </a:endParaRPr>
          </a:p>
          <a:p>
            <a:pPr marL="0" marR="0" indent="0" algn="l" defTabSz="914400" rtl="0" eaLnBrk="0" fontAlgn="base" latinLnBrk="0" hangingPunct="0">
              <a:lnSpc>
                <a:spcPct val="180000"/>
              </a:lnSpc>
              <a:spcBef>
                <a:spcPct val="20000"/>
              </a:spcBef>
              <a:spcAft>
                <a:spcPct val="0"/>
              </a:spcAft>
              <a:buClr>
                <a:schemeClr val="accent2"/>
              </a:buClr>
              <a:buSzTx/>
              <a:buFont typeface="Wingdings" panose="05000000000000000000" pitchFamily="2" charset="2"/>
              <a:buNone/>
            </a:pPr>
            <a:r>
              <a:rPr kumimoji="0" lang="zh-CN" altLang="en-US" sz="2400" b="0" i="0" u="none" strike="noStrike" kern="0" cap="none" spc="0" normalizeH="0" baseline="0" noProof="1" dirty="0">
                <a:solidFill>
                  <a:schemeClr val="tx1"/>
                </a:solidFill>
                <a:latin typeface="仿宋_GB2312" panose="02010609030101010101" pitchFamily="49" charset="-122"/>
                <a:ea typeface="仿宋_GB2312" panose="02010609030101010101" pitchFamily="49" charset="-122"/>
                <a:cs typeface="仿宋_GB2312" panose="02010609030101010101" pitchFamily="49" charset="-122"/>
              </a:rPr>
              <a:t>2.建筑安装填报依据为工程款发票或支付凭证的，需要提供对应收款方的建筑施工合同。</a:t>
            </a:r>
            <a:endParaRPr kumimoji="0" lang="zh-CN" altLang="en-US" sz="2400" b="0" i="0" u="none" strike="noStrike" kern="0" cap="none" spc="0" normalizeH="0" baseline="0" noProof="1" dirty="0">
              <a:solidFill>
                <a:schemeClr val="tx1"/>
              </a:solidFill>
              <a:latin typeface="仿宋_GB2312" panose="02010609030101010101" pitchFamily="49" charset="-122"/>
              <a:ea typeface="仿宋_GB2312" panose="02010609030101010101" pitchFamily="49" charset="-122"/>
              <a:cs typeface="仿宋_GB2312" panose="02010609030101010101" pitchFamily="49" charset="-122"/>
            </a:endParaRPr>
          </a:p>
          <a:p>
            <a:pPr marL="0" marR="0" indent="0" algn="l" defTabSz="914400" rtl="0" eaLnBrk="0" fontAlgn="base" latinLnBrk="0" hangingPunct="0">
              <a:lnSpc>
                <a:spcPct val="180000"/>
              </a:lnSpc>
              <a:spcBef>
                <a:spcPct val="20000"/>
              </a:spcBef>
              <a:spcAft>
                <a:spcPct val="0"/>
              </a:spcAft>
              <a:buClr>
                <a:schemeClr val="accent2"/>
              </a:buClr>
              <a:buSzTx/>
              <a:buFont typeface="Wingdings" panose="05000000000000000000" pitchFamily="2" charset="2"/>
              <a:buNone/>
            </a:pPr>
            <a:r>
              <a:rPr kumimoji="0" lang="en-US" altLang="zh-CN" sz="2400" b="0" i="0" u="none" strike="noStrike" kern="0" cap="none" spc="0" normalizeH="0" baseline="0" noProof="1" dirty="0">
                <a:solidFill>
                  <a:schemeClr val="tx1"/>
                </a:solidFill>
                <a:latin typeface="仿宋_GB2312" panose="02010609030101010101" pitchFamily="49" charset="-122"/>
                <a:ea typeface="仿宋_GB2312" panose="02010609030101010101" pitchFamily="49" charset="-122"/>
                <a:cs typeface="仿宋_GB2312" panose="02010609030101010101" pitchFamily="49" charset="-122"/>
              </a:rPr>
              <a:t>3</a:t>
            </a:r>
            <a:r>
              <a:rPr kumimoji="0" lang="zh-CN" altLang="en-US" sz="2400" b="0" i="0" u="none" strike="noStrike" kern="0" cap="none" spc="0" normalizeH="0" baseline="0" noProof="1" dirty="0">
                <a:solidFill>
                  <a:schemeClr val="tx1"/>
                </a:solidFill>
                <a:latin typeface="仿宋_GB2312" panose="02010609030101010101" pitchFamily="49" charset="-122"/>
                <a:ea typeface="仿宋_GB2312" panose="02010609030101010101" pitchFamily="49" charset="-122"/>
                <a:cs typeface="仿宋_GB2312" panose="02010609030101010101" pitchFamily="49" charset="-122"/>
              </a:rPr>
              <a:t>.设备工器具购置提供发票或者支付凭证的，需提供对应收款的设备购置合同。</a:t>
            </a:r>
            <a:endParaRPr kumimoji="0" lang="zh-CN" altLang="en-US" sz="2400" b="0" i="0" u="none" strike="noStrike" kern="0" cap="none" spc="0" normalizeH="0" baseline="0" noProof="1" dirty="0">
              <a:solidFill>
                <a:schemeClr val="tx1"/>
              </a:solidFill>
              <a:latin typeface="仿宋_GB2312" panose="02010609030101010101" pitchFamily="49" charset="-122"/>
              <a:ea typeface="仿宋_GB2312" panose="02010609030101010101" pitchFamily="49" charset="-122"/>
              <a:cs typeface="仿宋_GB2312" panose="02010609030101010101" pitchFamily="49" charset="-122"/>
            </a:endParaRPr>
          </a:p>
        </p:txBody>
      </p:sp>
    </p:spTree>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6978" name="内容占位符 2"/>
          <p:cNvSpPr>
            <a:spLocks noGrp="1"/>
          </p:cNvSpPr>
          <p:nvPr>
            <p:ph idx="1"/>
          </p:nvPr>
        </p:nvSpPr>
        <p:spPr>
          <a:xfrm>
            <a:off x="623888" y="836613"/>
            <a:ext cx="10733088" cy="4751388"/>
          </a:xfrm>
        </p:spPr>
        <p:txBody>
          <a:bodyPr vert="horz" wrap="square" lIns="91440" tIns="45720" rIns="91440" bIns="45720" anchor="t" anchorCtr="0"/>
          <a:p>
            <a:pPr marL="0" marR="0" indent="0" algn="l" defTabSz="914400" rtl="0" eaLnBrk="0" fontAlgn="base" latinLnBrk="0" hangingPunct="0">
              <a:lnSpc>
                <a:spcPct val="150000"/>
              </a:lnSpc>
              <a:spcBef>
                <a:spcPct val="20000"/>
              </a:spcBef>
              <a:spcAft>
                <a:spcPct val="0"/>
              </a:spcAft>
              <a:buClr>
                <a:schemeClr val="accent2"/>
              </a:buClr>
              <a:buSzTx/>
              <a:buFont typeface="Wingdings" panose="05000000000000000000" pitchFamily="2" charset="2"/>
              <a:buNone/>
            </a:pPr>
            <a:r>
              <a:rPr kumimoji="0" lang="zh-CN" altLang="en-US" sz="2400" b="1" i="0" u="none" strike="noStrike" kern="0" cap="none" spc="0" normalizeH="0" baseline="0" noProof="1">
                <a:ln>
                  <a:noFill/>
                </a:ln>
                <a:solidFill>
                  <a:srgbClr val="C00000"/>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sym typeface="+mn-ea"/>
              </a:rPr>
              <a:t>提供发票的情形</a:t>
            </a:r>
            <a:endParaRPr kumimoji="0" lang="zh-CN" altLang="en-US" sz="2400" b="0" i="0" u="none" strike="noStrike" kern="0" cap="none" spc="0" normalizeH="0" baseline="0" noProof="1" dirty="0">
              <a:solidFill>
                <a:schemeClr val="tx1"/>
              </a:solidFill>
              <a:latin typeface="仿宋_GB2312" panose="02010609030101010101" pitchFamily="49" charset="-122"/>
              <a:ea typeface="+mn-ea"/>
              <a:cs typeface="+mn-cs"/>
            </a:endParaRPr>
          </a:p>
          <a:p>
            <a:pPr marL="0" marR="0" indent="0" algn="l" defTabSz="914400" rtl="0" eaLnBrk="0" fontAlgn="base" latinLnBrk="0" hangingPunct="0">
              <a:lnSpc>
                <a:spcPct val="150000"/>
              </a:lnSpc>
              <a:spcBef>
                <a:spcPct val="20000"/>
              </a:spcBef>
              <a:spcAft>
                <a:spcPct val="0"/>
              </a:spcAft>
              <a:buClr>
                <a:schemeClr val="accent2"/>
              </a:buClr>
              <a:buSzTx/>
              <a:buFont typeface="Wingdings" panose="05000000000000000000" pitchFamily="2" charset="2"/>
              <a:buNone/>
            </a:pPr>
            <a:r>
              <a:rPr kumimoji="0" lang="zh-CN" altLang="en-US" sz="2400" b="0" i="0" u="none" strike="noStrike" kern="0" cap="none" spc="0" normalizeH="0" baseline="0" noProof="1" dirty="0">
                <a:solidFill>
                  <a:schemeClr val="tx1"/>
                </a:solidFill>
                <a:latin typeface="仿宋_GB2312" panose="02010609030101010101" pitchFamily="49" charset="-122"/>
                <a:ea typeface="+mn-ea"/>
                <a:cs typeface="+mn-cs"/>
              </a:rPr>
              <a:t>1.建筑安装填报依据为工程结算单或进度单的，需要提供最近一期工程款发票或支付凭证。</a:t>
            </a:r>
            <a:endParaRPr kumimoji="0" lang="zh-CN" altLang="en-US" sz="2400" b="0" i="0" u="none" strike="noStrike" kern="0" cap="none" spc="0" normalizeH="0" baseline="0" noProof="1" dirty="0">
              <a:solidFill>
                <a:schemeClr val="tx1"/>
              </a:solidFill>
              <a:latin typeface="仿宋_GB2312" panose="02010609030101010101" pitchFamily="49" charset="-122"/>
              <a:ea typeface="+mn-ea"/>
              <a:cs typeface="+mn-cs"/>
            </a:endParaRPr>
          </a:p>
          <a:p>
            <a:pPr marL="0" marR="0" indent="0" algn="l" defTabSz="914400" rtl="0" eaLnBrk="0" fontAlgn="base" latinLnBrk="0" hangingPunct="0">
              <a:lnSpc>
                <a:spcPct val="150000"/>
              </a:lnSpc>
              <a:spcBef>
                <a:spcPct val="20000"/>
              </a:spcBef>
              <a:spcAft>
                <a:spcPct val="0"/>
              </a:spcAft>
              <a:buClr>
                <a:schemeClr val="accent2"/>
              </a:buClr>
              <a:buSzTx/>
              <a:buFont typeface="Wingdings" panose="05000000000000000000" pitchFamily="2" charset="2"/>
              <a:buNone/>
            </a:pPr>
            <a:r>
              <a:rPr kumimoji="0" lang="zh-CN" altLang="en-US" sz="2400" b="0" i="0" u="none" strike="noStrike" kern="0" cap="none" spc="0" normalizeH="0" baseline="0" noProof="1" dirty="0">
                <a:solidFill>
                  <a:schemeClr val="tx1"/>
                </a:solidFill>
                <a:latin typeface="仿宋_GB2312" panose="02010609030101010101" pitchFamily="49" charset="-122"/>
                <a:ea typeface="+mn-ea"/>
                <a:cs typeface="+mn-cs"/>
              </a:rPr>
              <a:t>2.建筑安装填报依据为项目支付明细账的，需要提供明细账汇中大额工程款（200万以上）、设备款（200万以上）发票</a:t>
            </a:r>
            <a:endParaRPr kumimoji="0" lang="zh-CN" altLang="en-US" sz="2400" b="0" i="0" u="none" strike="noStrike" kern="0" cap="none" spc="0" normalizeH="0" baseline="0" noProof="1" dirty="0">
              <a:solidFill>
                <a:schemeClr val="tx1"/>
              </a:solidFill>
              <a:latin typeface="仿宋_GB2312" panose="02010609030101010101" pitchFamily="49" charset="-122"/>
              <a:ea typeface="+mn-ea"/>
              <a:cs typeface="+mn-cs"/>
            </a:endParaRPr>
          </a:p>
          <a:p>
            <a:pPr marL="0" marR="0" indent="0" algn="l" defTabSz="914400" rtl="0" eaLnBrk="0" fontAlgn="base" latinLnBrk="0" hangingPunct="0">
              <a:lnSpc>
                <a:spcPct val="150000"/>
              </a:lnSpc>
              <a:spcBef>
                <a:spcPct val="20000"/>
              </a:spcBef>
              <a:spcAft>
                <a:spcPct val="0"/>
              </a:spcAft>
              <a:buClr>
                <a:schemeClr val="accent2"/>
              </a:buClr>
              <a:buSzTx/>
              <a:buFont typeface="Wingdings" panose="05000000000000000000" pitchFamily="2" charset="2"/>
              <a:buNone/>
            </a:pPr>
            <a:r>
              <a:rPr kumimoji="0" lang="zh-CN" altLang="en-US" sz="2400" b="0" i="0" u="none" strike="noStrike" kern="0" cap="none" spc="0" normalizeH="0" baseline="0" noProof="1" dirty="0">
                <a:solidFill>
                  <a:schemeClr val="tx1"/>
                </a:solidFill>
                <a:latin typeface="仿宋_GB2312" panose="02010609030101010101" pitchFamily="49" charset="-122"/>
                <a:ea typeface="+mn-ea"/>
                <a:cs typeface="+mn-cs"/>
              </a:rPr>
              <a:t>3.设备工器具凭证为“在建工程--在安装设备”科目余额表的，需要提供大额设备购置发票（200万以上）。</a:t>
            </a:r>
            <a:endParaRPr kumimoji="0" lang="zh-CN" altLang="en-US" sz="2400" b="0" i="0" u="none" strike="noStrike" kern="0" cap="none" spc="0" normalizeH="0" baseline="0" noProof="1" dirty="0">
              <a:solidFill>
                <a:schemeClr val="tx1"/>
              </a:solidFill>
              <a:latin typeface="仿宋_GB2312" panose="02010609030101010101" pitchFamily="49" charset="-122"/>
              <a:ea typeface="+mn-ea"/>
              <a:cs typeface="+mn-cs"/>
            </a:endParaRPr>
          </a:p>
          <a:p>
            <a:pPr marL="0" marR="0" indent="0" algn="l" defTabSz="914400" rtl="0" eaLnBrk="0" fontAlgn="base" latinLnBrk="0" hangingPunct="0">
              <a:lnSpc>
                <a:spcPct val="150000"/>
              </a:lnSpc>
              <a:spcBef>
                <a:spcPct val="20000"/>
              </a:spcBef>
              <a:spcAft>
                <a:spcPct val="0"/>
              </a:spcAft>
              <a:buClr>
                <a:schemeClr val="accent2"/>
              </a:buClr>
              <a:buSzTx/>
              <a:buFont typeface="Wingdings" panose="05000000000000000000" pitchFamily="2" charset="2"/>
              <a:buNone/>
            </a:pPr>
            <a:r>
              <a:rPr kumimoji="0" lang="zh-CN" altLang="en-US" sz="2400" b="0" i="0" u="none" strike="noStrike" kern="0" cap="none" spc="0" normalizeH="0" baseline="0" noProof="1" dirty="0">
                <a:solidFill>
                  <a:schemeClr val="tx1"/>
                </a:solidFill>
                <a:latin typeface="仿宋_GB2312" panose="02010609030101010101" pitchFamily="49" charset="-122"/>
                <a:ea typeface="+mn-ea"/>
                <a:cs typeface="+mn-cs"/>
              </a:rPr>
              <a:t>4.设备工器具凭证为“固定资产”科目余额表的，需要提供大额设备购置发票（200万以上）。</a:t>
            </a:r>
            <a:endParaRPr kumimoji="0" lang="zh-CN" altLang="en-US" sz="2400" b="0" i="0" u="none" strike="noStrike" kern="0" cap="none" spc="0" normalizeH="0" baseline="0" noProof="1" dirty="0">
              <a:solidFill>
                <a:schemeClr val="tx1"/>
              </a:solidFill>
              <a:latin typeface="仿宋_GB2312" panose="02010609030101010101" pitchFamily="49" charset="-122"/>
              <a:ea typeface="+mn-ea"/>
              <a:cs typeface="+mn-cs"/>
            </a:endParaRPr>
          </a:p>
          <a:p>
            <a:pPr marL="0" marR="0" indent="0" algn="l" defTabSz="914400" rtl="0" eaLnBrk="0" fontAlgn="base" latinLnBrk="0" hangingPunct="0">
              <a:lnSpc>
                <a:spcPct val="150000"/>
              </a:lnSpc>
              <a:spcBef>
                <a:spcPct val="20000"/>
              </a:spcBef>
              <a:spcAft>
                <a:spcPct val="0"/>
              </a:spcAft>
              <a:buClr>
                <a:schemeClr val="accent2"/>
              </a:buClr>
              <a:buSzTx/>
              <a:buFont typeface="Wingdings" panose="05000000000000000000" pitchFamily="2" charset="2"/>
              <a:buNone/>
            </a:pPr>
            <a:r>
              <a:rPr kumimoji="0" lang="zh-CN" altLang="en-US" sz="2400" b="0" i="0" u="none" strike="noStrike" kern="0" cap="none" spc="0" normalizeH="0" baseline="0" noProof="1" dirty="0">
                <a:solidFill>
                  <a:schemeClr val="tx1"/>
                </a:solidFill>
                <a:latin typeface="仿宋_GB2312" panose="02010609030101010101" pitchFamily="49" charset="-122"/>
                <a:ea typeface="+mn-ea"/>
                <a:cs typeface="+mn-cs"/>
              </a:rPr>
              <a:t>5.将增值税计入其他费用，需要提供与项目相关的大额发票（200万以上）。</a:t>
            </a:r>
            <a:endParaRPr kumimoji="0" lang="zh-CN" altLang="en-US" sz="2400" b="0" i="0" u="none" strike="noStrike" kern="0" cap="none" spc="0" normalizeH="0" baseline="0" noProof="1" dirty="0">
              <a:solidFill>
                <a:schemeClr val="tx1"/>
              </a:solidFill>
              <a:latin typeface="仿宋_GB2312" panose="02010609030101010101" pitchFamily="49" charset="-122"/>
              <a:ea typeface="+mn-ea"/>
              <a:cs typeface="+mn-cs"/>
            </a:endParaRPr>
          </a:p>
        </p:txBody>
      </p:sp>
    </p:spTree>
  </p:cSld>
  <p:clrMapOvr>
    <a:masterClrMapping/>
  </p:clrMapOv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 name="表格 2"/>
          <p:cNvGraphicFramePr/>
          <p:nvPr/>
        </p:nvGraphicFramePr>
        <p:xfrm>
          <a:off x="623888" y="2276475"/>
          <a:ext cx="10596563" cy="4402138"/>
        </p:xfrm>
        <a:graphic>
          <a:graphicData uri="http://schemas.openxmlformats.org/drawingml/2006/table">
            <a:tbl>
              <a:tblPr firstRow="1" bandRow="1">
                <a:tableStyleId>{5C22544A-7EE6-4342-B048-85BDC9FD1C3A}</a:tableStyleId>
              </a:tblPr>
              <a:tblGrid>
                <a:gridCol w="373380"/>
                <a:gridCol w="1962150"/>
                <a:gridCol w="1234440"/>
                <a:gridCol w="4107815"/>
                <a:gridCol w="789940"/>
                <a:gridCol w="1240790"/>
                <a:gridCol w="889000"/>
              </a:tblGrid>
              <a:tr h="295275">
                <a:tc>
                  <a:txBody>
                    <a:bodyPr/>
                    <a:p>
                      <a:pPr indent="0">
                        <a:buNone/>
                      </a:pPr>
                      <a:r>
                        <a:rPr lang="en-US" sz="1200" b="0"/>
                        <a:t> </a:t>
                      </a:r>
                      <a:endParaRPr lang="en-US" altLang="en-US" sz="1200" b="0"/>
                    </a:p>
                  </a:txBody>
                  <a:tcPr marL="12700" marR="12700" marT="12700" vert="horz" anchor="b" anchorCtr="0"/>
                </a:tc>
                <a:tc>
                  <a:txBody>
                    <a:bodyPr/>
                    <a:p>
                      <a:pPr indent="0">
                        <a:buNone/>
                      </a:pPr>
                      <a:r>
                        <a:rPr lang="zh-CN" sz="1200" b="1"/>
                        <a:t>通知书编号</a:t>
                      </a:r>
                      <a:endParaRPr lang="zh-CN" altLang="en-US" sz="1200" b="1"/>
                    </a:p>
                  </a:txBody>
                  <a:tcPr marL="12700" marR="12700" marT="12700" vert="horz" anchor="b" anchorCtr="0"/>
                </a:tc>
                <a:tc>
                  <a:txBody>
                    <a:bodyPr/>
                    <a:p>
                      <a:pPr indent="0">
                        <a:buNone/>
                      </a:pPr>
                      <a:r>
                        <a:rPr lang="zh-CN" sz="1200" b="1"/>
                        <a:t>差错主要原因</a:t>
                      </a:r>
                      <a:endParaRPr lang="zh-CN" altLang="en-US" sz="1200" b="1"/>
                    </a:p>
                  </a:txBody>
                  <a:tcPr marL="12700" marR="12700" marT="12700" vert="horz" anchor="b" anchorCtr="0"/>
                </a:tc>
                <a:tc>
                  <a:txBody>
                    <a:bodyPr/>
                    <a:p>
                      <a:pPr indent="0">
                        <a:buNone/>
                      </a:pPr>
                      <a:r>
                        <a:rPr lang="zh-CN" sz="1200" b="1"/>
                        <a:t>差错具体原因</a:t>
                      </a:r>
                      <a:endParaRPr lang="zh-CN" altLang="en-US" sz="1200" b="1"/>
                    </a:p>
                  </a:txBody>
                  <a:tcPr marL="12700" marR="12700" marT="12700" vert="horz" anchor="b" anchorCtr="0"/>
                </a:tc>
                <a:tc>
                  <a:txBody>
                    <a:bodyPr/>
                    <a:p>
                      <a:pPr indent="0">
                        <a:buNone/>
                      </a:pPr>
                      <a:r>
                        <a:rPr lang="zh-CN" sz="1200" b="1"/>
                        <a:t>一般程序</a:t>
                      </a:r>
                      <a:endParaRPr lang="zh-CN" altLang="en-US" sz="1200" b="1"/>
                    </a:p>
                  </a:txBody>
                  <a:tcPr marL="12700" marR="12700" marT="12700" vert="horz" anchor="b" anchorCtr="0"/>
                </a:tc>
                <a:tc>
                  <a:txBody>
                    <a:bodyPr/>
                    <a:p>
                      <a:pPr indent="0">
                        <a:buNone/>
                      </a:pPr>
                      <a:r>
                        <a:rPr lang="zh-CN" sz="1200" b="1"/>
                        <a:t>立案文号</a:t>
                      </a:r>
                      <a:endParaRPr lang="zh-CN" altLang="en-US" sz="1200" b="1"/>
                    </a:p>
                  </a:txBody>
                  <a:tcPr marL="12700" marR="12700" marT="12700" vert="horz" anchor="b" anchorCtr="0"/>
                </a:tc>
                <a:tc>
                  <a:txBody>
                    <a:bodyPr/>
                    <a:p>
                      <a:pPr indent="0">
                        <a:buNone/>
                      </a:pPr>
                      <a:r>
                        <a:rPr lang="zh-CN" sz="1200" b="1"/>
                        <a:t>一般程序</a:t>
                      </a:r>
                      <a:endParaRPr lang="zh-CN" altLang="en-US" sz="1200" b="1"/>
                    </a:p>
                  </a:txBody>
                  <a:tcPr marL="12700" marR="12700" marT="12700" vert="horz" anchor="b" anchorCtr="0"/>
                </a:tc>
              </a:tr>
              <a:tr h="424180">
                <a:tc>
                  <a:txBody>
                    <a:bodyPr/>
                    <a:p>
                      <a:pPr indent="0">
                        <a:buNone/>
                      </a:pPr>
                      <a:r>
                        <a:rPr lang="en-US" sz="1200">
                          <a:latin typeface="宋体" panose="02010600030101010101" pitchFamily="2" charset="-122"/>
                          <a:ea typeface="宋体" panose="02010600030101010101" pitchFamily="2" charset="-122"/>
                        </a:rPr>
                        <a:t>1</a:t>
                      </a:r>
                      <a:endParaRPr lang="en-US" altLang="en-US" sz="1200">
                        <a:latin typeface="宋体" panose="02010600030101010101" pitchFamily="2" charset="-122"/>
                        <a:ea typeface="宋体" panose="02010600030101010101" pitchFamily="2" charset="-122"/>
                      </a:endParaRPr>
                    </a:p>
                  </a:txBody>
                  <a:tcPr marL="12700" marR="12700" marT="12700" vert="horz" anchor="ctr" anchorCtr="0"/>
                </a:tc>
                <a:tc>
                  <a:txBody>
                    <a:bodyPr/>
                    <a:p>
                      <a:pPr indent="0">
                        <a:buNone/>
                      </a:pPr>
                      <a:r>
                        <a:rPr lang="zh-CN" sz="1200" u="sng">
                          <a:latin typeface="宋体" panose="02010600030101010101" pitchFamily="2" charset="-122"/>
                          <a:ea typeface="宋体" panose="02010600030101010101" pitchFamily="2" charset="-122"/>
                          <a:cs typeface="宋体" panose="02010600030101010101" pitchFamily="2" charset="-122"/>
                          <a:hlinkClick r:id="rId1"/>
                        </a:rPr>
                        <a:t>京统</a:t>
                      </a:r>
                      <a:r>
                        <a:rPr lang="zh-CN" sz="1200">
                          <a:latin typeface="宋体" panose="02010600030101010101" pitchFamily="2" charset="-122"/>
                          <a:ea typeface="宋体" panose="02010600030101010101" pitchFamily="2" charset="-122"/>
                          <a:cs typeface="宋体" panose="02010600030101010101" pitchFamily="2" charset="-122"/>
                          <a:hlinkClick r:id="rId1"/>
                        </a:rPr>
                        <a:t>执</a:t>
                      </a:r>
                      <a:r>
                        <a:rPr lang="zh-CN" sz="1200" u="sng">
                          <a:latin typeface="宋体" panose="02010600030101010101" pitchFamily="2" charset="-122"/>
                          <a:ea typeface="宋体" panose="02010600030101010101" pitchFamily="2" charset="-122"/>
                          <a:cs typeface="宋体" panose="02010600030101010101" pitchFamily="2" charset="-122"/>
                          <a:hlinkClick r:id="rId1"/>
                        </a:rPr>
                        <a:t>检通(2023)第34002号</a:t>
                      </a:r>
                      <a:endParaRPr lang="zh-CN" altLang="en-US" sz="1200" u="sng">
                        <a:latin typeface="宋体" panose="02010600030101010101" pitchFamily="2" charset="-122"/>
                        <a:ea typeface="宋体" panose="02010600030101010101" pitchFamily="2" charset="-122"/>
                        <a:cs typeface="宋体" panose="02010600030101010101" pitchFamily="2" charset="-122"/>
                        <a:hlinkClick r:id="rId1"/>
                      </a:endParaRPr>
                    </a:p>
                  </a:txBody>
                  <a:tcPr marL="12700" marR="12700" marT="12700" vert="horz" anchor="ctr" anchorCtr="0"/>
                </a:tc>
                <a:tc>
                  <a:txBody>
                    <a:bodyPr/>
                    <a:p>
                      <a:pPr indent="0">
                        <a:buNone/>
                      </a:pPr>
                      <a:r>
                        <a:rPr lang="zh-CN" sz="1200">
                          <a:latin typeface="宋体" panose="02010600030101010101" pitchFamily="2" charset="-122"/>
                          <a:ea typeface="宋体" panose="02010600030101010101" pitchFamily="2" charset="-122"/>
                        </a:rPr>
                        <a:t>企业其他</a:t>
                      </a:r>
                      <a:endParaRPr lang="zh-CN" altLang="en-US" sz="1200">
                        <a:latin typeface="宋体" panose="02010600030101010101" pitchFamily="2" charset="-122"/>
                        <a:ea typeface="宋体" panose="02010600030101010101" pitchFamily="2" charset="-122"/>
                      </a:endParaRPr>
                    </a:p>
                  </a:txBody>
                  <a:tcPr marL="12700" marR="12700" marT="12700" vert="horz" anchor="ctr" anchorCtr="0"/>
                </a:tc>
                <a:tc>
                  <a:txBody>
                    <a:bodyPr/>
                    <a:p>
                      <a:pPr indent="0">
                        <a:buNone/>
                      </a:pPr>
                      <a:r>
                        <a:rPr lang="zh-CN" sz="1200">
                          <a:latin typeface="宋体" panose="02010600030101010101" pitchFamily="2" charset="-122"/>
                          <a:ea typeface="宋体" panose="02010600030101010101" pitchFamily="2" charset="-122"/>
                        </a:rPr>
                        <a:t>由于疫情原因，无法取账盖章提供当月数据，经与区统计局同志沟通按照当时数据填报</a:t>
                      </a:r>
                      <a:endParaRPr lang="zh-CN" altLang="en-US" sz="1200">
                        <a:latin typeface="宋体" panose="02010600030101010101" pitchFamily="2" charset="-122"/>
                        <a:ea typeface="宋体" panose="02010600030101010101" pitchFamily="2" charset="-122"/>
                      </a:endParaRPr>
                    </a:p>
                  </a:txBody>
                  <a:tcPr marL="12700" marR="12700" marT="12700" vert="horz" anchor="ctr" anchorCtr="0"/>
                </a:tc>
                <a:tc>
                  <a:txBody>
                    <a:bodyPr/>
                    <a:p>
                      <a:pPr indent="0">
                        <a:buNone/>
                      </a:pPr>
                      <a:r>
                        <a:rPr lang="zh-CN" sz="1200">
                          <a:latin typeface="宋体" panose="02010600030101010101" pitchFamily="2" charset="-122"/>
                          <a:ea typeface="宋体" panose="02010600030101010101" pitchFamily="2" charset="-122"/>
                        </a:rPr>
                        <a:t>一般程序</a:t>
                      </a:r>
                      <a:endParaRPr lang="zh-CN" altLang="en-US" sz="1200">
                        <a:latin typeface="宋体" panose="02010600030101010101" pitchFamily="2" charset="-122"/>
                        <a:ea typeface="宋体" panose="02010600030101010101" pitchFamily="2" charset="-122"/>
                      </a:endParaRPr>
                    </a:p>
                  </a:txBody>
                  <a:tcPr marL="12700" marR="12700" marT="12700" vert="horz" anchor="ctr" anchorCtr="0"/>
                </a:tc>
                <a:tc>
                  <a:txBody>
                    <a:bodyPr/>
                    <a:p>
                      <a:pPr indent="0">
                        <a:buNone/>
                      </a:pPr>
                      <a:r>
                        <a:rPr lang="en-US" sz="1200">
                          <a:latin typeface="宋体" panose="02010600030101010101" pitchFamily="2" charset="-122"/>
                          <a:ea typeface="宋体" panose="02010600030101010101" pitchFamily="2" charset="-122"/>
                          <a:cs typeface="宋体" panose="02010600030101010101" pitchFamily="2" charset="-122"/>
                        </a:rPr>
                        <a:t>京统执立案字(2023)第34002号</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12700" marR="12700" marT="12700" vert="horz" anchor="ctr" anchorCtr="0"/>
                </a:tc>
                <a:tc>
                  <a:txBody>
                    <a:bodyPr/>
                    <a:p>
                      <a:pPr indent="0">
                        <a:buNone/>
                      </a:pPr>
                      <a:r>
                        <a:rPr lang="zh-CN" sz="1200">
                          <a:latin typeface="宋体" panose="02010600030101010101" pitchFamily="2" charset="-122"/>
                          <a:ea typeface="宋体" panose="02010600030101010101" pitchFamily="2" charset="-122"/>
                        </a:rPr>
                        <a:t>不予处罚</a:t>
                      </a:r>
                      <a:endParaRPr lang="zh-CN" altLang="en-US" sz="1200">
                        <a:latin typeface="宋体" panose="02010600030101010101" pitchFamily="2" charset="-122"/>
                        <a:ea typeface="宋体" panose="02010600030101010101" pitchFamily="2" charset="-122"/>
                      </a:endParaRPr>
                    </a:p>
                  </a:txBody>
                  <a:tcPr marL="12700" marR="12700" marT="12700" vert="horz" anchor="ctr" anchorCtr="0"/>
                </a:tc>
              </a:tr>
              <a:tr h="400685">
                <a:tc>
                  <a:txBody>
                    <a:bodyPr/>
                    <a:p>
                      <a:pPr indent="0">
                        <a:buNone/>
                      </a:pPr>
                      <a:r>
                        <a:rPr lang="en-US" sz="1200">
                          <a:latin typeface="宋体" panose="02010600030101010101" pitchFamily="2" charset="-122"/>
                          <a:ea typeface="宋体" panose="02010600030101010101" pitchFamily="2" charset="-122"/>
                        </a:rPr>
                        <a:t>2</a:t>
                      </a:r>
                      <a:endParaRPr lang="en-US" altLang="en-US" sz="1200">
                        <a:latin typeface="宋体" panose="02010600030101010101" pitchFamily="2" charset="-122"/>
                        <a:ea typeface="宋体" panose="02010600030101010101" pitchFamily="2" charset="-122"/>
                      </a:endParaRPr>
                    </a:p>
                  </a:txBody>
                  <a:tcPr marL="12700" marR="12700" marT="12700" vert="horz" anchor="ctr" anchorCtr="0"/>
                </a:tc>
                <a:tc>
                  <a:txBody>
                    <a:bodyPr/>
                    <a:p>
                      <a:pPr indent="0">
                        <a:buNone/>
                      </a:pPr>
                      <a:r>
                        <a:rPr lang="zh-CN" sz="1200" u="sng">
                          <a:latin typeface="宋体" panose="02010600030101010101" pitchFamily="2" charset="-122"/>
                          <a:ea typeface="宋体" panose="02010600030101010101" pitchFamily="2" charset="-122"/>
                          <a:cs typeface="宋体" panose="02010600030101010101" pitchFamily="2" charset="-122"/>
                          <a:hlinkClick r:id="rId2"/>
                        </a:rPr>
                        <a:t>京统执检通(2023)第31008号</a:t>
                      </a:r>
                      <a:endParaRPr lang="zh-CN" altLang="en-US" sz="1200" u="sng">
                        <a:latin typeface="宋体" panose="02010600030101010101" pitchFamily="2" charset="-122"/>
                        <a:ea typeface="宋体" panose="02010600030101010101" pitchFamily="2" charset="-122"/>
                        <a:cs typeface="宋体" panose="02010600030101010101" pitchFamily="2" charset="-122"/>
                        <a:hlinkClick r:id="rId2"/>
                      </a:endParaRPr>
                    </a:p>
                  </a:txBody>
                  <a:tcPr marL="12700" marR="12700" marT="12700" vert="horz" anchor="ctr" anchorCtr="0"/>
                </a:tc>
                <a:tc>
                  <a:txBody>
                    <a:bodyPr/>
                    <a:p>
                      <a:pPr indent="0">
                        <a:buNone/>
                      </a:pPr>
                      <a:r>
                        <a:rPr lang="zh-CN" sz="1200">
                          <a:latin typeface="宋体" panose="02010600030101010101" pitchFamily="2" charset="-122"/>
                          <a:ea typeface="宋体" panose="02010600030101010101" pitchFamily="2" charset="-122"/>
                        </a:rPr>
                        <a:t>企业理解不透</a:t>
                      </a:r>
                      <a:endParaRPr lang="zh-CN" altLang="en-US" sz="1200">
                        <a:latin typeface="宋体" panose="02010600030101010101" pitchFamily="2" charset="-122"/>
                        <a:ea typeface="宋体" panose="02010600030101010101" pitchFamily="2" charset="-122"/>
                      </a:endParaRPr>
                    </a:p>
                  </a:txBody>
                  <a:tcPr marL="12700" marR="12700" marT="12700" vert="horz" anchor="ctr" anchorCtr="0"/>
                </a:tc>
                <a:tc>
                  <a:txBody>
                    <a:bodyPr/>
                    <a:p>
                      <a:pPr indent="0">
                        <a:buNone/>
                      </a:pPr>
                      <a:r>
                        <a:rPr lang="en-US" sz="1200">
                          <a:latin typeface="宋体" panose="02010600030101010101" pitchFamily="2" charset="-122"/>
                          <a:ea typeface="宋体" panose="02010600030101010101" pitchFamily="2" charset="-122"/>
                          <a:cs typeface="宋体" panose="02010600030101010101" pitchFamily="2" charset="-122"/>
                        </a:rPr>
                        <a:t>多报了2021年的数据</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12700" marR="12700" marT="12700" vert="horz" anchor="ctr" anchorCtr="0"/>
                </a:tc>
                <a:tc>
                  <a:txBody>
                    <a:bodyPr/>
                    <a:p>
                      <a:pPr indent="0">
                        <a:buNone/>
                      </a:pPr>
                      <a:r>
                        <a:rPr lang="zh-CN" sz="1200">
                          <a:latin typeface="宋体" panose="02010600030101010101" pitchFamily="2" charset="-122"/>
                          <a:ea typeface="宋体" panose="02010600030101010101" pitchFamily="2" charset="-122"/>
                        </a:rPr>
                        <a:t>一般程序</a:t>
                      </a:r>
                      <a:endParaRPr lang="zh-CN" altLang="en-US" sz="1200">
                        <a:latin typeface="宋体" panose="02010600030101010101" pitchFamily="2" charset="-122"/>
                        <a:ea typeface="宋体" panose="02010600030101010101" pitchFamily="2" charset="-122"/>
                      </a:endParaRPr>
                    </a:p>
                  </a:txBody>
                  <a:tcPr marL="12700" marR="12700" marT="12700" vert="horz" anchor="ctr" anchorCtr="0"/>
                </a:tc>
                <a:tc>
                  <a:txBody>
                    <a:bodyPr/>
                    <a:p>
                      <a:pPr indent="0">
                        <a:buNone/>
                      </a:pPr>
                      <a:r>
                        <a:rPr lang="en-US" sz="1200">
                          <a:latin typeface="宋体" panose="02010600030101010101" pitchFamily="2" charset="-122"/>
                          <a:ea typeface="宋体" panose="02010600030101010101" pitchFamily="2" charset="-122"/>
                          <a:cs typeface="宋体" panose="02010600030101010101" pitchFamily="2" charset="-122"/>
                        </a:rPr>
                        <a:t>京统执立案字(2023)第31008号</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12700" marR="12700" marT="12700" vert="horz" anchor="ctr" anchorCtr="0"/>
                </a:tc>
                <a:tc>
                  <a:txBody>
                    <a:bodyPr/>
                    <a:p>
                      <a:pPr indent="0">
                        <a:buNone/>
                      </a:pPr>
                      <a:r>
                        <a:rPr lang="zh-CN" sz="1200">
                          <a:latin typeface="宋体" panose="02010600030101010101" pitchFamily="2" charset="-122"/>
                          <a:ea typeface="宋体" panose="02010600030101010101" pitchFamily="2" charset="-122"/>
                        </a:rPr>
                        <a:t>不予处罚</a:t>
                      </a:r>
                      <a:endParaRPr lang="zh-CN" altLang="en-US" sz="1200">
                        <a:latin typeface="宋体" panose="02010600030101010101" pitchFamily="2" charset="-122"/>
                        <a:ea typeface="宋体" panose="02010600030101010101" pitchFamily="2" charset="-122"/>
                      </a:endParaRPr>
                    </a:p>
                  </a:txBody>
                  <a:tcPr marL="12700" marR="12700" marT="12700" vert="horz" anchor="ctr" anchorCtr="0"/>
                </a:tc>
              </a:tr>
              <a:tr h="400685">
                <a:tc>
                  <a:txBody>
                    <a:bodyPr/>
                    <a:p>
                      <a:pPr indent="0">
                        <a:buNone/>
                      </a:pPr>
                      <a:r>
                        <a:rPr lang="en-US" sz="1200">
                          <a:latin typeface="宋体" panose="02010600030101010101" pitchFamily="2" charset="-122"/>
                          <a:ea typeface="宋体" panose="02010600030101010101" pitchFamily="2" charset="-122"/>
                        </a:rPr>
                        <a:t>3</a:t>
                      </a:r>
                      <a:endParaRPr lang="en-US" altLang="en-US" sz="1200">
                        <a:latin typeface="宋体" panose="02010600030101010101" pitchFamily="2" charset="-122"/>
                        <a:ea typeface="宋体" panose="02010600030101010101" pitchFamily="2" charset="-122"/>
                      </a:endParaRPr>
                    </a:p>
                  </a:txBody>
                  <a:tcPr marL="12700" marR="12700" marT="12700" vert="horz" anchor="ctr" anchorCtr="0"/>
                </a:tc>
                <a:tc>
                  <a:txBody>
                    <a:bodyPr/>
                    <a:p>
                      <a:pPr indent="0">
                        <a:buNone/>
                      </a:pPr>
                      <a:r>
                        <a:rPr lang="zh-CN" sz="1200" u="sng">
                          <a:latin typeface="宋体" panose="02010600030101010101" pitchFamily="2" charset="-122"/>
                          <a:ea typeface="宋体" panose="02010600030101010101" pitchFamily="2" charset="-122"/>
                          <a:cs typeface="宋体" panose="02010600030101010101" pitchFamily="2" charset="-122"/>
                          <a:hlinkClick r:id="rId3"/>
                        </a:rPr>
                        <a:t>京统执检通(2023)第33003号</a:t>
                      </a:r>
                      <a:endParaRPr lang="zh-CN" altLang="en-US" sz="1200" u="sng">
                        <a:latin typeface="宋体" panose="02010600030101010101" pitchFamily="2" charset="-122"/>
                        <a:ea typeface="宋体" panose="02010600030101010101" pitchFamily="2" charset="-122"/>
                        <a:cs typeface="宋体" panose="02010600030101010101" pitchFamily="2" charset="-122"/>
                        <a:hlinkClick r:id="rId3"/>
                      </a:endParaRPr>
                    </a:p>
                  </a:txBody>
                  <a:tcPr marL="12700" marR="12700" marT="12700" vert="horz" anchor="ctr" anchorCtr="0"/>
                </a:tc>
                <a:tc>
                  <a:txBody>
                    <a:bodyPr/>
                    <a:p>
                      <a:pPr indent="0">
                        <a:buNone/>
                      </a:pPr>
                      <a:r>
                        <a:rPr lang="zh-CN" sz="1200">
                          <a:latin typeface="宋体" panose="02010600030101010101" pitchFamily="2" charset="-122"/>
                          <a:ea typeface="宋体" panose="02010600030101010101" pitchFamily="2" charset="-122"/>
                        </a:rPr>
                        <a:t>企业理解不透</a:t>
                      </a:r>
                      <a:endParaRPr lang="zh-CN" altLang="en-US" sz="1200">
                        <a:latin typeface="宋体" panose="02010600030101010101" pitchFamily="2" charset="-122"/>
                        <a:ea typeface="宋体" panose="02010600030101010101" pitchFamily="2" charset="-122"/>
                      </a:endParaRPr>
                    </a:p>
                  </a:txBody>
                  <a:tcPr marL="12700" marR="12700" marT="12700" vert="horz" anchor="ctr" anchorCtr="0"/>
                </a:tc>
                <a:tc>
                  <a:txBody>
                    <a:bodyPr/>
                    <a:p>
                      <a:pPr indent="0">
                        <a:buNone/>
                      </a:pPr>
                      <a:r>
                        <a:rPr lang="zh-CN" sz="1200">
                          <a:latin typeface="宋体" panose="02010600030101010101" pitchFamily="2" charset="-122"/>
                          <a:ea typeface="宋体" panose="02010600030101010101" pitchFamily="2" charset="-122"/>
                        </a:rPr>
                        <a:t>该单位误把在建工程科目的期末月余额看成了发生额填报</a:t>
                      </a:r>
                      <a:endParaRPr lang="zh-CN" altLang="en-US" sz="1200">
                        <a:latin typeface="宋体" panose="02010600030101010101" pitchFamily="2" charset="-122"/>
                        <a:ea typeface="宋体" panose="02010600030101010101" pitchFamily="2" charset="-122"/>
                      </a:endParaRPr>
                    </a:p>
                  </a:txBody>
                  <a:tcPr marL="12700" marR="12700" marT="12700" vert="horz" anchor="ctr" anchorCtr="0"/>
                </a:tc>
                <a:tc>
                  <a:txBody>
                    <a:bodyPr/>
                    <a:p>
                      <a:pPr indent="0">
                        <a:buNone/>
                      </a:pPr>
                      <a:r>
                        <a:rPr lang="zh-CN" sz="1200">
                          <a:latin typeface="宋体" panose="02010600030101010101" pitchFamily="2" charset="-122"/>
                          <a:ea typeface="宋体" panose="02010600030101010101" pitchFamily="2" charset="-122"/>
                        </a:rPr>
                        <a:t>一般程序</a:t>
                      </a:r>
                      <a:endParaRPr lang="zh-CN" altLang="en-US" sz="1200">
                        <a:latin typeface="宋体" panose="02010600030101010101" pitchFamily="2" charset="-122"/>
                        <a:ea typeface="宋体" panose="02010600030101010101" pitchFamily="2" charset="-122"/>
                      </a:endParaRPr>
                    </a:p>
                  </a:txBody>
                  <a:tcPr marL="12700" marR="12700" marT="12700" vert="horz" anchor="ctr" anchorCtr="0"/>
                </a:tc>
                <a:tc>
                  <a:txBody>
                    <a:bodyPr/>
                    <a:p>
                      <a:pPr indent="0">
                        <a:buNone/>
                      </a:pPr>
                      <a:r>
                        <a:rPr lang="en-US" sz="1200">
                          <a:latin typeface="宋体" panose="02010600030101010101" pitchFamily="2" charset="-122"/>
                          <a:ea typeface="宋体" panose="02010600030101010101" pitchFamily="2" charset="-122"/>
                          <a:cs typeface="宋体" panose="02010600030101010101" pitchFamily="2" charset="-122"/>
                        </a:rPr>
                        <a:t>京统执立案字(2023)第33003号</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12700" marR="12700" marT="12700" vert="horz" anchor="ctr" anchorCtr="0"/>
                </a:tc>
                <a:tc>
                  <a:txBody>
                    <a:bodyPr/>
                    <a:p>
                      <a:pPr indent="0">
                        <a:buNone/>
                      </a:pPr>
                      <a:r>
                        <a:rPr lang="zh-CN" sz="1200">
                          <a:latin typeface="宋体" panose="02010600030101010101" pitchFamily="2" charset="-122"/>
                          <a:ea typeface="宋体" panose="02010600030101010101" pitchFamily="2" charset="-122"/>
                        </a:rPr>
                        <a:t>不予处罚</a:t>
                      </a:r>
                      <a:endParaRPr lang="zh-CN" altLang="en-US" sz="1200">
                        <a:latin typeface="宋体" panose="02010600030101010101" pitchFamily="2" charset="-122"/>
                        <a:ea typeface="宋体" panose="02010600030101010101" pitchFamily="2" charset="-122"/>
                      </a:endParaRPr>
                    </a:p>
                  </a:txBody>
                  <a:tcPr marL="12700" marR="12700" marT="12700" vert="horz" anchor="ctr" anchorCtr="0"/>
                </a:tc>
              </a:tr>
              <a:tr h="400685">
                <a:tc>
                  <a:txBody>
                    <a:bodyPr/>
                    <a:p>
                      <a:pPr indent="0">
                        <a:buNone/>
                      </a:pPr>
                      <a:r>
                        <a:rPr lang="en-US" sz="1200">
                          <a:latin typeface="宋体" panose="02010600030101010101" pitchFamily="2" charset="-122"/>
                          <a:ea typeface="宋体" panose="02010600030101010101" pitchFamily="2" charset="-122"/>
                        </a:rPr>
                        <a:t>4</a:t>
                      </a:r>
                      <a:endParaRPr lang="en-US" altLang="en-US" sz="1200">
                        <a:latin typeface="宋体" panose="02010600030101010101" pitchFamily="2" charset="-122"/>
                        <a:ea typeface="宋体" panose="02010600030101010101" pitchFamily="2" charset="-122"/>
                      </a:endParaRPr>
                    </a:p>
                  </a:txBody>
                  <a:tcPr marL="12700" marR="12700" marT="12700" vert="horz" anchor="ctr" anchorCtr="0"/>
                </a:tc>
                <a:tc>
                  <a:txBody>
                    <a:bodyPr/>
                    <a:p>
                      <a:pPr indent="0">
                        <a:buNone/>
                      </a:pPr>
                      <a:r>
                        <a:rPr lang="zh-CN" sz="1200" u="sng">
                          <a:latin typeface="宋体" panose="02010600030101010101" pitchFamily="2" charset="-122"/>
                          <a:ea typeface="宋体" panose="02010600030101010101" pitchFamily="2" charset="-122"/>
                          <a:cs typeface="宋体" panose="02010600030101010101" pitchFamily="2" charset="-122"/>
                          <a:hlinkClick r:id="rId4"/>
                        </a:rPr>
                        <a:t>京统执检通(2023)第31017号</a:t>
                      </a:r>
                      <a:endParaRPr lang="zh-CN" altLang="en-US" sz="1200" u="sng">
                        <a:latin typeface="宋体" panose="02010600030101010101" pitchFamily="2" charset="-122"/>
                        <a:ea typeface="宋体" panose="02010600030101010101" pitchFamily="2" charset="-122"/>
                        <a:cs typeface="宋体" panose="02010600030101010101" pitchFamily="2" charset="-122"/>
                        <a:hlinkClick r:id="rId4"/>
                      </a:endParaRPr>
                    </a:p>
                  </a:txBody>
                  <a:tcPr marL="12700" marR="12700" marT="12700" vert="horz" anchor="ctr" anchorCtr="0"/>
                </a:tc>
                <a:tc>
                  <a:txBody>
                    <a:bodyPr/>
                    <a:p>
                      <a:pPr indent="0">
                        <a:buNone/>
                      </a:pPr>
                      <a:r>
                        <a:rPr lang="zh-CN" sz="1200">
                          <a:latin typeface="宋体" panose="02010600030101010101" pitchFamily="2" charset="-122"/>
                          <a:ea typeface="宋体" panose="02010600030101010101" pitchFamily="2" charset="-122"/>
                        </a:rPr>
                        <a:t>企业理解不透</a:t>
                      </a:r>
                      <a:endParaRPr lang="zh-CN" altLang="en-US" sz="1200">
                        <a:latin typeface="宋体" panose="02010600030101010101" pitchFamily="2" charset="-122"/>
                        <a:ea typeface="宋体" panose="02010600030101010101" pitchFamily="2" charset="-122"/>
                      </a:endParaRPr>
                    </a:p>
                  </a:txBody>
                  <a:tcPr marL="12700" marR="12700" marT="12700" vert="horz" anchor="ctr" anchorCtr="0"/>
                </a:tc>
                <a:tc>
                  <a:txBody>
                    <a:bodyPr/>
                    <a:p>
                      <a:pPr indent="0">
                        <a:buNone/>
                      </a:pPr>
                      <a:r>
                        <a:rPr lang="zh-CN" sz="1200">
                          <a:latin typeface="宋体" panose="02010600030101010101" pitchFamily="2" charset="-122"/>
                          <a:ea typeface="宋体" panose="02010600030101010101" pitchFamily="2" charset="-122"/>
                        </a:rPr>
                        <a:t>企业为了和计划投资保持一致，按估计的数据填报</a:t>
                      </a:r>
                      <a:endParaRPr lang="zh-CN" altLang="en-US" sz="1200">
                        <a:latin typeface="宋体" panose="02010600030101010101" pitchFamily="2" charset="-122"/>
                        <a:ea typeface="宋体" panose="02010600030101010101" pitchFamily="2" charset="-122"/>
                      </a:endParaRPr>
                    </a:p>
                  </a:txBody>
                  <a:tcPr marL="12700" marR="12700" marT="12700" vert="horz" anchor="ctr" anchorCtr="0"/>
                </a:tc>
                <a:tc>
                  <a:txBody>
                    <a:bodyPr/>
                    <a:p>
                      <a:pPr indent="0">
                        <a:buNone/>
                      </a:pPr>
                      <a:r>
                        <a:rPr lang="zh-CN" sz="1200">
                          <a:latin typeface="宋体" panose="02010600030101010101" pitchFamily="2" charset="-122"/>
                          <a:ea typeface="宋体" panose="02010600030101010101" pitchFamily="2" charset="-122"/>
                        </a:rPr>
                        <a:t>一般程序</a:t>
                      </a:r>
                      <a:endParaRPr lang="zh-CN" altLang="en-US" sz="1200">
                        <a:latin typeface="宋体" panose="02010600030101010101" pitchFamily="2" charset="-122"/>
                        <a:ea typeface="宋体" panose="02010600030101010101" pitchFamily="2" charset="-122"/>
                      </a:endParaRPr>
                    </a:p>
                  </a:txBody>
                  <a:tcPr marL="12700" marR="12700" marT="12700" vert="horz" anchor="ctr" anchorCtr="0"/>
                </a:tc>
                <a:tc>
                  <a:txBody>
                    <a:bodyPr/>
                    <a:p>
                      <a:pPr indent="0">
                        <a:buNone/>
                      </a:pPr>
                      <a:r>
                        <a:rPr lang="en-US" sz="1200">
                          <a:latin typeface="宋体" panose="02010600030101010101" pitchFamily="2" charset="-122"/>
                          <a:ea typeface="宋体" panose="02010600030101010101" pitchFamily="2" charset="-122"/>
                          <a:cs typeface="宋体" panose="02010600030101010101" pitchFamily="2" charset="-122"/>
                        </a:rPr>
                        <a:t>京统执立案字(2023)第31017号</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12700" marR="12700" marT="12700" vert="horz" anchor="ctr" anchorCtr="0"/>
                </a:tc>
                <a:tc>
                  <a:txBody>
                    <a:bodyPr/>
                    <a:p>
                      <a:pPr indent="0">
                        <a:buNone/>
                      </a:pPr>
                      <a:r>
                        <a:rPr lang="zh-CN" sz="1200">
                          <a:latin typeface="宋体" panose="02010600030101010101" pitchFamily="2" charset="-122"/>
                          <a:ea typeface="宋体" panose="02010600030101010101" pitchFamily="2" charset="-122"/>
                        </a:rPr>
                        <a:t>不予处罚</a:t>
                      </a:r>
                      <a:endParaRPr lang="zh-CN" altLang="en-US" sz="1200">
                        <a:latin typeface="宋体" panose="02010600030101010101" pitchFamily="2" charset="-122"/>
                        <a:ea typeface="宋体" panose="02010600030101010101" pitchFamily="2" charset="-122"/>
                      </a:endParaRPr>
                    </a:p>
                  </a:txBody>
                  <a:tcPr marL="12700" marR="12700" marT="12700" vert="horz" anchor="ctr" anchorCtr="0"/>
                </a:tc>
              </a:tr>
              <a:tr h="389890">
                <a:tc>
                  <a:txBody>
                    <a:bodyPr/>
                    <a:p>
                      <a:pPr indent="0">
                        <a:buNone/>
                      </a:pPr>
                      <a:r>
                        <a:rPr lang="en-US" sz="1200">
                          <a:latin typeface="宋体" panose="02010600030101010101" pitchFamily="2" charset="-122"/>
                          <a:ea typeface="宋体" panose="02010600030101010101" pitchFamily="2" charset="-122"/>
                        </a:rPr>
                        <a:t>5</a:t>
                      </a:r>
                      <a:endParaRPr lang="en-US" altLang="en-US" sz="1200">
                        <a:latin typeface="宋体" panose="02010600030101010101" pitchFamily="2" charset="-122"/>
                        <a:ea typeface="宋体" panose="02010600030101010101" pitchFamily="2" charset="-122"/>
                      </a:endParaRPr>
                    </a:p>
                  </a:txBody>
                  <a:tcPr marL="12700" marR="12700" marT="12700" vert="horz" anchor="ctr" anchorCtr="0"/>
                </a:tc>
                <a:tc>
                  <a:txBody>
                    <a:bodyPr/>
                    <a:p>
                      <a:pPr indent="0">
                        <a:buNone/>
                      </a:pPr>
                      <a:r>
                        <a:rPr lang="zh-CN" sz="1200" u="sng">
                          <a:latin typeface="宋体" panose="02010600030101010101" pitchFamily="2" charset="-122"/>
                          <a:ea typeface="宋体" panose="02010600030101010101" pitchFamily="2" charset="-122"/>
                          <a:cs typeface="宋体" panose="02010600030101010101" pitchFamily="2" charset="-122"/>
                          <a:hlinkClick r:id="rId5"/>
                        </a:rPr>
                        <a:t>京统执检通(2023)第36020号</a:t>
                      </a:r>
                      <a:endParaRPr lang="zh-CN" altLang="en-US" sz="1200" u="sng">
                        <a:latin typeface="宋体" panose="02010600030101010101" pitchFamily="2" charset="-122"/>
                        <a:ea typeface="宋体" panose="02010600030101010101" pitchFamily="2" charset="-122"/>
                        <a:cs typeface="宋体" panose="02010600030101010101" pitchFamily="2" charset="-122"/>
                        <a:hlinkClick r:id="rId5"/>
                      </a:endParaRPr>
                    </a:p>
                  </a:txBody>
                  <a:tcPr marL="12700" marR="12700" marT="12700" vert="horz" anchor="ctr" anchorCtr="0"/>
                </a:tc>
                <a:tc>
                  <a:txBody>
                    <a:bodyPr/>
                    <a:p>
                      <a:pPr indent="0">
                        <a:buNone/>
                      </a:pPr>
                      <a:r>
                        <a:rPr lang="zh-CN" sz="1200">
                          <a:latin typeface="宋体" panose="02010600030101010101" pitchFamily="2" charset="-122"/>
                          <a:ea typeface="宋体" panose="02010600030101010101" pitchFamily="2" charset="-122"/>
                        </a:rPr>
                        <a:t>企业不认真</a:t>
                      </a:r>
                      <a:endParaRPr lang="zh-CN" altLang="en-US" sz="1200">
                        <a:latin typeface="宋体" panose="02010600030101010101" pitchFamily="2" charset="-122"/>
                        <a:ea typeface="宋体" panose="02010600030101010101" pitchFamily="2" charset="-122"/>
                      </a:endParaRPr>
                    </a:p>
                  </a:txBody>
                  <a:tcPr marL="12700" marR="12700" marT="12700" vert="horz" anchor="ctr" anchorCtr="0"/>
                </a:tc>
                <a:tc>
                  <a:txBody>
                    <a:bodyPr/>
                    <a:p>
                      <a:pPr indent="0">
                        <a:buNone/>
                      </a:pPr>
                      <a:r>
                        <a:rPr lang="zh-CN" sz="1200">
                          <a:latin typeface="宋体" panose="02010600030101010101" pitchFamily="2" charset="-122"/>
                          <a:ea typeface="宋体" panose="02010600030101010101" pitchFamily="2" charset="-122"/>
                        </a:rPr>
                        <a:t>漏算了一张发票的投资金额</a:t>
                      </a:r>
                      <a:endParaRPr lang="zh-CN" altLang="en-US" sz="1200">
                        <a:latin typeface="宋体" panose="02010600030101010101" pitchFamily="2" charset="-122"/>
                        <a:ea typeface="宋体" panose="02010600030101010101" pitchFamily="2" charset="-122"/>
                      </a:endParaRPr>
                    </a:p>
                  </a:txBody>
                  <a:tcPr marL="12700" marR="12700" marT="12700" vert="horz" anchor="ctr" anchorCtr="0"/>
                </a:tc>
                <a:tc>
                  <a:txBody>
                    <a:bodyPr/>
                    <a:p>
                      <a:pPr indent="0">
                        <a:buNone/>
                      </a:pPr>
                      <a:endParaRPr lang="en-US" altLang="en-US" sz="1200">
                        <a:latin typeface="宋体" panose="02010600030101010101" pitchFamily="2" charset="-122"/>
                        <a:ea typeface="宋体" panose="02010600030101010101" pitchFamily="2" charset="-122"/>
                      </a:endParaRPr>
                    </a:p>
                  </a:txBody>
                  <a:tcPr marL="12700" marR="12700" marT="12700" vert="horz" anchor="ctr" anchorCtr="0"/>
                </a:tc>
                <a:tc>
                  <a:txBody>
                    <a:bodyPr/>
                    <a:p>
                      <a:pPr indent="0">
                        <a:buNone/>
                      </a:pPr>
                      <a:endParaRPr lang="en-US" altLang="en-US" sz="1200">
                        <a:latin typeface="宋体" panose="02010600030101010101" pitchFamily="2" charset="-122"/>
                        <a:ea typeface="宋体" panose="02010600030101010101" pitchFamily="2" charset="-122"/>
                      </a:endParaRPr>
                    </a:p>
                  </a:txBody>
                  <a:tcPr marL="12700" marR="12700" marT="12700" vert="horz" anchor="ctr" anchorCtr="0"/>
                </a:tc>
                <a:tc>
                  <a:txBody>
                    <a:bodyPr/>
                    <a:p>
                      <a:pPr indent="0">
                        <a:buNone/>
                      </a:pPr>
                      <a:endParaRPr lang="en-US" altLang="en-US" sz="1200">
                        <a:latin typeface="宋体" panose="02010600030101010101" pitchFamily="2" charset="-122"/>
                        <a:ea typeface="宋体" panose="02010600030101010101" pitchFamily="2" charset="-122"/>
                      </a:endParaRPr>
                    </a:p>
                  </a:txBody>
                  <a:tcPr marL="12700" marR="12700" marT="12700" vert="horz" anchor="ctr" anchorCtr="0"/>
                </a:tc>
              </a:tr>
              <a:tr h="430530">
                <a:tc>
                  <a:txBody>
                    <a:bodyPr/>
                    <a:p>
                      <a:pPr indent="0">
                        <a:buNone/>
                      </a:pPr>
                      <a:r>
                        <a:rPr lang="en-US" sz="1200">
                          <a:latin typeface="宋体" panose="02010600030101010101" pitchFamily="2" charset="-122"/>
                          <a:ea typeface="宋体" panose="02010600030101010101" pitchFamily="2" charset="-122"/>
                        </a:rPr>
                        <a:t>6</a:t>
                      </a:r>
                      <a:endParaRPr lang="en-US" altLang="en-US" sz="1200">
                        <a:latin typeface="宋体" panose="02010600030101010101" pitchFamily="2" charset="-122"/>
                        <a:ea typeface="宋体" panose="02010600030101010101" pitchFamily="2" charset="-122"/>
                      </a:endParaRPr>
                    </a:p>
                  </a:txBody>
                  <a:tcPr marL="12700" marR="12700" marT="12700" vert="horz" anchor="ctr" anchorCtr="0"/>
                </a:tc>
                <a:tc>
                  <a:txBody>
                    <a:bodyPr/>
                    <a:p>
                      <a:pPr indent="0">
                        <a:buNone/>
                      </a:pPr>
                      <a:r>
                        <a:rPr lang="zh-CN" sz="1200" u="sng">
                          <a:latin typeface="宋体" panose="02010600030101010101" pitchFamily="2" charset="-122"/>
                          <a:ea typeface="宋体" panose="02010600030101010101" pitchFamily="2" charset="-122"/>
                          <a:cs typeface="宋体" panose="02010600030101010101" pitchFamily="2" charset="-122"/>
                          <a:hlinkClick r:id="rId6"/>
                        </a:rPr>
                        <a:t>京统执检通(2023)第32019号</a:t>
                      </a:r>
                      <a:endParaRPr lang="zh-CN" altLang="en-US" sz="1200" u="sng">
                        <a:latin typeface="宋体" panose="02010600030101010101" pitchFamily="2" charset="-122"/>
                        <a:ea typeface="宋体" panose="02010600030101010101" pitchFamily="2" charset="-122"/>
                        <a:cs typeface="宋体" panose="02010600030101010101" pitchFamily="2" charset="-122"/>
                        <a:hlinkClick r:id="rId6"/>
                      </a:endParaRPr>
                    </a:p>
                  </a:txBody>
                  <a:tcPr marL="12700" marR="12700" marT="12700" vert="horz" anchor="ctr" anchorCtr="0"/>
                </a:tc>
                <a:tc>
                  <a:txBody>
                    <a:bodyPr/>
                    <a:p>
                      <a:pPr indent="0">
                        <a:buNone/>
                      </a:pPr>
                      <a:r>
                        <a:rPr lang="zh-CN" sz="1200">
                          <a:latin typeface="宋体" panose="02010600030101010101" pitchFamily="2" charset="-122"/>
                          <a:ea typeface="宋体" panose="02010600030101010101" pitchFamily="2" charset="-122"/>
                        </a:rPr>
                        <a:t>企业其他</a:t>
                      </a:r>
                      <a:endParaRPr lang="zh-CN" altLang="en-US" sz="1200">
                        <a:latin typeface="宋体" panose="02010600030101010101" pitchFamily="2" charset="-122"/>
                        <a:ea typeface="宋体" panose="02010600030101010101" pitchFamily="2" charset="-122"/>
                      </a:endParaRPr>
                    </a:p>
                  </a:txBody>
                  <a:tcPr marL="12700" marR="12700" marT="12700" vert="horz" anchor="ctr" anchorCtr="0"/>
                </a:tc>
                <a:tc>
                  <a:txBody>
                    <a:bodyPr/>
                    <a:p>
                      <a:pPr indent="0">
                        <a:buNone/>
                      </a:pPr>
                      <a:r>
                        <a:rPr lang="en-US" sz="1200">
                          <a:latin typeface="宋体" panose="02010600030101010101" pitchFamily="2" charset="-122"/>
                          <a:ea typeface="宋体" panose="02010600030101010101" pitchFamily="2" charset="-122"/>
                          <a:cs typeface="宋体" panose="02010600030101010101" pitchFamily="2" charset="-122"/>
                        </a:rPr>
                        <a:t>有一个2021年的项目在21年漏报后，在2022年进行了补报，导致22年多报了该项目的7万元。</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12700" marR="12700" marT="12700" vert="horz" anchor="ctr" anchorCtr="0"/>
                </a:tc>
                <a:tc>
                  <a:txBody>
                    <a:bodyPr/>
                    <a:p>
                      <a:pPr indent="0">
                        <a:buNone/>
                      </a:pPr>
                      <a:endParaRPr lang="en-US" altLang="en-US" sz="1200">
                        <a:latin typeface="宋体" panose="02010600030101010101" pitchFamily="2" charset="-122"/>
                        <a:ea typeface="宋体" panose="02010600030101010101" pitchFamily="2" charset="-122"/>
                      </a:endParaRPr>
                    </a:p>
                  </a:txBody>
                  <a:tcPr marL="12700" marR="12700" marT="12700" vert="horz" anchor="ctr" anchorCtr="0"/>
                </a:tc>
                <a:tc>
                  <a:txBody>
                    <a:bodyPr/>
                    <a:p>
                      <a:pPr indent="0">
                        <a:buNone/>
                      </a:pPr>
                      <a:endParaRPr lang="en-US" altLang="en-US" sz="1200">
                        <a:latin typeface="宋体" panose="02010600030101010101" pitchFamily="2" charset="-122"/>
                        <a:ea typeface="宋体" panose="02010600030101010101" pitchFamily="2" charset="-122"/>
                      </a:endParaRPr>
                    </a:p>
                  </a:txBody>
                  <a:tcPr marL="12700" marR="12700" marT="12700" vert="horz" anchor="ctr" anchorCtr="0"/>
                </a:tc>
                <a:tc>
                  <a:txBody>
                    <a:bodyPr/>
                    <a:p>
                      <a:pPr indent="0">
                        <a:buNone/>
                      </a:pPr>
                      <a:endParaRPr lang="en-US" altLang="en-US" sz="1200">
                        <a:latin typeface="宋体" panose="02010600030101010101" pitchFamily="2" charset="-122"/>
                        <a:ea typeface="宋体" panose="02010600030101010101" pitchFamily="2" charset="-122"/>
                      </a:endParaRPr>
                    </a:p>
                  </a:txBody>
                  <a:tcPr marL="12700" marR="12700" marT="12700" vert="horz" anchor="ctr" anchorCtr="0"/>
                </a:tc>
              </a:tr>
              <a:tr h="290830">
                <a:tc>
                  <a:txBody>
                    <a:bodyPr/>
                    <a:p>
                      <a:pPr indent="0">
                        <a:buNone/>
                      </a:pPr>
                      <a:r>
                        <a:rPr lang="en-US" sz="1200">
                          <a:latin typeface="宋体" panose="02010600030101010101" pitchFamily="2" charset="-122"/>
                          <a:ea typeface="宋体" panose="02010600030101010101" pitchFamily="2" charset="-122"/>
                        </a:rPr>
                        <a:t>7</a:t>
                      </a:r>
                      <a:endParaRPr lang="en-US" altLang="en-US" sz="1200">
                        <a:latin typeface="宋体" panose="02010600030101010101" pitchFamily="2" charset="-122"/>
                        <a:ea typeface="宋体" panose="02010600030101010101" pitchFamily="2" charset="-122"/>
                      </a:endParaRPr>
                    </a:p>
                  </a:txBody>
                  <a:tcPr marL="12700" marR="12700" marT="12700" vert="horz" anchor="ctr" anchorCtr="0"/>
                </a:tc>
                <a:tc>
                  <a:txBody>
                    <a:bodyPr/>
                    <a:p>
                      <a:pPr indent="0">
                        <a:buNone/>
                      </a:pPr>
                      <a:r>
                        <a:rPr lang="zh-CN" sz="1200" u="sng">
                          <a:latin typeface="宋体" panose="02010600030101010101" pitchFamily="2" charset="-122"/>
                          <a:ea typeface="宋体" panose="02010600030101010101" pitchFamily="2" charset="-122"/>
                          <a:cs typeface="宋体" panose="02010600030101010101" pitchFamily="2" charset="-122"/>
                          <a:hlinkClick r:id="rId7"/>
                        </a:rPr>
                        <a:t>京统执检通(2023)第31016号</a:t>
                      </a:r>
                      <a:endParaRPr lang="zh-CN" altLang="en-US" sz="1200" u="sng">
                        <a:latin typeface="宋体" panose="02010600030101010101" pitchFamily="2" charset="-122"/>
                        <a:ea typeface="宋体" panose="02010600030101010101" pitchFamily="2" charset="-122"/>
                        <a:cs typeface="宋体" panose="02010600030101010101" pitchFamily="2" charset="-122"/>
                        <a:hlinkClick r:id="rId7"/>
                      </a:endParaRPr>
                    </a:p>
                  </a:txBody>
                  <a:tcPr marL="12700" marR="12700" marT="12700" vert="horz" anchor="ctr" anchorCtr="0"/>
                </a:tc>
                <a:tc>
                  <a:txBody>
                    <a:bodyPr/>
                    <a:p>
                      <a:pPr indent="0">
                        <a:buNone/>
                      </a:pPr>
                      <a:r>
                        <a:rPr lang="zh-CN" sz="1200">
                          <a:latin typeface="宋体" panose="02010600030101010101" pitchFamily="2" charset="-122"/>
                          <a:ea typeface="宋体" panose="02010600030101010101" pitchFamily="2" charset="-122"/>
                        </a:rPr>
                        <a:t>企业理解不透</a:t>
                      </a:r>
                      <a:endParaRPr lang="zh-CN" altLang="en-US" sz="1200">
                        <a:latin typeface="宋体" panose="02010600030101010101" pitchFamily="2" charset="-122"/>
                        <a:ea typeface="宋体" panose="02010600030101010101" pitchFamily="2" charset="-122"/>
                      </a:endParaRPr>
                    </a:p>
                  </a:txBody>
                  <a:tcPr marL="12700" marR="12700" marT="12700" vert="horz" anchor="ctr" anchorCtr="0"/>
                </a:tc>
                <a:tc>
                  <a:txBody>
                    <a:bodyPr/>
                    <a:p>
                      <a:pPr indent="0">
                        <a:buNone/>
                      </a:pPr>
                      <a:r>
                        <a:rPr lang="en-US" sz="1200">
                          <a:latin typeface="宋体" panose="02010600030101010101" pitchFamily="2" charset="-122"/>
                          <a:ea typeface="宋体" panose="02010600030101010101" pitchFamily="2" charset="-122"/>
                          <a:cs typeface="宋体" panose="02010600030101010101" pitchFamily="2" charset="-122"/>
                        </a:rPr>
                        <a:t>固投数据包括了2021年支付的金额</a:t>
                      </a:r>
                      <a:endParaRPr lang="en-US" altLang="en-US" sz="1200">
                        <a:latin typeface="宋体" panose="02010600030101010101" pitchFamily="2" charset="-122"/>
                        <a:ea typeface="宋体" panose="02010600030101010101" pitchFamily="2" charset="-122"/>
                        <a:cs typeface="宋体" panose="02010600030101010101" pitchFamily="2" charset="-122"/>
                      </a:endParaRPr>
                    </a:p>
                  </a:txBody>
                  <a:tcPr marL="12700" marR="12700" marT="12700" vert="horz" anchor="ctr" anchorCtr="0"/>
                </a:tc>
                <a:tc>
                  <a:txBody>
                    <a:bodyPr/>
                    <a:p>
                      <a:pPr indent="0">
                        <a:buNone/>
                      </a:pPr>
                      <a:endParaRPr lang="en-US" altLang="en-US" sz="1200">
                        <a:latin typeface="宋体" panose="02010600030101010101" pitchFamily="2" charset="-122"/>
                        <a:ea typeface="宋体" panose="02010600030101010101" pitchFamily="2" charset="-122"/>
                      </a:endParaRPr>
                    </a:p>
                  </a:txBody>
                  <a:tcPr marL="12700" marR="12700" marT="12700" vert="horz" anchor="ctr" anchorCtr="0"/>
                </a:tc>
                <a:tc>
                  <a:txBody>
                    <a:bodyPr/>
                    <a:p>
                      <a:pPr indent="0">
                        <a:buNone/>
                      </a:pPr>
                      <a:endParaRPr lang="en-US" altLang="en-US" sz="1200">
                        <a:latin typeface="宋体" panose="02010600030101010101" pitchFamily="2" charset="-122"/>
                        <a:ea typeface="宋体" panose="02010600030101010101" pitchFamily="2" charset="-122"/>
                      </a:endParaRPr>
                    </a:p>
                  </a:txBody>
                  <a:tcPr marL="12700" marR="12700" marT="12700" vert="horz" anchor="ctr" anchorCtr="0"/>
                </a:tc>
                <a:tc>
                  <a:txBody>
                    <a:bodyPr/>
                    <a:p>
                      <a:pPr indent="0">
                        <a:buNone/>
                      </a:pPr>
                      <a:endParaRPr lang="en-US" altLang="en-US" sz="1200">
                        <a:latin typeface="宋体" panose="02010600030101010101" pitchFamily="2" charset="-122"/>
                        <a:ea typeface="宋体" panose="02010600030101010101" pitchFamily="2" charset="-122"/>
                      </a:endParaRPr>
                    </a:p>
                  </a:txBody>
                  <a:tcPr marL="12700" marR="12700" marT="12700" vert="horz" anchor="ctr" anchorCtr="0"/>
                </a:tc>
              </a:tr>
              <a:tr h="400685">
                <a:tc>
                  <a:txBody>
                    <a:bodyPr/>
                    <a:p>
                      <a:pPr indent="0">
                        <a:buNone/>
                      </a:pPr>
                      <a:r>
                        <a:rPr lang="en-US" sz="1200">
                          <a:latin typeface="宋体" panose="02010600030101010101" pitchFamily="2" charset="-122"/>
                          <a:ea typeface="宋体" panose="02010600030101010101" pitchFamily="2" charset="-122"/>
                        </a:rPr>
                        <a:t>8</a:t>
                      </a:r>
                      <a:endParaRPr lang="en-US" altLang="en-US" sz="1200">
                        <a:latin typeface="宋体" panose="02010600030101010101" pitchFamily="2" charset="-122"/>
                        <a:ea typeface="宋体" panose="02010600030101010101" pitchFamily="2" charset="-122"/>
                      </a:endParaRPr>
                    </a:p>
                  </a:txBody>
                  <a:tcPr marL="12700" marR="12700" marT="12700" vert="horz" anchor="ctr" anchorCtr="0"/>
                </a:tc>
                <a:tc>
                  <a:txBody>
                    <a:bodyPr/>
                    <a:p>
                      <a:pPr indent="0">
                        <a:buNone/>
                      </a:pPr>
                      <a:r>
                        <a:rPr lang="zh-CN" sz="1200" u="sng">
                          <a:latin typeface="宋体" panose="02010600030101010101" pitchFamily="2" charset="-122"/>
                          <a:ea typeface="宋体" panose="02010600030101010101" pitchFamily="2" charset="-122"/>
                          <a:cs typeface="宋体" panose="02010600030101010101" pitchFamily="2" charset="-122"/>
                          <a:hlinkClick r:id="rId8"/>
                        </a:rPr>
                        <a:t>京统执检通(2023)第33013号</a:t>
                      </a:r>
                      <a:endParaRPr lang="zh-CN" altLang="en-US" sz="1200" u="sng">
                        <a:latin typeface="宋体" panose="02010600030101010101" pitchFamily="2" charset="-122"/>
                        <a:ea typeface="宋体" panose="02010600030101010101" pitchFamily="2" charset="-122"/>
                        <a:cs typeface="宋体" panose="02010600030101010101" pitchFamily="2" charset="-122"/>
                        <a:hlinkClick r:id="rId8"/>
                      </a:endParaRPr>
                    </a:p>
                  </a:txBody>
                  <a:tcPr marL="12700" marR="12700" marT="12700" vert="horz" anchor="ctr" anchorCtr="0"/>
                </a:tc>
                <a:tc>
                  <a:txBody>
                    <a:bodyPr/>
                    <a:p>
                      <a:pPr indent="0">
                        <a:buNone/>
                      </a:pPr>
                      <a:r>
                        <a:rPr lang="zh-CN" sz="1200">
                          <a:latin typeface="宋体" panose="02010600030101010101" pitchFamily="2" charset="-122"/>
                          <a:ea typeface="宋体" panose="02010600030101010101" pitchFamily="2" charset="-122"/>
                        </a:rPr>
                        <a:t>企业理解不透</a:t>
                      </a:r>
                      <a:endParaRPr lang="zh-CN" altLang="en-US" sz="1200">
                        <a:latin typeface="宋体" panose="02010600030101010101" pitchFamily="2" charset="-122"/>
                        <a:ea typeface="宋体" panose="02010600030101010101" pitchFamily="2" charset="-122"/>
                      </a:endParaRPr>
                    </a:p>
                  </a:txBody>
                  <a:tcPr marL="12700" marR="12700" marT="12700" vert="horz" anchor="ctr" anchorCtr="0"/>
                </a:tc>
                <a:tc>
                  <a:txBody>
                    <a:bodyPr/>
                    <a:p>
                      <a:pPr indent="0">
                        <a:buNone/>
                      </a:pPr>
                      <a:r>
                        <a:rPr lang="zh-CN" sz="1200">
                          <a:latin typeface="宋体" panose="02010600030101010101" pitchFamily="2" charset="-122"/>
                          <a:ea typeface="宋体" panose="02010600030101010101" pitchFamily="2" charset="-122"/>
                        </a:rPr>
                        <a:t>在包含土地购置费的情形下重复包含了土地使用权摊销</a:t>
                      </a:r>
                      <a:endParaRPr lang="zh-CN" altLang="en-US" sz="1200">
                        <a:latin typeface="宋体" panose="02010600030101010101" pitchFamily="2" charset="-122"/>
                        <a:ea typeface="宋体" panose="02010600030101010101" pitchFamily="2" charset="-122"/>
                      </a:endParaRPr>
                    </a:p>
                  </a:txBody>
                  <a:tcPr marL="12700" marR="12700" marT="12700" vert="horz" anchor="ctr" anchorCtr="0"/>
                </a:tc>
                <a:tc>
                  <a:txBody>
                    <a:bodyPr/>
                    <a:p>
                      <a:pPr indent="0">
                        <a:buNone/>
                      </a:pPr>
                      <a:endParaRPr lang="en-US" altLang="en-US" sz="1200">
                        <a:latin typeface="宋体" panose="02010600030101010101" pitchFamily="2" charset="-122"/>
                        <a:ea typeface="宋体" panose="02010600030101010101" pitchFamily="2" charset="-122"/>
                      </a:endParaRPr>
                    </a:p>
                  </a:txBody>
                  <a:tcPr marL="12700" marR="12700" marT="12700" vert="horz" anchor="ctr" anchorCtr="0"/>
                </a:tc>
                <a:tc>
                  <a:txBody>
                    <a:bodyPr/>
                    <a:p>
                      <a:pPr indent="0">
                        <a:buNone/>
                      </a:pPr>
                      <a:endParaRPr lang="en-US" altLang="en-US" sz="1200">
                        <a:latin typeface="宋体" panose="02010600030101010101" pitchFamily="2" charset="-122"/>
                        <a:ea typeface="宋体" panose="02010600030101010101" pitchFamily="2" charset="-122"/>
                      </a:endParaRPr>
                    </a:p>
                  </a:txBody>
                  <a:tcPr marL="12700" marR="12700" marT="12700" vert="horz" anchor="ctr" anchorCtr="0"/>
                </a:tc>
                <a:tc>
                  <a:txBody>
                    <a:bodyPr/>
                    <a:p>
                      <a:pPr indent="0">
                        <a:buNone/>
                      </a:pPr>
                      <a:endParaRPr lang="en-US" altLang="en-US" sz="1200">
                        <a:latin typeface="宋体" panose="02010600030101010101" pitchFamily="2" charset="-122"/>
                        <a:ea typeface="宋体" panose="02010600030101010101" pitchFamily="2" charset="-122"/>
                      </a:endParaRPr>
                    </a:p>
                  </a:txBody>
                  <a:tcPr marL="12700" marR="12700" marT="12700" vert="horz" anchor="ctr" anchorCtr="0"/>
                </a:tc>
              </a:tr>
              <a:tr h="235585">
                <a:tc>
                  <a:txBody>
                    <a:bodyPr/>
                    <a:p>
                      <a:pPr indent="0">
                        <a:buNone/>
                      </a:pPr>
                      <a:r>
                        <a:rPr lang="en-US" sz="1200">
                          <a:latin typeface="宋体" panose="02010600030101010101" pitchFamily="2" charset="-122"/>
                          <a:ea typeface="宋体" panose="02010600030101010101" pitchFamily="2" charset="-122"/>
                        </a:rPr>
                        <a:t>9</a:t>
                      </a:r>
                      <a:endParaRPr lang="en-US" altLang="en-US" sz="1200">
                        <a:latin typeface="宋体" panose="02010600030101010101" pitchFamily="2" charset="-122"/>
                        <a:ea typeface="宋体" panose="02010600030101010101" pitchFamily="2" charset="-122"/>
                      </a:endParaRPr>
                    </a:p>
                  </a:txBody>
                  <a:tcPr marL="12700" marR="12700" marT="12700" vert="horz" anchor="ctr" anchorCtr="0"/>
                </a:tc>
                <a:tc>
                  <a:txBody>
                    <a:bodyPr/>
                    <a:p>
                      <a:pPr indent="0">
                        <a:buNone/>
                      </a:pPr>
                      <a:r>
                        <a:rPr lang="zh-CN" sz="1200" u="sng">
                          <a:latin typeface="宋体" panose="02010600030101010101" pitchFamily="2" charset="-122"/>
                          <a:ea typeface="宋体" panose="02010600030101010101" pitchFamily="2" charset="-122"/>
                          <a:cs typeface="宋体" panose="02010600030101010101" pitchFamily="2" charset="-122"/>
                          <a:hlinkClick r:id="rId9"/>
                        </a:rPr>
                        <a:t>京统执检通(2023)第35001号</a:t>
                      </a:r>
                      <a:endParaRPr lang="zh-CN" altLang="en-US" sz="1200" u="sng">
                        <a:latin typeface="宋体" panose="02010600030101010101" pitchFamily="2" charset="-122"/>
                        <a:ea typeface="宋体" panose="02010600030101010101" pitchFamily="2" charset="-122"/>
                        <a:cs typeface="宋体" panose="02010600030101010101" pitchFamily="2" charset="-122"/>
                        <a:hlinkClick r:id="rId9"/>
                      </a:endParaRPr>
                    </a:p>
                  </a:txBody>
                  <a:tcPr marL="12700" marR="12700" marT="12700" vert="horz" anchor="ctr" anchorCtr="0"/>
                </a:tc>
                <a:tc>
                  <a:txBody>
                    <a:bodyPr/>
                    <a:p>
                      <a:pPr indent="0">
                        <a:buNone/>
                      </a:pPr>
                      <a:r>
                        <a:rPr lang="zh-CN" sz="1200">
                          <a:latin typeface="宋体" panose="02010600030101010101" pitchFamily="2" charset="-122"/>
                          <a:ea typeface="宋体" panose="02010600030101010101" pitchFamily="2" charset="-122"/>
                        </a:rPr>
                        <a:t>企业理解不透</a:t>
                      </a:r>
                      <a:endParaRPr lang="zh-CN" altLang="en-US" sz="1200">
                        <a:latin typeface="宋体" panose="02010600030101010101" pitchFamily="2" charset="-122"/>
                        <a:ea typeface="宋体" panose="02010600030101010101" pitchFamily="2" charset="-122"/>
                      </a:endParaRPr>
                    </a:p>
                  </a:txBody>
                  <a:tcPr marL="12700" marR="12700" marT="12700" vert="horz" anchor="ctr" anchorCtr="0"/>
                </a:tc>
                <a:tc>
                  <a:txBody>
                    <a:bodyPr/>
                    <a:p>
                      <a:pPr indent="0">
                        <a:buNone/>
                      </a:pPr>
                      <a:r>
                        <a:rPr lang="zh-CN" sz="1200">
                          <a:latin typeface="宋体" panose="02010600030101010101" pitchFamily="2" charset="-122"/>
                          <a:ea typeface="宋体" panose="02010600030101010101" pitchFamily="2" charset="-122"/>
                        </a:rPr>
                        <a:t>按预算数填报</a:t>
                      </a:r>
                      <a:endParaRPr lang="zh-CN" altLang="en-US" sz="1200">
                        <a:latin typeface="宋体" panose="02010600030101010101" pitchFamily="2" charset="-122"/>
                        <a:ea typeface="宋体" panose="02010600030101010101" pitchFamily="2" charset="-122"/>
                      </a:endParaRPr>
                    </a:p>
                  </a:txBody>
                  <a:tcPr marL="12700" marR="12700" marT="12700" vert="horz" anchor="ctr" anchorCtr="0"/>
                </a:tc>
                <a:tc>
                  <a:txBody>
                    <a:bodyPr/>
                    <a:p>
                      <a:pPr indent="0">
                        <a:buNone/>
                      </a:pPr>
                      <a:endParaRPr lang="en-US" altLang="en-US" sz="1200">
                        <a:latin typeface="宋体" panose="02010600030101010101" pitchFamily="2" charset="-122"/>
                        <a:ea typeface="宋体" panose="02010600030101010101" pitchFamily="2" charset="-122"/>
                      </a:endParaRPr>
                    </a:p>
                  </a:txBody>
                  <a:tcPr marL="12700" marR="12700" marT="12700" vert="horz" anchor="ctr" anchorCtr="0"/>
                </a:tc>
                <a:tc>
                  <a:txBody>
                    <a:bodyPr/>
                    <a:p>
                      <a:pPr indent="0">
                        <a:buNone/>
                      </a:pPr>
                      <a:endParaRPr lang="en-US" altLang="en-US" sz="1200">
                        <a:latin typeface="宋体" panose="02010600030101010101" pitchFamily="2" charset="-122"/>
                        <a:ea typeface="宋体" panose="02010600030101010101" pitchFamily="2" charset="-122"/>
                      </a:endParaRPr>
                    </a:p>
                  </a:txBody>
                  <a:tcPr marL="12700" marR="12700" marT="12700" vert="horz" anchor="ctr" anchorCtr="0"/>
                </a:tc>
                <a:tc>
                  <a:txBody>
                    <a:bodyPr/>
                    <a:p>
                      <a:pPr indent="0">
                        <a:buNone/>
                      </a:pPr>
                      <a:endParaRPr lang="en-US" altLang="en-US" sz="1200">
                        <a:latin typeface="宋体" panose="02010600030101010101" pitchFamily="2" charset="-122"/>
                        <a:ea typeface="宋体" panose="02010600030101010101" pitchFamily="2" charset="-122"/>
                      </a:endParaRPr>
                    </a:p>
                  </a:txBody>
                  <a:tcPr marL="12700" marR="12700" marT="12700" vert="horz" anchor="ctr" anchorCtr="0"/>
                </a:tc>
              </a:tr>
              <a:tr h="255905">
                <a:tc>
                  <a:txBody>
                    <a:bodyPr/>
                    <a:p>
                      <a:pPr indent="0">
                        <a:buNone/>
                      </a:pPr>
                      <a:r>
                        <a:rPr lang="en-US" sz="1200">
                          <a:latin typeface="宋体" panose="02010600030101010101" pitchFamily="2" charset="-122"/>
                          <a:ea typeface="宋体" panose="02010600030101010101" pitchFamily="2" charset="-122"/>
                        </a:rPr>
                        <a:t>10</a:t>
                      </a:r>
                      <a:endParaRPr lang="en-US" altLang="en-US" sz="1200">
                        <a:latin typeface="宋体" panose="02010600030101010101" pitchFamily="2" charset="-122"/>
                        <a:ea typeface="宋体" panose="02010600030101010101" pitchFamily="2" charset="-122"/>
                      </a:endParaRPr>
                    </a:p>
                  </a:txBody>
                  <a:tcPr marL="12700" marR="12700" marT="12700" vert="horz" anchor="ctr" anchorCtr="0"/>
                </a:tc>
                <a:tc>
                  <a:txBody>
                    <a:bodyPr/>
                    <a:p>
                      <a:pPr indent="0">
                        <a:buNone/>
                      </a:pPr>
                      <a:r>
                        <a:rPr lang="zh-CN" sz="1200" u="sng">
                          <a:latin typeface="宋体" panose="02010600030101010101" pitchFamily="2" charset="-122"/>
                          <a:ea typeface="宋体" panose="02010600030101010101" pitchFamily="2" charset="-122"/>
                          <a:cs typeface="宋体" panose="02010600030101010101" pitchFamily="2" charset="-122"/>
                          <a:hlinkClick r:id="rId10"/>
                        </a:rPr>
                        <a:t>京统执检通(2023)第35001号</a:t>
                      </a:r>
                      <a:endParaRPr lang="zh-CN" altLang="en-US" sz="1200" u="sng">
                        <a:latin typeface="宋体" panose="02010600030101010101" pitchFamily="2" charset="-122"/>
                        <a:ea typeface="宋体" panose="02010600030101010101" pitchFamily="2" charset="-122"/>
                        <a:cs typeface="宋体" panose="02010600030101010101" pitchFamily="2" charset="-122"/>
                        <a:hlinkClick r:id="rId10"/>
                      </a:endParaRPr>
                    </a:p>
                  </a:txBody>
                  <a:tcPr marL="12700" marR="12700" marT="12700" vert="horz" anchor="ctr" anchorCtr="0"/>
                </a:tc>
                <a:tc>
                  <a:txBody>
                    <a:bodyPr/>
                    <a:p>
                      <a:pPr indent="0">
                        <a:buNone/>
                      </a:pPr>
                      <a:r>
                        <a:rPr lang="zh-CN" sz="1200">
                          <a:latin typeface="宋体" panose="02010600030101010101" pitchFamily="2" charset="-122"/>
                          <a:ea typeface="宋体" panose="02010600030101010101" pitchFamily="2" charset="-122"/>
                        </a:rPr>
                        <a:t>企业理解不透</a:t>
                      </a:r>
                      <a:endParaRPr lang="zh-CN" altLang="en-US" sz="1200">
                        <a:latin typeface="宋体" panose="02010600030101010101" pitchFamily="2" charset="-122"/>
                        <a:ea typeface="宋体" panose="02010600030101010101" pitchFamily="2" charset="-122"/>
                      </a:endParaRPr>
                    </a:p>
                  </a:txBody>
                  <a:tcPr marL="12700" marR="12700" marT="12700" vert="horz" anchor="ctr" anchorCtr="0"/>
                </a:tc>
                <a:tc>
                  <a:txBody>
                    <a:bodyPr/>
                    <a:p>
                      <a:pPr indent="0">
                        <a:buNone/>
                      </a:pPr>
                      <a:r>
                        <a:rPr lang="zh-CN" sz="1200">
                          <a:latin typeface="宋体" panose="02010600030101010101" pitchFamily="2" charset="-122"/>
                          <a:ea typeface="宋体" panose="02010600030101010101" pitchFamily="2" charset="-122"/>
                        </a:rPr>
                        <a:t>漏报其他费用</a:t>
                      </a:r>
                      <a:endParaRPr lang="zh-CN" altLang="en-US" sz="1200">
                        <a:latin typeface="宋体" panose="02010600030101010101" pitchFamily="2" charset="-122"/>
                        <a:ea typeface="宋体" panose="02010600030101010101" pitchFamily="2" charset="-122"/>
                      </a:endParaRPr>
                    </a:p>
                  </a:txBody>
                  <a:tcPr marL="12700" marR="12700" marT="12700" vert="horz" anchor="ctr" anchorCtr="0"/>
                </a:tc>
                <a:tc>
                  <a:txBody>
                    <a:bodyPr/>
                    <a:p>
                      <a:pPr indent="0">
                        <a:buNone/>
                      </a:pPr>
                      <a:endParaRPr lang="en-US" altLang="en-US" sz="1200">
                        <a:latin typeface="宋体" panose="02010600030101010101" pitchFamily="2" charset="-122"/>
                        <a:ea typeface="宋体" panose="02010600030101010101" pitchFamily="2" charset="-122"/>
                      </a:endParaRPr>
                    </a:p>
                  </a:txBody>
                  <a:tcPr marL="12700" marR="12700" marT="12700" vert="horz" anchor="ctr" anchorCtr="0"/>
                </a:tc>
                <a:tc>
                  <a:txBody>
                    <a:bodyPr/>
                    <a:p>
                      <a:pPr indent="0">
                        <a:buNone/>
                      </a:pPr>
                      <a:endParaRPr lang="en-US" altLang="en-US" sz="1200">
                        <a:latin typeface="宋体" panose="02010600030101010101" pitchFamily="2" charset="-122"/>
                        <a:ea typeface="宋体" panose="02010600030101010101" pitchFamily="2" charset="-122"/>
                      </a:endParaRPr>
                    </a:p>
                  </a:txBody>
                  <a:tcPr marL="12700" marR="12700" marT="12700" vert="horz" anchor="ctr" anchorCtr="0"/>
                </a:tc>
                <a:tc>
                  <a:txBody>
                    <a:bodyPr/>
                    <a:p>
                      <a:pPr indent="0">
                        <a:buNone/>
                      </a:pPr>
                      <a:endParaRPr lang="en-US" altLang="en-US" sz="1200">
                        <a:latin typeface="宋体" panose="02010600030101010101" pitchFamily="2" charset="-122"/>
                        <a:ea typeface="宋体" panose="02010600030101010101" pitchFamily="2" charset="-122"/>
                      </a:endParaRPr>
                    </a:p>
                  </a:txBody>
                  <a:tcPr marL="12700" marR="12700" marT="12700" vert="horz" anchor="ctr" anchorCtr="0"/>
                </a:tc>
              </a:tr>
              <a:tr h="400050">
                <a:tc>
                  <a:txBody>
                    <a:bodyPr/>
                    <a:p>
                      <a:pPr indent="0">
                        <a:buNone/>
                      </a:pPr>
                      <a:r>
                        <a:rPr lang="en-US" sz="1200">
                          <a:latin typeface="宋体" panose="02010600030101010101" pitchFamily="2" charset="-122"/>
                          <a:ea typeface="宋体" panose="02010600030101010101" pitchFamily="2" charset="-122"/>
                        </a:rPr>
                        <a:t>11</a:t>
                      </a:r>
                      <a:endParaRPr lang="en-US" altLang="en-US" sz="1200">
                        <a:latin typeface="宋体" panose="02010600030101010101" pitchFamily="2" charset="-122"/>
                        <a:ea typeface="宋体" panose="02010600030101010101" pitchFamily="2" charset="-122"/>
                      </a:endParaRPr>
                    </a:p>
                  </a:txBody>
                  <a:tcPr marL="12700" marR="12700" marT="12700" vert="horz" anchor="ctr" anchorCtr="0"/>
                </a:tc>
                <a:tc>
                  <a:txBody>
                    <a:bodyPr/>
                    <a:p>
                      <a:pPr indent="0">
                        <a:buNone/>
                      </a:pPr>
                      <a:r>
                        <a:rPr lang="zh-CN" sz="1200" u="sng">
                          <a:latin typeface="宋体" panose="02010600030101010101" pitchFamily="2" charset="-122"/>
                          <a:ea typeface="宋体" panose="02010600030101010101" pitchFamily="2" charset="-122"/>
                          <a:cs typeface="宋体" panose="02010600030101010101" pitchFamily="2" charset="-122"/>
                          <a:hlinkClick r:id="rId11"/>
                        </a:rPr>
                        <a:t>京统执检通(2023)第31005号</a:t>
                      </a:r>
                      <a:endParaRPr lang="zh-CN" altLang="en-US" sz="1200" u="sng">
                        <a:latin typeface="宋体" panose="02010600030101010101" pitchFamily="2" charset="-122"/>
                        <a:ea typeface="宋体" panose="02010600030101010101" pitchFamily="2" charset="-122"/>
                        <a:cs typeface="宋体" panose="02010600030101010101" pitchFamily="2" charset="-122"/>
                        <a:hlinkClick r:id="rId11"/>
                      </a:endParaRPr>
                    </a:p>
                  </a:txBody>
                  <a:tcPr marL="12700" marR="12700" marT="12700" vert="horz" anchor="ctr" anchorCtr="0"/>
                </a:tc>
                <a:tc>
                  <a:txBody>
                    <a:bodyPr/>
                    <a:p>
                      <a:pPr indent="0">
                        <a:buNone/>
                      </a:pPr>
                      <a:r>
                        <a:rPr lang="zh-CN" sz="1200">
                          <a:latin typeface="宋体" panose="02010600030101010101" pitchFamily="2" charset="-122"/>
                          <a:ea typeface="宋体" panose="02010600030101010101" pitchFamily="2" charset="-122"/>
                        </a:rPr>
                        <a:t>企业理解不透</a:t>
                      </a:r>
                      <a:endParaRPr lang="zh-CN" altLang="en-US" sz="1200">
                        <a:latin typeface="宋体" panose="02010600030101010101" pitchFamily="2" charset="-122"/>
                        <a:ea typeface="宋体" panose="02010600030101010101" pitchFamily="2" charset="-122"/>
                      </a:endParaRPr>
                    </a:p>
                  </a:txBody>
                  <a:tcPr marL="12700" marR="12700" marT="12700" vert="horz" anchor="ctr" anchorCtr="0"/>
                </a:tc>
                <a:tc>
                  <a:txBody>
                    <a:bodyPr/>
                    <a:p>
                      <a:pPr indent="0">
                        <a:buNone/>
                      </a:pPr>
                      <a:r>
                        <a:rPr lang="zh-CN" sz="1200">
                          <a:latin typeface="宋体" panose="02010600030101010101" pitchFamily="2" charset="-122"/>
                          <a:ea typeface="宋体" panose="02010600030101010101" pitchFamily="2" charset="-122"/>
                        </a:rPr>
                        <a:t>建安工程按照财务支付填报，漏报其他费用</a:t>
                      </a:r>
                      <a:endParaRPr lang="zh-CN" altLang="en-US" sz="1200">
                        <a:latin typeface="宋体" panose="02010600030101010101" pitchFamily="2" charset="-122"/>
                        <a:ea typeface="宋体" panose="02010600030101010101" pitchFamily="2" charset="-122"/>
                      </a:endParaRPr>
                    </a:p>
                  </a:txBody>
                  <a:tcPr marL="12700" marR="12700" marT="12700" vert="horz" anchor="ctr" anchorCtr="0"/>
                </a:tc>
                <a:tc>
                  <a:txBody>
                    <a:bodyPr/>
                    <a:p>
                      <a:pPr indent="0">
                        <a:buNone/>
                      </a:pPr>
                      <a:endParaRPr lang="en-US" altLang="en-US" sz="1200">
                        <a:latin typeface="宋体" panose="02010600030101010101" pitchFamily="2" charset="-122"/>
                        <a:ea typeface="宋体" panose="02010600030101010101" pitchFamily="2" charset="-122"/>
                      </a:endParaRPr>
                    </a:p>
                  </a:txBody>
                  <a:tcPr marL="12700" marR="12700" marT="12700" vert="horz" anchor="ctr" anchorCtr="0"/>
                </a:tc>
                <a:tc>
                  <a:txBody>
                    <a:bodyPr/>
                    <a:p>
                      <a:pPr indent="0">
                        <a:buNone/>
                      </a:pPr>
                      <a:endParaRPr lang="en-US" altLang="en-US" sz="1200">
                        <a:latin typeface="宋体" panose="02010600030101010101" pitchFamily="2" charset="-122"/>
                        <a:ea typeface="宋体" panose="02010600030101010101" pitchFamily="2" charset="-122"/>
                      </a:endParaRPr>
                    </a:p>
                  </a:txBody>
                  <a:tcPr marL="12700" marR="12700" marT="12700" vert="horz" anchor="ctr" anchorCtr="0"/>
                </a:tc>
                <a:tc>
                  <a:txBody>
                    <a:bodyPr/>
                    <a:p>
                      <a:pPr indent="0">
                        <a:buNone/>
                      </a:pPr>
                      <a:endParaRPr lang="en-US" altLang="en-US" sz="1200">
                        <a:latin typeface="宋体" panose="02010600030101010101" pitchFamily="2" charset="-122"/>
                        <a:ea typeface="宋体" panose="02010600030101010101" pitchFamily="2" charset="-122"/>
                      </a:endParaRPr>
                    </a:p>
                  </a:txBody>
                  <a:tcPr marL="12700" marR="12700" marT="12700" vert="horz" anchor="ctr" anchorCtr="0"/>
                </a:tc>
              </a:tr>
            </a:tbl>
          </a:graphicData>
        </a:graphic>
      </p:graphicFrame>
      <p:graphicFrame>
        <p:nvGraphicFramePr>
          <p:cNvPr id="4" name="表格 3"/>
          <p:cNvGraphicFramePr/>
          <p:nvPr/>
        </p:nvGraphicFramePr>
        <p:xfrm>
          <a:off x="2722563" y="920750"/>
          <a:ext cx="6577013" cy="908050"/>
        </p:xfrm>
        <a:graphic>
          <a:graphicData uri="http://schemas.openxmlformats.org/drawingml/2006/table">
            <a:tbl>
              <a:tblPr firstRow="1">
                <a:tableStyleId>{5C22544A-7EE6-4342-B048-85BDC9FD1C3A}</a:tableStyleId>
              </a:tblPr>
              <a:tblGrid>
                <a:gridCol w="1288415"/>
                <a:gridCol w="460375"/>
                <a:gridCol w="1109980"/>
                <a:gridCol w="1022350"/>
                <a:gridCol w="628650"/>
                <a:gridCol w="1010920"/>
                <a:gridCol w="1056005"/>
              </a:tblGrid>
              <a:tr h="271780">
                <a:tc rowSpan="2">
                  <a:txBody>
                    <a:bodyPr/>
                    <a:p>
                      <a:pPr indent="0" algn="ctr">
                        <a:buNone/>
                      </a:pPr>
                      <a:r>
                        <a:rPr lang="en-US" sz="1600" b="1"/>
                        <a:t>指标名称</a:t>
                      </a:r>
                      <a:endParaRPr lang="en-US" altLang="en-US" sz="1600" b="1"/>
                    </a:p>
                  </a:txBody>
                  <a:tcPr marL="12700" marR="12700" marT="12700" vert="horz" anchor="ctr" anchorCtr="0"/>
                </a:tc>
                <a:tc rowSpan="2">
                  <a:txBody>
                    <a:bodyPr/>
                    <a:p>
                      <a:pPr indent="0" algn="ctr">
                        <a:buNone/>
                      </a:pPr>
                      <a:r>
                        <a:rPr lang="en-US" sz="1600" b="1"/>
                        <a:t>取证</a:t>
                      </a:r>
                      <a:endParaRPr lang="en-US" sz="1600" b="1"/>
                    </a:p>
                    <a:p>
                      <a:pPr indent="0" algn="ctr">
                        <a:buNone/>
                      </a:pPr>
                      <a:r>
                        <a:rPr lang="en-US" altLang="zh-CN" sz="1600" b="1"/>
                        <a:t>次数</a:t>
                      </a:r>
                      <a:endParaRPr lang="en-US" sz="1600" b="1"/>
                    </a:p>
                  </a:txBody>
                  <a:tcPr marL="12700" marR="12700" marT="12700" vert="horz" anchor="ctr" anchorCtr="0"/>
                </a:tc>
                <a:tc gridSpan="2">
                  <a:txBody>
                    <a:bodyPr/>
                    <a:p>
                      <a:pPr indent="0" algn="ctr">
                        <a:buNone/>
                      </a:pPr>
                      <a:r>
                        <a:rPr lang="en-US" sz="1600" b="1"/>
                        <a:t>差错情况</a:t>
                      </a:r>
                      <a:endParaRPr lang="en-US" altLang="en-US" sz="1600" b="1"/>
                    </a:p>
                  </a:txBody>
                  <a:tcPr marL="12700" marR="12700" marT="12700" vert="horz" anchor="ctr" anchorCtr="0"/>
                </a:tc>
                <a:tc hMerge="1">
                  <a:tcPr/>
                </a:tc>
                <a:tc gridSpan="3">
                  <a:txBody>
                    <a:bodyPr/>
                    <a:p>
                      <a:pPr indent="0" algn="ctr">
                        <a:buNone/>
                      </a:pPr>
                      <a:r>
                        <a:rPr lang="en-US" sz="1600" b="1"/>
                        <a:t>差错数额标准</a:t>
                      </a:r>
                      <a:endParaRPr lang="en-US" altLang="en-US" sz="1600" b="1"/>
                    </a:p>
                  </a:txBody>
                  <a:tcPr marL="12700" marR="12700" marT="12700" vert="horz" anchor="ctr" anchorCtr="0"/>
                </a:tc>
                <a:tc hMerge="1">
                  <a:tcPr/>
                </a:tc>
                <a:tc hMerge="1">
                  <a:tcPr/>
                </a:tc>
              </a:tr>
              <a:tr h="218440">
                <a:tc vMerge="1">
                  <a:tcPr/>
                </a:tc>
                <a:tc vMerge="1">
                  <a:tcPr marL="12700" marR="12700" marT="12700" vert="horz" anchor="ctr" anchorCtr="0"/>
                </a:tc>
                <a:tc>
                  <a:txBody>
                    <a:bodyPr/>
                    <a:p>
                      <a:pPr indent="0" algn="ctr">
                        <a:buNone/>
                      </a:pPr>
                      <a:r>
                        <a:rPr lang="zh-CN" sz="1600" b="1"/>
                        <a:t>差错次数</a:t>
                      </a:r>
                      <a:endParaRPr lang="zh-CN" altLang="en-US" sz="1600" b="1"/>
                    </a:p>
                  </a:txBody>
                  <a:tcPr marL="12700" marR="12700" marT="12700" vert="horz" anchor="ctr" anchorCtr="0"/>
                </a:tc>
                <a:tc>
                  <a:txBody>
                    <a:bodyPr/>
                    <a:p>
                      <a:pPr indent="0" algn="ctr">
                        <a:buNone/>
                      </a:pPr>
                      <a:r>
                        <a:rPr lang="zh-CN" sz="1600" b="1"/>
                        <a:t>差错比例</a:t>
                      </a:r>
                      <a:endParaRPr lang="zh-CN" altLang="en-US" sz="1600" b="1"/>
                    </a:p>
                  </a:txBody>
                  <a:tcPr marL="12700" marR="12700" marT="12700" vert="horz" anchor="ctr" anchorCtr="0"/>
                </a:tc>
                <a:tc>
                  <a:txBody>
                    <a:bodyPr/>
                    <a:p>
                      <a:pPr indent="0" algn="ctr">
                        <a:buNone/>
                      </a:pPr>
                      <a:r>
                        <a:rPr lang="en-US" sz="1600" b="1"/>
                        <a:t>责改</a:t>
                      </a:r>
                      <a:endParaRPr lang="en-US" altLang="en-US" sz="1600" b="1"/>
                    </a:p>
                  </a:txBody>
                  <a:tcPr marL="12700" marR="12700" marT="12700" vert="horz" anchor="ctr" anchorCtr="0"/>
                </a:tc>
                <a:tc>
                  <a:txBody>
                    <a:bodyPr/>
                    <a:p>
                      <a:pPr indent="0" algn="ctr">
                        <a:buNone/>
                      </a:pPr>
                      <a:r>
                        <a:rPr lang="zh-CN" sz="1600" b="1"/>
                        <a:t>达到立案</a:t>
                      </a:r>
                      <a:endParaRPr lang="zh-CN" altLang="en-US" sz="1600" b="1"/>
                    </a:p>
                  </a:txBody>
                  <a:tcPr marL="12700" marR="12700" marT="12700" vert="horz" anchor="ctr" anchorCtr="0"/>
                </a:tc>
                <a:tc>
                  <a:txBody>
                    <a:bodyPr/>
                    <a:p>
                      <a:pPr indent="0" algn="ctr">
                        <a:buNone/>
                      </a:pPr>
                      <a:r>
                        <a:rPr lang="zh-CN" sz="1600" b="1"/>
                        <a:t>立案比例</a:t>
                      </a:r>
                      <a:endParaRPr lang="zh-CN" altLang="en-US" sz="1600" b="1"/>
                    </a:p>
                  </a:txBody>
                  <a:tcPr marL="12700" marR="12700" marT="12700" vert="horz" anchor="ctr" anchorCtr="0"/>
                </a:tc>
              </a:tr>
              <a:tr h="218440">
                <a:tc>
                  <a:txBody>
                    <a:bodyPr/>
                    <a:p>
                      <a:pPr indent="0" algn="ctr">
                        <a:buNone/>
                      </a:pPr>
                      <a:r>
                        <a:rPr lang="zh-CN" sz="1600">
                          <a:solidFill>
                            <a:srgbClr val="FF0000"/>
                          </a:solidFill>
                        </a:rPr>
                        <a:t>本年完成投资</a:t>
                      </a:r>
                      <a:endParaRPr lang="zh-CN" altLang="en-US" sz="1600">
                        <a:solidFill>
                          <a:srgbClr val="FF0000"/>
                        </a:solidFill>
                      </a:endParaRPr>
                    </a:p>
                  </a:txBody>
                  <a:tcPr marL="12700" marR="12700" marT="12700" vert="horz" anchor="ctr" anchorCtr="0"/>
                </a:tc>
                <a:tc>
                  <a:txBody>
                    <a:bodyPr/>
                    <a:p>
                      <a:pPr indent="0" algn="ctr">
                        <a:buNone/>
                      </a:pPr>
                      <a:r>
                        <a:rPr lang="en-US" sz="1600">
                          <a:solidFill>
                            <a:srgbClr val="FF0000"/>
                          </a:solidFill>
                        </a:rPr>
                        <a:t>58</a:t>
                      </a:r>
                      <a:endParaRPr lang="en-US" altLang="en-US" sz="1600">
                        <a:solidFill>
                          <a:srgbClr val="FF0000"/>
                        </a:solidFill>
                      </a:endParaRPr>
                    </a:p>
                  </a:txBody>
                  <a:tcPr marL="12700" marR="12700" marT="12700" vert="horz" anchor="ctr" anchorCtr="0"/>
                </a:tc>
                <a:tc>
                  <a:txBody>
                    <a:bodyPr/>
                    <a:p>
                      <a:pPr indent="0" algn="ctr">
                        <a:buNone/>
                      </a:pPr>
                      <a:r>
                        <a:rPr lang="en-US" sz="1600">
                          <a:solidFill>
                            <a:srgbClr val="FF0000"/>
                          </a:solidFill>
                        </a:rPr>
                        <a:t>9</a:t>
                      </a:r>
                      <a:endParaRPr lang="en-US" altLang="en-US" sz="1600">
                        <a:solidFill>
                          <a:srgbClr val="FF0000"/>
                        </a:solidFill>
                      </a:endParaRPr>
                    </a:p>
                  </a:txBody>
                  <a:tcPr marL="12700" marR="12700" marT="12700" vert="horz" anchor="ctr" anchorCtr="0"/>
                </a:tc>
                <a:tc>
                  <a:txBody>
                    <a:bodyPr/>
                    <a:p>
                      <a:pPr indent="0" algn="ctr">
                        <a:buNone/>
                      </a:pPr>
                      <a:r>
                        <a:rPr lang="en-US" sz="1600">
                          <a:solidFill>
                            <a:srgbClr val="FF0000"/>
                          </a:solidFill>
                        </a:rPr>
                        <a:t>15.52%</a:t>
                      </a:r>
                      <a:endParaRPr lang="en-US" altLang="en-US" sz="1600">
                        <a:solidFill>
                          <a:srgbClr val="FF0000"/>
                        </a:solidFill>
                      </a:endParaRPr>
                    </a:p>
                  </a:txBody>
                  <a:tcPr marL="12700" marR="12700" marT="12700" vert="horz" anchor="ctr" anchorCtr="0"/>
                </a:tc>
                <a:tc>
                  <a:txBody>
                    <a:bodyPr/>
                    <a:p>
                      <a:pPr indent="0" algn="ctr">
                        <a:buNone/>
                      </a:pPr>
                      <a:r>
                        <a:rPr lang="en-US" sz="1600">
                          <a:solidFill>
                            <a:srgbClr val="FF0000"/>
                          </a:solidFill>
                        </a:rPr>
                        <a:t>5</a:t>
                      </a:r>
                      <a:endParaRPr lang="en-US" altLang="en-US" sz="1600">
                        <a:solidFill>
                          <a:srgbClr val="FF0000"/>
                        </a:solidFill>
                      </a:endParaRPr>
                    </a:p>
                  </a:txBody>
                  <a:tcPr marL="12700" marR="12700" marT="12700" vert="horz" anchor="ctr" anchorCtr="0"/>
                </a:tc>
                <a:tc>
                  <a:txBody>
                    <a:bodyPr/>
                    <a:p>
                      <a:pPr indent="0" algn="ctr">
                        <a:buNone/>
                      </a:pPr>
                      <a:r>
                        <a:rPr lang="en-US" sz="1600">
                          <a:solidFill>
                            <a:srgbClr val="FF0000"/>
                          </a:solidFill>
                        </a:rPr>
                        <a:t>4</a:t>
                      </a:r>
                      <a:endParaRPr lang="en-US" altLang="en-US" sz="1600">
                        <a:solidFill>
                          <a:srgbClr val="FF0000"/>
                        </a:solidFill>
                      </a:endParaRPr>
                    </a:p>
                  </a:txBody>
                  <a:tcPr marL="12700" marR="12700" marT="12700" vert="horz" anchor="ctr" anchorCtr="0"/>
                </a:tc>
                <a:tc>
                  <a:txBody>
                    <a:bodyPr/>
                    <a:p>
                      <a:pPr indent="0" algn="ctr">
                        <a:buNone/>
                      </a:pPr>
                      <a:r>
                        <a:rPr lang="en-US" sz="1600">
                          <a:solidFill>
                            <a:srgbClr val="FF0000"/>
                          </a:solidFill>
                        </a:rPr>
                        <a:t>7.02%</a:t>
                      </a:r>
                      <a:endParaRPr lang="en-US" altLang="en-US" sz="1600">
                        <a:solidFill>
                          <a:srgbClr val="FF0000"/>
                        </a:solidFill>
                      </a:endParaRPr>
                    </a:p>
                  </a:txBody>
                  <a:tcPr marL="12700" marR="12700" marT="12700" vert="horz" anchor="ctr" anchorCtr="0"/>
                </a:tc>
              </a:tr>
            </a:tbl>
          </a:graphicData>
        </a:graphic>
      </p:graphicFrame>
      <p:sp>
        <p:nvSpPr>
          <p:cNvPr id="141451" name="文本框 4"/>
          <p:cNvSpPr txBox="1"/>
          <p:nvPr/>
        </p:nvSpPr>
        <p:spPr>
          <a:xfrm>
            <a:off x="1200150" y="117475"/>
            <a:ext cx="4703763" cy="582613"/>
          </a:xfrm>
          <a:prstGeom prst="rect">
            <a:avLst/>
          </a:prstGeom>
          <a:noFill/>
          <a:ln w="9525">
            <a:noFill/>
          </a:ln>
        </p:spPr>
        <p:txBody>
          <a:bodyPr wrap="square" anchor="t" anchorCtr="0">
            <a:spAutoFit/>
          </a:bodyPr>
          <a:p>
            <a:r>
              <a:rPr lang="zh-CN" altLang="en-US" sz="3200">
                <a:solidFill>
                  <a:srgbClr val="FF0000"/>
                </a:solidFill>
                <a:latin typeface="Arial" panose="020B0604020202020204" pitchFamily="34" charset="0"/>
                <a:ea typeface="宋体" panose="02010600030101010101" pitchFamily="2" charset="-122"/>
              </a:rPr>
              <a:t>执法检查中发现的问题</a:t>
            </a:r>
            <a:endParaRPr lang="zh-CN" altLang="en-US" sz="3200">
              <a:solidFill>
                <a:srgbClr val="FF0000"/>
              </a:solidFill>
              <a:latin typeface="Arial" panose="020B0604020202020204" pitchFamily="34" charset="0"/>
              <a:ea typeface="宋体" panose="02010600030101010101" pitchFamily="2" charset="-122"/>
            </a:endParaRPr>
          </a:p>
        </p:txBody>
      </p:sp>
    </p:spTree>
  </p:cSld>
  <p:clrMapOvr>
    <a:masterClrMapping/>
  </p:clrMapOvr>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2337" name="内容占位符 2"/>
          <p:cNvSpPr>
            <a:spLocks noGrp="1"/>
          </p:cNvSpPr>
          <p:nvPr>
            <p:ph idx="1"/>
          </p:nvPr>
        </p:nvSpPr>
        <p:spPr>
          <a:xfrm>
            <a:off x="406400" y="836613"/>
            <a:ext cx="11037888" cy="4979987"/>
          </a:xfrm>
          <a:ln/>
        </p:spPr>
        <p:txBody>
          <a:bodyPr vert="horz" wrap="square" lIns="91440" tIns="45720" rIns="91440" bIns="45720" anchor="t" anchorCtr="0"/>
          <a:p>
            <a:pPr marL="0" indent="0">
              <a:lnSpc>
                <a:spcPct val="100000"/>
              </a:lnSpc>
              <a:buNone/>
            </a:pPr>
            <a:r>
              <a:rPr lang="zh-CN" altLang="en-US" sz="2400" dirty="0">
                <a:latin typeface="仿宋_GB2312" panose="02010609030101010101" pitchFamily="49" charset="-122"/>
              </a:rPr>
              <a:t>1.多包含以前年度的数据</a:t>
            </a:r>
            <a:endParaRPr lang="zh-CN" altLang="en-US" sz="2400" dirty="0">
              <a:latin typeface="仿宋_GB2312" panose="02010609030101010101" pitchFamily="49" charset="-122"/>
            </a:endParaRPr>
          </a:p>
          <a:p>
            <a:pPr marL="0" indent="0">
              <a:lnSpc>
                <a:spcPct val="100000"/>
              </a:lnSpc>
              <a:buNone/>
            </a:pPr>
            <a:r>
              <a:rPr lang="zh-CN" altLang="en-US" sz="2400" dirty="0">
                <a:latin typeface="仿宋_GB2312" panose="02010609030101010101" pitchFamily="49" charset="-122"/>
              </a:rPr>
              <a:t>调查单位填报人员有的对指标报告期的要求理解不透彻，发现以前年度投资数据存在漏报，为避免漏统，就将以前年度的投资额错误地计入了本年完成投资。</a:t>
            </a:r>
            <a:endParaRPr lang="zh-CN" altLang="en-US" sz="2400" dirty="0">
              <a:latin typeface="仿宋_GB2312" panose="02010609030101010101" pitchFamily="49" charset="-122"/>
            </a:endParaRPr>
          </a:p>
          <a:p>
            <a:pPr marL="0" indent="0">
              <a:lnSpc>
                <a:spcPct val="100000"/>
              </a:lnSpc>
              <a:buNone/>
            </a:pPr>
            <a:r>
              <a:rPr lang="zh-CN" altLang="en-US" sz="2400" dirty="0">
                <a:latin typeface="仿宋_GB2312" panose="02010609030101010101" pitchFamily="49" charset="-122"/>
              </a:rPr>
              <a:t>2.部分企业未保留填报依据</a:t>
            </a:r>
            <a:endParaRPr lang="zh-CN" altLang="en-US" sz="2400" dirty="0">
              <a:latin typeface="仿宋_GB2312" panose="02010609030101010101" pitchFamily="49" charset="-122"/>
            </a:endParaRPr>
          </a:p>
          <a:p>
            <a:pPr marL="0" indent="0">
              <a:lnSpc>
                <a:spcPct val="100000"/>
              </a:lnSpc>
              <a:buNone/>
            </a:pPr>
            <a:r>
              <a:rPr lang="zh-CN" altLang="en-US" sz="2400" dirty="0">
                <a:latin typeface="仿宋_GB2312" panose="02010609030101010101" pitchFamily="49" charset="-122"/>
              </a:rPr>
              <a:t>投资报表均为定报，报表时间基本在月后上旬，部分依据会计科目填报本年完成投资的企业未留存填报时依据的相关科目数据，后续出现账目调整，财务系统中的数据被修改、覆盖，无法找到填报的原始依据。特别是年度结算、审计时，调账非常常见，如果不及时留存填报依据，很容易出现数据对不上的情况。</a:t>
            </a:r>
            <a:endParaRPr lang="zh-CN" altLang="en-US" sz="2400" dirty="0">
              <a:latin typeface="仿宋_GB2312" panose="02010609030101010101" pitchFamily="49" charset="-122"/>
            </a:endParaRPr>
          </a:p>
          <a:p>
            <a:pPr marL="0" indent="0">
              <a:lnSpc>
                <a:spcPct val="100000"/>
              </a:lnSpc>
              <a:buNone/>
            </a:pPr>
            <a:r>
              <a:rPr lang="zh-CN" altLang="en-US" sz="2400" dirty="0">
                <a:latin typeface="仿宋_GB2312" panose="02010609030101010101" pitchFamily="49" charset="-122"/>
              </a:rPr>
              <a:t>3.会计科目把握不准确</a:t>
            </a:r>
            <a:endParaRPr lang="zh-CN" altLang="en-US" sz="2400" dirty="0">
              <a:latin typeface="仿宋_GB2312" panose="02010609030101010101" pitchFamily="49" charset="-122"/>
            </a:endParaRPr>
          </a:p>
          <a:p>
            <a:pPr marL="0" indent="0">
              <a:lnSpc>
                <a:spcPct val="100000"/>
              </a:lnSpc>
              <a:buNone/>
            </a:pPr>
            <a:r>
              <a:rPr lang="zh-CN" altLang="en-US" sz="2400" dirty="0">
                <a:latin typeface="仿宋_GB2312" panose="02010609030101010101" pitchFamily="49" charset="-122"/>
              </a:rPr>
              <a:t>部分企业在依据会计科目填报时，对投资核算相关的会计科目把握不全面、不准确、不细致，导致漏报开发间接费、其他费用等，多报销售费用中与开发项目投资无关的各种支出，还有的误把在建工程科目的期末余额看成发生额填报</a:t>
            </a:r>
            <a:endParaRPr lang="zh-CN" altLang="en-US" sz="2400" dirty="0">
              <a:latin typeface="仿宋_GB2312" panose="02010609030101010101" pitchFamily="49" charset="-122"/>
            </a:endParaRPr>
          </a:p>
        </p:txBody>
      </p:sp>
      <p:sp>
        <p:nvSpPr>
          <p:cNvPr id="142338" name="文本框 4"/>
          <p:cNvSpPr txBox="1"/>
          <p:nvPr>
            <p:custDataLst>
              <p:tags r:id="rId1"/>
            </p:custDataLst>
          </p:nvPr>
        </p:nvSpPr>
        <p:spPr>
          <a:xfrm>
            <a:off x="1200150" y="117475"/>
            <a:ext cx="4703763" cy="582613"/>
          </a:xfrm>
          <a:prstGeom prst="rect">
            <a:avLst/>
          </a:prstGeom>
          <a:noFill/>
          <a:ln w="9525">
            <a:noFill/>
          </a:ln>
        </p:spPr>
        <p:txBody>
          <a:bodyPr wrap="square" anchor="t" anchorCtr="0">
            <a:spAutoFit/>
          </a:bodyPr>
          <a:p>
            <a:r>
              <a:rPr lang="zh-CN" altLang="en-US" sz="3200">
                <a:solidFill>
                  <a:srgbClr val="FF0000"/>
                </a:solidFill>
                <a:latin typeface="Arial" panose="020B0604020202020204" pitchFamily="34" charset="0"/>
                <a:ea typeface="宋体" panose="02010600030101010101" pitchFamily="2" charset="-122"/>
              </a:rPr>
              <a:t>执法检查中发现的问题</a:t>
            </a:r>
            <a:endParaRPr lang="zh-CN" altLang="en-US" sz="3200">
              <a:solidFill>
                <a:srgbClr val="FF0000"/>
              </a:solidFill>
              <a:latin typeface="Arial" panose="020B0604020202020204" pitchFamily="34" charset="0"/>
              <a:ea typeface="宋体" panose="02010600030101010101" pitchFamily="2" charset="-122"/>
            </a:endParaRPr>
          </a:p>
        </p:txBody>
      </p:sp>
    </p:spTree>
  </p:cSld>
  <p:clrMapOvr>
    <a:masterClrMapping/>
  </p:clrMapOv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61" name="内容占位符 2"/>
          <p:cNvSpPr>
            <a:spLocks noGrp="1"/>
          </p:cNvSpPr>
          <p:nvPr>
            <p:ph idx="1"/>
          </p:nvPr>
        </p:nvSpPr>
        <p:spPr>
          <a:xfrm>
            <a:off x="406400" y="2420938"/>
            <a:ext cx="11403013" cy="4173537"/>
          </a:xfrm>
          <a:ln/>
        </p:spPr>
        <p:txBody>
          <a:bodyPr vert="horz" wrap="square" lIns="91440" tIns="45720" rIns="91440" bIns="45720" anchor="t" anchorCtr="0"/>
          <a:p>
            <a:pPr marL="0" indent="0">
              <a:lnSpc>
                <a:spcPct val="120000"/>
              </a:lnSpc>
              <a:spcBef>
                <a:spcPts val="25"/>
              </a:spcBef>
              <a:buNone/>
            </a:pPr>
            <a:r>
              <a:rPr lang="zh-CN" altLang="en-US" sz="2400" dirty="0">
                <a:latin typeface="仿宋_GB2312" panose="02010609030101010101" pitchFamily="49" charset="-122"/>
              </a:rPr>
              <a:t>1.有的单位填报人员对部分指标的含义和填报要求理解不准确，有的单位填报人员岗位变更比较频繁，工作交接不到位，致使填报出现错误。</a:t>
            </a:r>
            <a:endParaRPr lang="zh-CN" altLang="en-US" sz="2400" dirty="0">
              <a:latin typeface="仿宋_GB2312" panose="02010609030101010101" pitchFamily="49" charset="-122"/>
            </a:endParaRPr>
          </a:p>
          <a:p>
            <a:pPr marL="0" indent="0">
              <a:lnSpc>
                <a:spcPct val="120000"/>
              </a:lnSpc>
              <a:spcBef>
                <a:spcPts val="25"/>
              </a:spcBef>
              <a:buNone/>
            </a:pPr>
            <a:r>
              <a:rPr lang="zh-CN" altLang="en-US" sz="2400" dirty="0">
                <a:latin typeface="仿宋_GB2312" panose="02010609030101010101" pitchFamily="49" charset="-122"/>
              </a:rPr>
              <a:t>2.在对一些规模较小的项目或企业自查过程中，发现存在统计基础工作薄弱的问题，比如，有的单位没有按要求设置统计台账，有的填报人员不清楚提交凭证的要求等。</a:t>
            </a:r>
            <a:endParaRPr lang="zh-CN" altLang="en-US" sz="2400" dirty="0">
              <a:latin typeface="仿宋_GB2312" panose="02010609030101010101" pitchFamily="49" charset="-122"/>
            </a:endParaRPr>
          </a:p>
          <a:p>
            <a:pPr marL="0" indent="0">
              <a:lnSpc>
                <a:spcPct val="120000"/>
              </a:lnSpc>
              <a:spcBef>
                <a:spcPts val="25"/>
              </a:spcBef>
              <a:buNone/>
            </a:pPr>
            <a:r>
              <a:rPr lang="zh-CN" altLang="en-US" sz="2400" dirty="0">
                <a:latin typeface="仿宋_GB2312" panose="02010609030101010101" pitchFamily="49" charset="-122"/>
              </a:rPr>
              <a:t>3.凭证材料不规范。部分单位提交的填报凭证不规范，如进度单签章不全、工程量不明晰、计价明细无法提供等。</a:t>
            </a:r>
            <a:endParaRPr lang="zh-CN" altLang="en-US" sz="2400" dirty="0">
              <a:latin typeface="仿宋_GB2312" panose="02010609030101010101" pitchFamily="49" charset="-122"/>
            </a:endParaRPr>
          </a:p>
          <a:p>
            <a:pPr marL="0" indent="0">
              <a:lnSpc>
                <a:spcPct val="120000"/>
              </a:lnSpc>
              <a:spcBef>
                <a:spcPts val="25"/>
              </a:spcBef>
              <a:buNone/>
            </a:pPr>
            <a:r>
              <a:rPr lang="zh-CN" altLang="en-US" sz="2400" dirty="0">
                <a:latin typeface="仿宋_GB2312" panose="02010609030101010101" pitchFamily="49" charset="-122"/>
              </a:rPr>
              <a:t>4.年底节点存在漏报瞒报。</a:t>
            </a:r>
            <a:endParaRPr lang="zh-CN" altLang="en-US" sz="2400" dirty="0">
              <a:latin typeface="仿宋_GB2312" panose="02010609030101010101" pitchFamily="49" charset="-122"/>
            </a:endParaRPr>
          </a:p>
        </p:txBody>
      </p:sp>
      <p:sp>
        <p:nvSpPr>
          <p:cNvPr id="143362" name="文本框 1"/>
          <p:cNvSpPr txBox="1"/>
          <p:nvPr/>
        </p:nvSpPr>
        <p:spPr>
          <a:xfrm>
            <a:off x="984250" y="117475"/>
            <a:ext cx="6096000" cy="582613"/>
          </a:xfrm>
          <a:prstGeom prst="rect">
            <a:avLst/>
          </a:prstGeom>
          <a:noFill/>
          <a:ln w="9525">
            <a:noFill/>
          </a:ln>
        </p:spPr>
        <p:txBody>
          <a:bodyPr wrap="square" anchor="t" anchorCtr="0">
            <a:spAutoFit/>
          </a:bodyPr>
          <a:p>
            <a:r>
              <a:rPr lang="zh-CN" altLang="en-US" sz="3200">
                <a:solidFill>
                  <a:srgbClr val="FF0000"/>
                </a:solidFill>
                <a:latin typeface="Arial" panose="020B0604020202020204" pitchFamily="34" charset="0"/>
                <a:ea typeface="宋体" panose="02010600030101010101" pitchFamily="2" charset="-122"/>
                <a:sym typeface="仿宋_GB2312" panose="02010609030101010101" pitchFamily="49" charset="-122"/>
              </a:rPr>
              <a:t>自查自纠中发现的问题</a:t>
            </a:r>
            <a:endParaRPr lang="zh-CN" altLang="en-US" sz="3200">
              <a:solidFill>
                <a:srgbClr val="FF0000"/>
              </a:solidFill>
              <a:latin typeface="Arial" panose="020B0604020202020204" pitchFamily="34" charset="0"/>
              <a:ea typeface="宋体" panose="02010600030101010101" pitchFamily="2" charset="-122"/>
              <a:sym typeface="仿宋_GB2312" panose="02010609030101010101" pitchFamily="49" charset="-122"/>
            </a:endParaRPr>
          </a:p>
        </p:txBody>
      </p:sp>
      <p:sp>
        <p:nvSpPr>
          <p:cNvPr id="143363" name="文本框 99"/>
          <p:cNvSpPr txBox="1"/>
          <p:nvPr/>
        </p:nvSpPr>
        <p:spPr>
          <a:xfrm>
            <a:off x="579438" y="908050"/>
            <a:ext cx="11056937" cy="1200150"/>
          </a:xfrm>
          <a:prstGeom prst="rect">
            <a:avLst/>
          </a:prstGeom>
          <a:noFill/>
          <a:ln w="9525">
            <a:noFill/>
          </a:ln>
        </p:spPr>
        <p:txBody>
          <a:bodyPr wrap="square" anchor="t" anchorCtr="0">
            <a:spAutoFit/>
          </a:bodyPr>
          <a:p>
            <a:r>
              <a:rPr lang="en-US" altLang="zh-CN" sz="2400">
                <a:solidFill>
                  <a:srgbClr val="FF0000"/>
                </a:solidFill>
                <a:latin typeface="Arial" panose="020B0604020202020204" pitchFamily="34" charset="0"/>
                <a:ea typeface="宋体" panose="02010600030101010101" pitchFamily="2" charset="-122"/>
              </a:rPr>
              <a:t>     </a:t>
            </a:r>
            <a:r>
              <a:rPr lang="zh-CN" altLang="zh-CN" sz="2400">
                <a:solidFill>
                  <a:srgbClr val="FF0000"/>
                </a:solidFill>
                <a:latin typeface="Arial" panose="020B0604020202020204" pitchFamily="34" charset="0"/>
                <a:ea typeface="宋体" panose="02010600030101010101" pitchFamily="2" charset="-122"/>
              </a:rPr>
              <a:t>自查自纠核查的固定资产投资和房地产开发专业中，今年1-4月有226个项目本年投资完成额指标核查数与上报数不一致；2022年全年有332个项目核查数与上报数不一致。</a:t>
            </a:r>
            <a:endParaRPr lang="zh-CN" altLang="en-US" sz="2400">
              <a:solidFill>
                <a:srgbClr val="FF0000"/>
              </a:solidFill>
              <a:latin typeface="Arial" panose="020B0604020202020204" pitchFamily="34" charset="0"/>
              <a:ea typeface="宋体" panose="02010600030101010101" pitchFamily="2" charset="-122"/>
            </a:endParaRPr>
          </a:p>
        </p:txBody>
      </p:sp>
    </p:spTree>
  </p:cSld>
  <p:clrMapOvr>
    <a:masterClrMapping/>
  </p:clrMapOv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5409" name="Rectangle 4"/>
          <p:cNvSpPr/>
          <p:nvPr/>
        </p:nvSpPr>
        <p:spPr>
          <a:xfrm>
            <a:off x="1524000" y="1588"/>
            <a:ext cx="309563" cy="368300"/>
          </a:xfrm>
          <a:prstGeom prst="rect">
            <a:avLst/>
          </a:prstGeom>
          <a:noFill/>
          <a:ln w="9525">
            <a:noFill/>
          </a:ln>
        </p:spPr>
        <p:txBody>
          <a:bodyPr wrap="none" anchor="ctr" anchorCtr="0">
            <a:spAutoFit/>
          </a:bodyPr>
          <a:p>
            <a:endParaRPr lang="zh-CN" altLang="en-US" dirty="0">
              <a:latin typeface="Arial" panose="020B0604020202020204" pitchFamily="34" charset="0"/>
              <a:ea typeface="宋体" panose="02010600030101010101" pitchFamily="2" charset="-122"/>
            </a:endParaRPr>
          </a:p>
        </p:txBody>
      </p:sp>
      <p:sp>
        <p:nvSpPr>
          <p:cNvPr id="145410" name="矩形 27"/>
          <p:cNvSpPr/>
          <p:nvPr/>
        </p:nvSpPr>
        <p:spPr>
          <a:xfrm>
            <a:off x="2246313" y="1428750"/>
            <a:ext cx="4316412" cy="922338"/>
          </a:xfrm>
          <a:prstGeom prst="rect">
            <a:avLst/>
          </a:prstGeom>
          <a:noFill/>
          <a:ln w="9525">
            <a:noFill/>
          </a:ln>
        </p:spPr>
        <p:txBody>
          <a:bodyPr wrap="none" anchor="t" anchorCtr="0">
            <a:spAutoFit/>
          </a:bodyPr>
          <a:p>
            <a:r>
              <a:rPr lang="zh-CN" altLang="en-US" sz="5400" b="1" dirty="0">
                <a:latin typeface="Arial" panose="020B0604020202020204" pitchFamily="34" charset="0"/>
                <a:ea typeface="宋体" panose="02010600030101010101" pitchFamily="2" charset="-122"/>
              </a:rPr>
              <a:t>四、工作要求</a:t>
            </a:r>
            <a:endParaRPr lang="zh-CN" altLang="en-US" sz="5400" b="1" dirty="0">
              <a:latin typeface="Arial" panose="020B0604020202020204" pitchFamily="34" charset="0"/>
              <a:ea typeface="宋体" panose="02010600030101010101" pitchFamily="2" charset="-122"/>
            </a:endParaRPr>
          </a:p>
        </p:txBody>
      </p:sp>
    </p:spTree>
  </p:cSld>
  <p:clrMapOvr>
    <a:masterClrMapping/>
  </p:clrMapOvr>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4210" name="TextBox 7"/>
          <p:cNvSpPr txBox="1"/>
          <p:nvPr/>
        </p:nvSpPr>
        <p:spPr>
          <a:xfrm>
            <a:off x="477838" y="1052513"/>
            <a:ext cx="11358563" cy="3970338"/>
          </a:xfrm>
          <a:prstGeom prst="rect">
            <a:avLst/>
          </a:prstGeom>
          <a:noFill/>
          <a:ln w="9525">
            <a:noFill/>
          </a:ln>
        </p:spPr>
        <p:txBody>
          <a:bodyPr wrap="square" anchor="t" anchorCtr="0">
            <a:spAutoFit/>
          </a:bodyPr>
          <a:p>
            <a:pPr>
              <a:lnSpc>
                <a:spcPct val="150000"/>
              </a:lnSpc>
            </a:pPr>
            <a:r>
              <a:rPr lang="en-US" altLang="zh-CN" sz="2800" noProof="1" dirty="0">
                <a:latin typeface="仿宋_GB2312" panose="02010609030101010101" pitchFamily="49" charset="-122"/>
                <a:ea typeface="仿宋_GB2312" panose="02010609030101010101" pitchFamily="49" charset="-122"/>
                <a:cs typeface="+mn-cs"/>
              </a:rPr>
              <a:t> </a:t>
            </a:r>
            <a:r>
              <a:rPr lang="en-US" altLang="zh-CN" sz="2800" noProof="1" dirty="0">
                <a:latin typeface="仿宋_GB2312" panose="02010609030101010101" pitchFamily="49" charset="-122"/>
                <a:ea typeface="仿宋_GB2312" panose="02010609030101010101" pitchFamily="49" charset="-122"/>
                <a:cs typeface="仿宋_GB2312" panose="02010609030101010101" pitchFamily="49" charset="-122"/>
              </a:rPr>
              <a:t> </a:t>
            </a:r>
            <a:r>
              <a:rPr lang="en-US" altLang="zh-CN" sz="2800" b="1" noProof="1" dirty="0">
                <a:latin typeface="微软雅黑" panose="020B0503020204020204" charset="-122"/>
                <a:ea typeface="微软雅黑" panose="020B0503020204020204" charset="-122"/>
                <a:cs typeface="微软雅黑" panose="020B0503020204020204" charset="-122"/>
              </a:rPr>
              <a:t>一是</a:t>
            </a:r>
            <a:r>
              <a:rPr lang="en-US" altLang="zh-CN" sz="2800" b="1" noProof="1" dirty="0">
                <a:latin typeface="微软雅黑" panose="020B0503020204020204" charset="-122"/>
                <a:ea typeface="微软雅黑" panose="020B0503020204020204" charset="-122"/>
                <a:cs typeface="微软雅黑" panose="020B0503020204020204" charset="-122"/>
                <a:sym typeface="+mn-ea"/>
              </a:rPr>
              <a:t>做好全年投资月报工作，准确把握投资运行趋势</a:t>
            </a:r>
            <a:endParaRPr lang="zh-CN" altLang="en-US" sz="2800" b="1" kern="100" noProof="0" dirty="0">
              <a:latin typeface="微软雅黑" panose="020B0503020204020204" charset="-122"/>
              <a:ea typeface="微软雅黑" panose="020B0503020204020204" charset="-122"/>
              <a:cs typeface="仿宋_GB2312" panose="02010609030101010101" pitchFamily="49" charset="-122"/>
              <a:sym typeface="+mn-ea"/>
            </a:endParaRPr>
          </a:p>
          <a:p>
            <a:pPr>
              <a:lnSpc>
                <a:spcPct val="150000"/>
              </a:lnSpc>
            </a:pPr>
            <a:r>
              <a:rPr lang="zh-CN" altLang="en-US" sz="2800" b="1" kern="100" noProof="0" dirty="0">
                <a:latin typeface="微软雅黑" panose="020B0503020204020204" charset="-122"/>
                <a:ea typeface="微软雅黑" panose="020B0503020204020204" charset="-122"/>
                <a:cs typeface="仿宋_GB2312" panose="02010609030101010101" pitchFamily="49" charset="-122"/>
                <a:sym typeface="+mn-ea"/>
              </a:rPr>
              <a:t> </a:t>
            </a:r>
            <a:r>
              <a:rPr lang="en-US" altLang="zh-CN" sz="2800" b="1" kern="100" noProof="0" dirty="0">
                <a:latin typeface="微软雅黑" panose="020B0503020204020204" charset="-122"/>
                <a:ea typeface="微软雅黑" panose="020B0503020204020204" charset="-122"/>
                <a:cs typeface="仿宋_GB2312" panose="02010609030101010101" pitchFamily="49" charset="-122"/>
                <a:sym typeface="+mn-ea"/>
              </a:rPr>
              <a:t>   </a:t>
            </a:r>
            <a:r>
              <a:rPr lang="zh-CN" altLang="en-US" sz="2800" kern="100" noProof="0" dirty="0">
                <a:latin typeface="仿宋_GB2312" panose="02010609030101010101" pitchFamily="49" charset="-122"/>
                <a:ea typeface="仿宋_GB2312" panose="02010609030101010101" pitchFamily="49" charset="-122"/>
                <a:cs typeface="仿宋_GB2312" panose="02010609030101010101" pitchFamily="49" charset="-122"/>
                <a:sym typeface="+mn-ea"/>
              </a:rPr>
              <a:t>年末岁尾是关键时间节点，要进一步加大数据审核力度，从严从实做好凭证审核，准确反映投资运行情况。不得漏报、瞒报。</a:t>
            </a:r>
            <a:r>
              <a:rPr lang="zh-CN" altLang="en-US" sz="2800" kern="100" noProof="0" dirty="0">
                <a:solidFill>
                  <a:srgbClr val="FF0000"/>
                </a:solidFill>
                <a:latin typeface="仿宋_GB2312" panose="02010609030101010101" pitchFamily="49" charset="-122"/>
                <a:ea typeface="仿宋_GB2312" panose="02010609030101010101" pitchFamily="49" charset="-122"/>
                <a:cs typeface="仿宋_GB2312" panose="02010609030101010101" pitchFamily="49" charset="-122"/>
                <a:sym typeface="+mn-ea"/>
              </a:rPr>
              <a:t>特别注意投资在库项目费用投资不能跨年，要在年内摊完。（注意与房地产开发投资区别）</a:t>
            </a:r>
            <a:endParaRPr lang="en-US" altLang="zh-CN" sz="2800" noProof="1" dirty="0">
              <a:solidFill>
                <a:srgbClr val="FF0000"/>
              </a:solidFill>
              <a:latin typeface="仿宋_GB2312" panose="02010609030101010101" pitchFamily="49" charset="-122"/>
              <a:ea typeface="仿宋_GB2312" panose="02010609030101010101" pitchFamily="49" charset="-122"/>
            </a:endParaRPr>
          </a:p>
          <a:p>
            <a:pPr>
              <a:lnSpc>
                <a:spcPct val="150000"/>
              </a:lnSpc>
            </a:pPr>
            <a:r>
              <a:rPr lang="en-US" altLang="zh-CN" sz="2800" noProof="1" dirty="0">
                <a:latin typeface="仿宋_GB2312" panose="02010609030101010101" pitchFamily="49" charset="-122"/>
                <a:ea typeface="仿宋_GB2312" panose="02010609030101010101" pitchFamily="49" charset="-122"/>
                <a:cs typeface="+mn-cs"/>
              </a:rPr>
              <a:t> </a:t>
            </a:r>
            <a:r>
              <a:rPr lang="zh-CN" altLang="en-US" sz="2800" noProof="1" dirty="0">
                <a:latin typeface="仿宋_GB2312" panose="02010609030101010101" pitchFamily="49" charset="-122"/>
                <a:ea typeface="仿宋_GB2312" panose="02010609030101010101" pitchFamily="49" charset="-122"/>
                <a:cs typeface="+mn-cs"/>
              </a:rPr>
              <a:t>  </a:t>
            </a:r>
            <a:endParaRPr lang="zh-CN" altLang="en-US" sz="2800" b="1" noProof="1" dirty="0">
              <a:solidFill>
                <a:srgbClr val="FF0000"/>
              </a:solidFill>
              <a:latin typeface="仿宋_GB2312" panose="02010609030101010101" pitchFamily="49" charset="-122"/>
              <a:ea typeface="仿宋_GB2312" panose="02010609030101010101" pitchFamily="49" charset="-122"/>
            </a:endParaRPr>
          </a:p>
        </p:txBody>
      </p:sp>
    </p:spTree>
  </p:cSld>
  <p:clrMapOvr>
    <a:masterClrMapping/>
  </p:clrMapOvr>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9505" name="TextBox 7"/>
          <p:cNvSpPr txBox="1"/>
          <p:nvPr/>
        </p:nvSpPr>
        <p:spPr>
          <a:xfrm>
            <a:off x="480060" y="620078"/>
            <a:ext cx="11144250" cy="1845310"/>
          </a:xfrm>
          <a:prstGeom prst="rect">
            <a:avLst/>
          </a:prstGeom>
          <a:noFill/>
          <a:ln w="9525">
            <a:noFill/>
          </a:ln>
        </p:spPr>
        <p:txBody>
          <a:bodyPr anchor="t" anchorCtr="0">
            <a:spAutoFit/>
          </a:bodyPr>
          <a:p>
            <a:pPr>
              <a:lnSpc>
                <a:spcPct val="150000"/>
              </a:lnSpc>
            </a:pPr>
            <a:r>
              <a:rPr lang="en-US" altLang="zh-CN" sz="2800" dirty="0">
                <a:latin typeface="微软雅黑" panose="020B0503020204020204" charset="-122"/>
                <a:ea typeface="微软雅黑" panose="020B0503020204020204" charset="-122"/>
              </a:rPr>
              <a:t> </a:t>
            </a:r>
            <a:r>
              <a:rPr lang="en-US" altLang="zh-CN" sz="2800" b="1" dirty="0">
                <a:latin typeface="微软雅黑" panose="020B0503020204020204" charset="-122"/>
                <a:ea typeface="微软雅黑" panose="020B0503020204020204" charset="-122"/>
              </a:rPr>
              <a:t> </a:t>
            </a:r>
            <a:r>
              <a:rPr lang="zh-CN" altLang="en-US" sz="2800" b="1" dirty="0">
                <a:latin typeface="微软雅黑" panose="020B0503020204020204" charset="-122"/>
                <a:ea typeface="微软雅黑" panose="020B0503020204020204" charset="-122"/>
              </a:rPr>
              <a:t>二是做好投资电子台账工作</a:t>
            </a:r>
            <a:endParaRPr lang="en-US" altLang="zh-CN" sz="2800" dirty="0">
              <a:latin typeface="微软雅黑" panose="020B0503020204020204" charset="-122"/>
              <a:ea typeface="微软雅黑" panose="020B0503020204020204" charset="-122"/>
            </a:endParaRPr>
          </a:p>
          <a:p>
            <a:pPr>
              <a:lnSpc>
                <a:spcPct val="150000"/>
              </a:lnSpc>
            </a:pPr>
            <a:r>
              <a:rPr lang="zh-CN" altLang="en-US" sz="2400" dirty="0">
                <a:latin typeface="仿宋_GB2312" panose="02010609030101010101" pitchFamily="49" charset="-122"/>
                <a:ea typeface="仿宋_GB2312" panose="02010609030101010101" pitchFamily="49" charset="-122"/>
              </a:rPr>
              <a:t>   </a:t>
            </a:r>
            <a:r>
              <a:rPr lang="en-US" altLang="zh-CN" sz="2400" dirty="0">
                <a:latin typeface="仿宋_GB2312" panose="02010609030101010101" pitchFamily="49" charset="-122"/>
                <a:ea typeface="仿宋_GB2312" panose="02010609030101010101" pitchFamily="49" charset="-122"/>
              </a:rPr>
              <a:t>1.</a:t>
            </a:r>
            <a:r>
              <a:rPr lang="zh-CN" altLang="en-US" sz="2400" dirty="0">
                <a:latin typeface="仿宋_GB2312" panose="02010609030101010101" pitchFamily="49" charset="-122"/>
                <a:ea typeface="仿宋_GB2312" panose="02010609030101010101" pitchFamily="49" charset="-122"/>
              </a:rPr>
              <a:t>重视投资电子</a:t>
            </a:r>
            <a:r>
              <a:rPr lang="zh-CN" altLang="en-US" sz="2400" dirty="0">
                <a:latin typeface="仿宋_GB2312" panose="02010609030101010101" pitchFamily="49" charset="-122"/>
                <a:ea typeface="仿宋_GB2312" panose="02010609030101010101" pitchFamily="49" charset="-122"/>
                <a:sym typeface="仿宋_GB2312" panose="02010609030101010101" pitchFamily="49" charset="-122"/>
              </a:rPr>
              <a:t>台账工作</a:t>
            </a:r>
            <a:endParaRPr lang="zh-CN" altLang="en-US" sz="2400" dirty="0">
              <a:latin typeface="仿宋_GB2312" panose="02010609030101010101" pitchFamily="49" charset="-122"/>
              <a:ea typeface="仿宋_GB2312" panose="02010609030101010101" pitchFamily="49" charset="-122"/>
              <a:sym typeface="仿宋_GB2312" panose="02010609030101010101" pitchFamily="49" charset="-122"/>
            </a:endParaRPr>
          </a:p>
          <a:p>
            <a:pPr>
              <a:lnSpc>
                <a:spcPct val="150000"/>
              </a:lnSpc>
            </a:pPr>
            <a:r>
              <a:rPr lang="zh-CN" altLang="en-US" sz="2400" dirty="0">
                <a:latin typeface="仿宋_GB2312" panose="02010609030101010101" pitchFamily="49" charset="-122"/>
                <a:ea typeface="仿宋_GB2312" panose="02010609030101010101" pitchFamily="49" charset="-122"/>
                <a:sym typeface="仿宋_GB2312" panose="02010609030101010101" pitchFamily="49" charset="-122"/>
              </a:rPr>
              <a:t>  </a:t>
            </a:r>
            <a:r>
              <a:rPr lang="en-US" altLang="zh-CN" sz="2400" dirty="0">
                <a:latin typeface="仿宋_GB2312" panose="02010609030101010101" pitchFamily="49" charset="-122"/>
                <a:ea typeface="仿宋_GB2312" panose="02010609030101010101" pitchFamily="49" charset="-122"/>
              </a:rPr>
              <a:t> 2.</a:t>
            </a:r>
            <a:r>
              <a:rPr lang="zh-CN" altLang="en-US" sz="2400" dirty="0">
                <a:latin typeface="仿宋_GB2312" panose="02010609030101010101" pitchFamily="49" charset="-122"/>
                <a:ea typeface="仿宋_GB2312" panose="02010609030101010101" pitchFamily="49" charset="-122"/>
              </a:rPr>
              <a:t>每月留存电子台账三张报表，以备执法检查、数据核查。   </a:t>
            </a:r>
            <a:endParaRPr lang="zh-CN" altLang="en-US" sz="2400" b="1" dirty="0">
              <a:solidFill>
                <a:srgbClr val="FF0000"/>
              </a:solidFill>
              <a:latin typeface="仿宋_GB2312" panose="02010609030101010101" pitchFamily="49" charset="-122"/>
              <a:ea typeface="仿宋_GB2312" panose="02010609030101010101" pitchFamily="49" charset="-122"/>
            </a:endParaRPr>
          </a:p>
        </p:txBody>
      </p:sp>
    </p:spTree>
  </p:cSld>
  <p:clrMapOvr>
    <a:masterClrMapping/>
  </p:clrMapOvr>
  <p:transition/>
</p:sld>
</file>

<file path=ppt/tags/tag1.xml><?xml version="1.0" encoding="utf-8"?>
<p:tagLst xmlns:p="http://schemas.openxmlformats.org/presentationml/2006/main">
  <p:tag name="KSO_WM_UNIT_PLACING_PICTURE_USER_VIEWPORT" val="{&quot;height&quot;:3570,&quot;width&quot;:3140}"/>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heme/theme1.xml><?xml version="1.0" encoding="utf-8"?>
<a:theme xmlns:a="http://schemas.openxmlformats.org/drawingml/2006/main" name="1_Profi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Times New Roman"/>
        <a:ea typeface="仿宋_GB2312"/>
        <a:cs typeface=""/>
      </a:majorFont>
      <a:minorFont>
        <a:latin typeface="Times New Roman"/>
        <a:ea typeface="仿宋_GB2312"/>
        <a:cs typeface=""/>
      </a:minorFont>
    </a:fontScheme>
    <a:fmtScheme name="跋涉">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alpha val="0"/>
          </a:schemeClr>
        </a:solidFill>
        <a:ln w="38100">
          <a:solidFill>
            <a:srgbClr val="FF0000"/>
          </a:solidFill>
          <a:round/>
        </a:ln>
      </a:spPr>
      <a:bodyPr wrap="none" anchor="ctr"/>
      <a:lstStyle>
        <a:defPPr>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altLang="zh-CN" sz="2800" b="1" i="0" u="none" strike="noStrike" cap="none" normalizeH="0" baseline="0" smtClean="0">
            <a:ln>
              <a:noFill/>
            </a:ln>
            <a:solidFill>
              <a:schemeClr val="tx1"/>
            </a:solidFill>
            <a:effectLst/>
            <a:latin typeface="Verdana" panose="020B0604030504040204" pitchFamily="34" charset="0"/>
            <a:ea typeface="宋体" panose="02010600030101010101" pitchFamily="2" charset="-122"/>
          </a:defRPr>
        </a:defPPr>
      </a:lstStyle>
    </a:lnDef>
  </a:objectDefaults>
  <a:extraClrSchemeLst>
    <a:extraClrScheme>
      <a:clrScheme name="1_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1_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1_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1_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1_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1_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1_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1_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Profi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Times New Roman"/>
        <a:ea typeface="仿宋_GB2312"/>
        <a:cs typeface=""/>
      </a:majorFont>
      <a:minorFont>
        <a:latin typeface="Times New Roman"/>
        <a:ea typeface="仿宋_GB2312"/>
        <a:cs typeface=""/>
      </a:minorFont>
    </a:fontScheme>
    <a:fmtScheme name="跋涉">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alpha val="0"/>
          </a:schemeClr>
        </a:solidFill>
        <a:ln w="38100">
          <a:solidFill>
            <a:srgbClr val="FF0000"/>
          </a:solidFill>
          <a:round/>
        </a:ln>
      </a:spPr>
      <a:bodyPr wrap="none" anchor="ctr"/>
      <a:lstStyle>
        <a:defPPr>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altLang="zh-CN" sz="2800" b="1" i="0" u="none" strike="noStrike" cap="none" normalizeH="0" baseline="0" smtClean="0">
            <a:ln>
              <a:noFill/>
            </a:ln>
            <a:solidFill>
              <a:schemeClr val="tx1"/>
            </a:solidFill>
            <a:effectLst/>
            <a:latin typeface="Verdana" panose="020B0604030504040204" pitchFamily="34" charset="0"/>
            <a:ea typeface="宋体" panose="02010600030101010101" pitchFamily="2" charset="-122"/>
          </a:defRPr>
        </a:defPPr>
      </a:lstStyle>
    </a:lnDef>
  </a:objectDefaults>
  <a:extraClrSchemeLst>
    <a:extraClrScheme>
      <a:clrScheme name="1_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1_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1_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1_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1_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1_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1_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1_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Profi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Times New Roman"/>
        <a:ea typeface="仿宋_GB2312"/>
        <a:cs typeface=""/>
      </a:majorFont>
      <a:minorFont>
        <a:latin typeface="Times New Roman"/>
        <a:ea typeface="仿宋_GB2312"/>
        <a:cs typeface=""/>
      </a:minorFont>
    </a:fontScheme>
    <a:fmtScheme name="跋涉">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alpha val="0"/>
          </a:schemeClr>
        </a:solidFill>
        <a:ln w="38100">
          <a:solidFill>
            <a:srgbClr val="FF0000"/>
          </a:solidFill>
          <a:round/>
        </a:ln>
      </a:spPr>
      <a:bodyPr wrap="none" anchor="ctr"/>
      <a:lstStyle>
        <a:defPPr>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altLang="zh-CN" sz="2800" b="1" i="0" u="none" strike="noStrike" cap="none" normalizeH="0" baseline="0" smtClean="0">
            <a:ln>
              <a:noFill/>
            </a:ln>
            <a:solidFill>
              <a:schemeClr val="tx1"/>
            </a:solidFill>
            <a:effectLst/>
            <a:latin typeface="Verdana" panose="020B0604030504040204" pitchFamily="34" charset="0"/>
            <a:ea typeface="宋体" panose="02010600030101010101" pitchFamily="2" charset="-122"/>
          </a:defRPr>
        </a:defPPr>
      </a:lstStyle>
    </a:lnDef>
  </a:objectDefaults>
  <a:extraClrSchemeLst>
    <a:extraClrScheme>
      <a:clrScheme name="1_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1_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1_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1_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1_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1_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1_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1_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Profi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Times New Roman"/>
        <a:ea typeface="仿宋_GB2312"/>
        <a:cs typeface=""/>
      </a:majorFont>
      <a:minorFont>
        <a:latin typeface="Times New Roman"/>
        <a:ea typeface="仿宋_GB2312"/>
        <a:cs typeface=""/>
      </a:minorFont>
    </a:fontScheme>
    <a:fmtScheme name="跋涉">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alpha val="0"/>
          </a:schemeClr>
        </a:solidFill>
        <a:ln w="38100">
          <a:solidFill>
            <a:srgbClr val="FF0000"/>
          </a:solidFill>
          <a:round/>
        </a:ln>
      </a:spPr>
      <a:bodyPr wrap="none" anchor="ctr"/>
      <a:lstStyle>
        <a:defPPr>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altLang="zh-CN" sz="2800" b="1" i="0" u="none" strike="noStrike" cap="none" normalizeH="0" baseline="0" smtClean="0">
            <a:ln>
              <a:noFill/>
            </a:ln>
            <a:solidFill>
              <a:schemeClr val="tx1"/>
            </a:solidFill>
            <a:effectLst/>
            <a:latin typeface="Verdana" panose="020B0604030504040204" pitchFamily="34" charset="0"/>
            <a:ea typeface="宋体" panose="02010600030101010101" pitchFamily="2" charset="-122"/>
          </a:defRPr>
        </a:defPPr>
      </a:lstStyle>
    </a:lnDef>
  </a:objectDefaults>
  <a:extraClrSchemeLst>
    <a:extraClrScheme>
      <a:clrScheme name="1_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1_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1_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1_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1_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1_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1_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1_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19096</Words>
  <Application>WPS 演示</Application>
  <PresentationFormat>自定义</PresentationFormat>
  <Paragraphs>2095</Paragraphs>
  <Slides>104</Slides>
  <Notes>24</Notes>
  <HiddenSlides>0</HiddenSlides>
  <MMClips>0</MMClips>
  <ScaleCrop>false</ScaleCrop>
  <HeadingPairs>
    <vt:vector size="6" baseType="variant">
      <vt:variant>
        <vt:lpstr>已用的字体</vt:lpstr>
      </vt:variant>
      <vt:variant>
        <vt:i4>19</vt:i4>
      </vt:variant>
      <vt:variant>
        <vt:lpstr>主题</vt:lpstr>
      </vt:variant>
      <vt:variant>
        <vt:i4>4</vt:i4>
      </vt:variant>
      <vt:variant>
        <vt:lpstr>幻灯片标题</vt:lpstr>
      </vt:variant>
      <vt:variant>
        <vt:i4>104</vt:i4>
      </vt:variant>
    </vt:vector>
  </HeadingPairs>
  <TitlesOfParts>
    <vt:vector size="127" baseType="lpstr">
      <vt:lpstr>Arial</vt:lpstr>
      <vt:lpstr>宋体</vt:lpstr>
      <vt:lpstr>Wingdings</vt:lpstr>
      <vt:lpstr>Verdana</vt:lpstr>
      <vt:lpstr>Times New Roman</vt:lpstr>
      <vt:lpstr>仿宋_GB2312</vt:lpstr>
      <vt:lpstr>黑体</vt:lpstr>
      <vt:lpstr>方正楷体_GB2312</vt:lpstr>
      <vt:lpstr>楷体_GB2312</vt:lpstr>
      <vt:lpstr>方正小标宋简体</vt:lpstr>
      <vt:lpstr>微软雅黑</vt:lpstr>
      <vt:lpstr>Arial Unicode MS</vt:lpstr>
      <vt:lpstr>Calibri</vt:lpstr>
      <vt:lpstr>Wingdings</vt:lpstr>
      <vt:lpstr>Wingdings 2</vt:lpstr>
      <vt:lpstr>Times New Roman</vt:lpstr>
      <vt:lpstr>隶书</vt:lpstr>
      <vt:lpstr>华文中宋</vt:lpstr>
      <vt:lpstr>方正楷体_GBK</vt:lpstr>
      <vt:lpstr>1_Profile</vt:lpstr>
      <vt:lpstr>2_Profile</vt:lpstr>
      <vt:lpstr>3_Profile</vt:lpstr>
      <vt:lpstr>4_Profile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李涵</dc:creator>
  <cp:lastModifiedBy>Administrator</cp:lastModifiedBy>
  <cp:revision>541</cp:revision>
  <dcterms:created xsi:type="dcterms:W3CDTF">2018-10-19T03:25:00Z</dcterms:created>
  <dcterms:modified xsi:type="dcterms:W3CDTF">2023-12-18T03:13:59Z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2052-11.8.2.9022</vt:lpwstr>
  </property>
  <property fmtid="{D5CDD505-2E9C-101B-9397-08002B2CF9AE}" pid="3" name="ICV">
    <vt:lpwstr>591CB9AFFC7F4E209F2E2135B660AAB2</vt:lpwstr>
  </property>
</Properties>
</file>