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97"/>
  </p:handoutMasterIdLst>
  <p:sldIdLst>
    <p:sldId id="258" r:id="rId3"/>
    <p:sldId id="1001" r:id="rId4"/>
    <p:sldId id="1003" r:id="rId6"/>
    <p:sldId id="708" r:id="rId7"/>
    <p:sldId id="801" r:id="rId8"/>
    <p:sldId id="803" r:id="rId9"/>
    <p:sldId id="802" r:id="rId10"/>
    <p:sldId id="897" r:id="rId11"/>
    <p:sldId id="898" r:id="rId12"/>
    <p:sldId id="899" r:id="rId13"/>
    <p:sldId id="900" r:id="rId14"/>
    <p:sldId id="1004" r:id="rId15"/>
    <p:sldId id="257" r:id="rId16"/>
    <p:sldId id="901" r:id="rId17"/>
    <p:sldId id="902" r:id="rId18"/>
    <p:sldId id="906" r:id="rId19"/>
    <p:sldId id="907" r:id="rId20"/>
    <p:sldId id="620" r:id="rId21"/>
    <p:sldId id="621" r:id="rId22"/>
    <p:sldId id="622" r:id="rId23"/>
    <p:sldId id="1097" r:id="rId24"/>
    <p:sldId id="286" r:id="rId25"/>
    <p:sldId id="583" r:id="rId26"/>
    <p:sldId id="632" r:id="rId27"/>
    <p:sldId id="585" r:id="rId28"/>
    <p:sldId id="618" r:id="rId29"/>
    <p:sldId id="584" r:id="rId30"/>
    <p:sldId id="623" r:id="rId31"/>
    <p:sldId id="626" r:id="rId32"/>
    <p:sldId id="627" r:id="rId33"/>
    <p:sldId id="1007" r:id="rId34"/>
    <p:sldId id="1008" r:id="rId35"/>
    <p:sldId id="287" r:id="rId36"/>
    <p:sldId id="323" r:id="rId37"/>
    <p:sldId id="324" r:id="rId38"/>
    <p:sldId id="325" r:id="rId39"/>
    <p:sldId id="588" r:id="rId40"/>
    <p:sldId id="327" r:id="rId41"/>
    <p:sldId id="328" r:id="rId42"/>
    <p:sldId id="636" r:id="rId43"/>
    <p:sldId id="637" r:id="rId44"/>
    <p:sldId id="1010" r:id="rId45"/>
    <p:sldId id="593" r:id="rId46"/>
    <p:sldId id="359" r:id="rId47"/>
    <p:sldId id="638" r:id="rId48"/>
    <p:sldId id="590" r:id="rId49"/>
    <p:sldId id="365" r:id="rId50"/>
    <p:sldId id="591" r:id="rId51"/>
    <p:sldId id="1009" r:id="rId52"/>
    <p:sldId id="592" r:id="rId53"/>
    <p:sldId id="367" r:id="rId54"/>
    <p:sldId id="368" r:id="rId55"/>
    <p:sldId id="370" r:id="rId56"/>
    <p:sldId id="589" r:id="rId57"/>
    <p:sldId id="371" r:id="rId58"/>
    <p:sldId id="372" r:id="rId59"/>
    <p:sldId id="375" r:id="rId60"/>
    <p:sldId id="376" r:id="rId61"/>
    <p:sldId id="378" r:id="rId62"/>
    <p:sldId id="380" r:id="rId63"/>
    <p:sldId id="381" r:id="rId64"/>
    <p:sldId id="382" r:id="rId65"/>
    <p:sldId id="571" r:id="rId66"/>
    <p:sldId id="384" r:id="rId67"/>
    <p:sldId id="596" r:id="rId68"/>
    <p:sldId id="597" r:id="rId69"/>
    <p:sldId id="598" r:id="rId70"/>
    <p:sldId id="383" r:id="rId71"/>
    <p:sldId id="386" r:id="rId72"/>
    <p:sldId id="641" r:id="rId73"/>
    <p:sldId id="388" r:id="rId74"/>
    <p:sldId id="389" r:id="rId75"/>
    <p:sldId id="392" r:id="rId76"/>
    <p:sldId id="1011" r:id="rId77"/>
    <p:sldId id="599" r:id="rId78"/>
    <p:sldId id="640" r:id="rId79"/>
    <p:sldId id="600" r:id="rId80"/>
    <p:sldId id="603" r:id="rId81"/>
    <p:sldId id="601" r:id="rId82"/>
    <p:sldId id="604" r:id="rId83"/>
    <p:sldId id="606" r:id="rId84"/>
    <p:sldId id="612" r:id="rId85"/>
    <p:sldId id="1012" r:id="rId86"/>
    <p:sldId id="430" r:id="rId87"/>
    <p:sldId id="431" r:id="rId88"/>
    <p:sldId id="1013" r:id="rId89"/>
    <p:sldId id="432" r:id="rId90"/>
    <p:sldId id="628" r:id="rId91"/>
    <p:sldId id="629" r:id="rId92"/>
    <p:sldId id="630" r:id="rId93"/>
    <p:sldId id="631" r:id="rId94"/>
    <p:sldId id="1172" r:id="rId95"/>
    <p:sldId id="282" r:id="rId96"/>
  </p:sldIdLst>
  <p:sldSz cx="9144000" cy="514159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1F3"/>
    <a:srgbClr val="354454"/>
    <a:srgbClr val="37B0E8"/>
    <a:srgbClr val="54667A"/>
    <a:srgbClr val="586B7F"/>
    <a:srgbClr val="6276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675" autoAdjust="0"/>
    <p:restoredTop sz="89866" autoAdjust="0"/>
  </p:normalViewPr>
  <p:slideViewPr>
    <p:cSldViewPr showGuides="1">
      <p:cViewPr>
        <p:scale>
          <a:sx n="125" d="100"/>
          <a:sy n="125" d="100"/>
        </p:scale>
        <p:origin x="-528" y="12"/>
      </p:cViewPr>
      <p:guideLst>
        <p:guide orient="horz" pos="1501"/>
        <p:guide pos="292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handoutMaster" Target="handoutMasters/handoutMaster1.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0" Type="http://schemas.openxmlformats.org/officeDocument/2006/relationships/tableStyles" Target="tableStyle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4784" y="1143000"/>
            <a:ext cx="5488433"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338708"/>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515172"/>
            <a:ext cx="9144000" cy="626741"/>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矩形 8"/>
          <p:cNvSpPr/>
          <p:nvPr userDrawn="1"/>
        </p:nvSpPr>
        <p:spPr>
          <a:xfrm>
            <a:off x="1" y="0"/>
            <a:ext cx="1279524" cy="5141913"/>
          </a:xfrm>
          <a:prstGeom prst="rect">
            <a:avLst/>
          </a:prstGeom>
          <a:solidFill>
            <a:srgbClr val="546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1279525" y="568056"/>
            <a:ext cx="786447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1"/>
            <a:ext cx="395536" cy="5141913"/>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205902"/>
            <a:ext cx="8229600" cy="856933"/>
          </a:xfrm>
        </p:spPr>
        <p:txBody>
          <a:bodyPr/>
          <a:lstStyle/>
          <a:p>
            <a:pPr fontAlgn="base"/>
            <a:r>
              <a:rPr lang="fr-FR" strike="noStrike" noProof="1" smtClean="0"/>
              <a:t>Cliquez pour modifier le style du titre</a:t>
            </a:r>
            <a:endParaRPr lang="fr-CA" strike="noStrike" noProof="1"/>
          </a:p>
        </p:txBody>
      </p:sp>
      <p:sp>
        <p:nvSpPr>
          <p:cNvPr id="3" name="Espace réservé du contenu 2"/>
          <p:cNvSpPr>
            <a:spLocks noGrp="1"/>
          </p:cNvSpPr>
          <p:nvPr>
            <p:ph idx="1" hasCustomPrompt="1"/>
          </p:nvPr>
        </p:nvSpPr>
        <p:spPr/>
        <p:txBody>
          <a:bodyPr/>
          <a:lstStyle/>
          <a:p>
            <a:pPr lvl="0" fontAlgn="base"/>
            <a:r>
              <a:rPr lang="fr-FR" strike="noStrike" noProof="1" smtClean="0"/>
              <a:t>Cliquez pour modifier les styles du texte du masque</a:t>
            </a:r>
            <a:endParaRPr lang="fr-FR" strike="noStrike" noProof="1" smtClean="0"/>
          </a:p>
          <a:p>
            <a:pPr lvl="1" fontAlgn="base"/>
            <a:r>
              <a:rPr lang="fr-FR" strike="noStrike" noProof="1" smtClean="0"/>
              <a:t>Deuxième niveau</a:t>
            </a:r>
            <a:endParaRPr lang="fr-FR" strike="noStrike" noProof="1" smtClean="0"/>
          </a:p>
          <a:p>
            <a:pPr lvl="2" fontAlgn="base"/>
            <a:r>
              <a:rPr lang="fr-FR" strike="noStrike" noProof="1" smtClean="0"/>
              <a:t>Troisième niveau</a:t>
            </a:r>
            <a:endParaRPr lang="fr-FR" strike="noStrike" noProof="1" smtClean="0"/>
          </a:p>
          <a:p>
            <a:pPr lvl="3" fontAlgn="base"/>
            <a:r>
              <a:rPr lang="fr-FR" strike="noStrike" noProof="1" smtClean="0"/>
              <a:t>Quatrième niveau</a:t>
            </a:r>
            <a:endParaRPr lang="fr-FR" strike="noStrike" noProof="1" smtClean="0"/>
          </a:p>
          <a:p>
            <a:pPr lvl="4" fontAlgn="base"/>
            <a:r>
              <a:rPr lang="fr-FR" strike="noStrike" noProof="1" smtClean="0"/>
              <a:t>Cinquième niveau</a:t>
            </a:r>
            <a:endParaRPr lang="fr-CA" strike="noStrike" noProof="1"/>
          </a:p>
        </p:txBody>
      </p:sp>
      <p:sp>
        <p:nvSpPr>
          <p:cNvPr id="4" name="日期占位符 3"/>
          <p:cNvSpPr>
            <a:spLocks noGrp="1"/>
          </p:cNvSpPr>
          <p:nvPr>
            <p:ph type="dt" sz="half" idx="10"/>
          </p:nvPr>
        </p:nvSpPr>
        <p:spPr>
          <a:xfrm>
            <a:off x="457200" y="4765497"/>
            <a:ext cx="2133600" cy="273742"/>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5" name="页脚占位符 4"/>
          <p:cNvSpPr>
            <a:spLocks noGrp="1"/>
          </p:cNvSpPr>
          <p:nvPr>
            <p:ph type="ftr" sz="quarter" idx="11"/>
          </p:nvPr>
        </p:nvSpPr>
        <p:spPr>
          <a:xfrm>
            <a:off x="3124200" y="4765497"/>
            <a:ext cx="2895600" cy="273742"/>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6" name="灯片编号占位符 5"/>
          <p:cNvSpPr>
            <a:spLocks noGrp="1"/>
          </p:cNvSpPr>
          <p:nvPr>
            <p:ph type="sldNum" sz="quarter" idx="12"/>
          </p:nvPr>
        </p:nvSpPr>
        <p:spPr>
          <a:xfrm>
            <a:off x="6553200" y="4765497"/>
            <a:ext cx="2133600" cy="273742"/>
          </a:xfrm>
        </p:spPr>
        <p:txBody>
          <a:bodyPr/>
          <a:lstStyle/>
          <a:p>
            <a:pPr lvl="0" algn="r" eaLnBrk="1" fontAlgn="base" hangingPunct="1"/>
            <a:fld id="{9A0DB2DC-4C9A-4742-B13C-FB6460FD3503}" type="slidenum">
              <a:rPr lang="fr-CA" altLang="zh-CN" sz="1200" strike="noStrike" noProof="1" dirty="0">
                <a:solidFill>
                  <a:srgbClr val="898989"/>
                </a:solidFill>
                <a:latin typeface="Calibri" panose="020F0502020204030204" charset="0"/>
                <a:ea typeface="宋体" panose="02010600030101010101" pitchFamily="2" charset="-122"/>
                <a:cs typeface="+mn-ea"/>
              </a:rPr>
            </a:fld>
            <a:endParaRPr lang="fr-CA" altLang="zh-CN" sz="1200" strike="noStrike" noProof="1">
              <a:solidFill>
                <a:srgbClr val="898989"/>
              </a:solidFill>
              <a:latin typeface="Calibri" panose="020F050202020403020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Freeform 9"/>
          <p:cNvSpPr>
            <a:spLocks noEditPoints="1"/>
          </p:cNvSpPr>
          <p:nvPr/>
        </p:nvSpPr>
        <p:spPr bwMode="auto">
          <a:xfrm>
            <a:off x="8675447" y="92075"/>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27563" y="1062280"/>
            <a:ext cx="6930058" cy="1322070"/>
          </a:xfrm>
          <a:prstGeom prst="rect">
            <a:avLst/>
          </a:prstGeom>
          <a:noFill/>
        </p:spPr>
        <p:txBody>
          <a:bodyPr wrap="square" rtlCol="0">
            <a:spAutoFit/>
          </a:bodyPr>
          <a:lstStyle/>
          <a:p>
            <a:pPr algn="ctr"/>
            <a:r>
              <a:rPr lang="en-US" altLang="zh-CN" sz="4000" b="1" dirty="0" smtClean="0">
                <a:latin typeface="黑体" panose="02010609060101010101" pitchFamily="49" charset="-122"/>
                <a:ea typeface="黑体" panose="02010609060101010101" pitchFamily="49" charset="-122"/>
                <a:sym typeface="+mn-ea"/>
              </a:rPr>
              <a:t>2023</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年报和</a:t>
            </a:r>
            <a:r>
              <a:rPr lang="en-US" altLang="zh-CN" sz="4000" b="1" dirty="0" smtClean="0">
                <a:latin typeface="黑体" panose="02010609060101010101" pitchFamily="49" charset="-122"/>
                <a:ea typeface="黑体" panose="02010609060101010101" pitchFamily="49" charset="-122"/>
                <a:sym typeface="+mn-ea"/>
              </a:rPr>
              <a:t>2024</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定报</a:t>
            </a:r>
            <a:br>
              <a:rPr lang="en-US" altLang="zh-CN" sz="4000" b="1" dirty="0">
                <a:latin typeface="黑体" panose="02010609060101010101" pitchFamily="49" charset="-122"/>
                <a:ea typeface="黑体" panose="02010609060101010101" pitchFamily="49" charset="-122"/>
                <a:sym typeface="+mn-ea"/>
              </a:rPr>
            </a:br>
            <a:r>
              <a:rPr lang="zh-CN" altLang="en-US" sz="4000" b="1" dirty="0">
                <a:latin typeface="黑体" panose="02010609060101010101" pitchFamily="49" charset="-122"/>
                <a:ea typeface="黑体" panose="02010609060101010101" pitchFamily="49" charset="-122"/>
                <a:sym typeface="+mn-ea"/>
              </a:rPr>
              <a:t>劳动工资培训课件</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353175" y="2930525"/>
            <a:ext cx="1219221"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en-US" altLang="zh-CN" sz="1400" b="1" kern="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algn="dist"/>
            <a:r>
              <a:rPr kumimoji="0" lang="en-US" altLang="zh-CN"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2023</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年</a:t>
            </a:r>
            <a:r>
              <a:rPr kumimoji="0" lang="en-US" altLang="zh-CN" sz="1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12</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月</a:t>
            </a:r>
            <a:endParaRPr kumimoji="0" lang="en-US" altLang="zh-CN" sz="11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383030" cy="41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a:off x="6367145" y="2714625"/>
            <a:ext cx="1191260"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200" b="1" kern="0" dirty="0" smtClean="0">
                <a:solidFill>
                  <a:schemeClr val="tx1"/>
                </a:solidFill>
                <a:latin typeface="微软雅黑" panose="020B0503020204020204" pitchFamily="34" charset="-122"/>
                <a:ea typeface="微软雅黑" panose="020B0503020204020204" pitchFamily="34" charset="-122"/>
              </a:rPr>
              <a:t>人口与就业科</a:t>
            </a:r>
            <a:endParaRPr lang="en-US" altLang="zh-CN" sz="1200" b="1" kern="0" dirty="0">
              <a:solidFill>
                <a:schemeClr val="tx1"/>
              </a:solidFill>
              <a:latin typeface="微软雅黑" panose="020B0503020204020204" pitchFamily="34" charset="-122"/>
              <a:ea typeface="微软雅黑" panose="020B0503020204020204" pitchFamily="34" charset="-122"/>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Effect transition="in" filter="fade">
                                      <p:cBhvr>
                                        <p:cTn id="76" dur="300"/>
                                        <p:tgtEl>
                                          <p:spTgt spid="12"/>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14"/>
                                        </p:tgtEl>
                                        <p:attrNameLst>
                                          <p:attrName>style.visibility</p:attrName>
                                        </p:attrNameLst>
                                      </p:cBhvr>
                                      <p:to>
                                        <p:strVal val="visible"/>
                                      </p:to>
                                    </p:set>
                                    <p:anim calcmode="lin" valueType="num">
                                      <p:cBhvr>
                                        <p:cTn id="79" dur="300" fill="hold"/>
                                        <p:tgtEl>
                                          <p:spTgt spid="14"/>
                                        </p:tgtEl>
                                        <p:attrNameLst>
                                          <p:attrName>ppt_w</p:attrName>
                                        </p:attrNameLst>
                                      </p:cBhvr>
                                      <p:tavLst>
                                        <p:tav tm="0">
                                          <p:val>
                                            <p:fltVal val="0"/>
                                          </p:val>
                                        </p:tav>
                                        <p:tav tm="100000">
                                          <p:val>
                                            <p:strVal val="#ppt_w"/>
                                          </p:val>
                                        </p:tav>
                                      </p:tavLst>
                                    </p:anim>
                                    <p:anim calcmode="lin" valueType="num">
                                      <p:cBhvr>
                                        <p:cTn id="80" dur="300" fill="hold"/>
                                        <p:tgtEl>
                                          <p:spTgt spid="14"/>
                                        </p:tgtEl>
                                        <p:attrNameLst>
                                          <p:attrName>ppt_h</p:attrName>
                                        </p:attrNameLst>
                                      </p:cBhvr>
                                      <p:tavLst>
                                        <p:tav tm="0">
                                          <p:val>
                                            <p:fltVal val="0"/>
                                          </p:val>
                                        </p:tav>
                                        <p:tav tm="100000">
                                          <p:val>
                                            <p:strVal val="#ppt_h"/>
                                          </p:val>
                                        </p:tav>
                                      </p:tavLst>
                                    </p:anim>
                                    <p:animEffect transition="in" filter="fade">
                                      <p:cBhvr>
                                        <p:cTn id="81"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bldLvl="0" animBg="1"/>
      <p:bldP spid="25" grpId="0" bldLvl="0" animBg="1"/>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611-2"/>
          <p:cNvPicPr>
            <a:picLocks noChangeAspect="1"/>
          </p:cNvPicPr>
          <p:nvPr/>
        </p:nvPicPr>
        <p:blipFill>
          <a:blip r:embed="rId1"/>
          <a:stretch>
            <a:fillRect/>
          </a:stretch>
        </p:blipFill>
        <p:spPr>
          <a:xfrm>
            <a:off x="3636010" y="626745"/>
            <a:ext cx="5207000" cy="4423410"/>
          </a:xfrm>
          <a:prstGeom prst="rect">
            <a:avLst/>
          </a:prstGeom>
        </p:spPr>
      </p:pic>
      <p:sp>
        <p:nvSpPr>
          <p:cNvPr id="2" name="文本框 1"/>
          <p:cNvSpPr txBox="1"/>
          <p:nvPr/>
        </p:nvSpPr>
        <p:spPr>
          <a:xfrm>
            <a:off x="1331595" y="698500"/>
            <a:ext cx="2278380" cy="3784600"/>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ea typeface="微软雅黑" panose="020B0503020204020204" pitchFamily="34" charset="-122"/>
                <a:sym typeface="+mn-ea"/>
              </a:rPr>
              <a:t>指标：</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ea typeface="微软雅黑" panose="020B0503020204020204" pitchFamily="34" charset="-122"/>
                <a:sym typeface="+mn-ea"/>
              </a:rPr>
              <a:t>从业人员期末人数</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ea typeface="微软雅黑" panose="020B0503020204020204" pitchFamily="34" charset="-122"/>
                <a:sym typeface="+mn-ea"/>
              </a:rPr>
              <a:t>分类：</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ea typeface="微软雅黑" panose="020B0503020204020204" pitchFamily="34" charset="-122"/>
                <a:sym typeface="+mn-ea"/>
              </a:rPr>
              <a:t>按人员类型分</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ea typeface="微软雅黑" panose="020B0503020204020204" pitchFamily="34" charset="-122"/>
                <a:sym typeface="+mn-ea"/>
              </a:rPr>
              <a:t>注意：</a:t>
            </a:r>
            <a:endParaRPr lang="zh-CN" altLang="en-US" sz="1600" noProof="1" dirty="0" smtClean="0">
              <a:solidFill>
                <a:srgbClr val="FF0000"/>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ea typeface="微软雅黑" panose="020B0503020204020204" pitchFamily="34" charset="-122"/>
                <a:sym typeface="+mn-ea"/>
              </a:rPr>
              <a:t>年报</a:t>
            </a:r>
            <a:r>
              <a:rPr lang="en-US" altLang="zh-CN" sz="1600" dirty="0" smtClean="0">
                <a:solidFill>
                  <a:srgbClr val="336699"/>
                </a:solidFill>
                <a:latin typeface="微软雅黑" panose="020B0503020204020204" pitchFamily="34" charset="-122"/>
                <a:ea typeface="微软雅黑" panose="020B0503020204020204" pitchFamily="34" charset="-122"/>
                <a:sym typeface="+mn-ea"/>
              </a:rPr>
              <a:t>I102-2</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表抽中单位需报送两张报表，需核对年报I102-2表和经普611-2表数据，</a:t>
            </a:r>
            <a:r>
              <a:rPr lang="zh-CN" altLang="en-US" sz="1600" dirty="0" smtClean="0">
                <a:solidFill>
                  <a:srgbClr val="FF0000"/>
                </a:solidFill>
                <a:latin typeface="微软雅黑" panose="020B0503020204020204" pitchFamily="34" charset="-122"/>
                <a:ea typeface="微软雅黑" panose="020B0503020204020204" pitchFamily="34" charset="-122"/>
                <a:sym typeface="+mn-ea"/>
              </a:rPr>
              <a:t>两表数据需保持一致</a:t>
            </a:r>
            <a:endParaRPr lang="zh-CN" altLang="en-US" sz="1600" dirty="0" smtClean="0">
              <a:solidFill>
                <a:srgbClr val="FF000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331595" y="121920"/>
            <a:ext cx="3243580" cy="368300"/>
          </a:xfrm>
          <a:prstGeom prst="rect">
            <a:avLst/>
          </a:prstGeom>
          <a:noFill/>
        </p:spPr>
        <p:txBody>
          <a:bodyPr wrap="none" rtlCol="0" anchor="t">
            <a:spAutoFit/>
          </a:bodyPr>
          <a:p>
            <a:pPr algn="ctr">
              <a:buClrTx/>
              <a:buSzTx/>
              <a:buFontTx/>
            </a:pPr>
            <a:r>
              <a:rPr lang="en-US" altLang="zh-CN" b="1" dirty="0" smtClean="0">
                <a:sym typeface="+mn-ea"/>
              </a:rPr>
              <a:t>单位从业人员情况（611-2表）</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985" y="698500"/>
            <a:ext cx="7143750" cy="3046095"/>
          </a:xfrm>
          <a:prstGeom prst="rect">
            <a:avLst/>
          </a:prstGeom>
          <a:noFill/>
        </p:spPr>
        <p:txBody>
          <a:bodyPr wrap="square" rtlCol="0" anchor="t">
            <a:spAutoFit/>
          </a:bodyPr>
          <a:p>
            <a:pPr indent="304800">
              <a:lnSpc>
                <a:spcPct val="150000"/>
              </a:lnSpc>
            </a:pPr>
            <a:r>
              <a:rPr lang="en-US" altLang="zh-CN" sz="1600" dirty="0" smtClean="0">
                <a:solidFill>
                  <a:srgbClr val="336699"/>
                </a:solidFill>
                <a:latin typeface="微软雅黑" panose="020B0503020204020204" pitchFamily="34" charset="-122"/>
                <a:sym typeface="+mn-ea"/>
              </a:rPr>
              <a:t>  </a:t>
            </a:r>
            <a:r>
              <a:rPr lang="zh-CN" altLang="en-US" sz="1600" dirty="0" smtClean="0">
                <a:solidFill>
                  <a:srgbClr val="336699"/>
                </a:solidFill>
                <a:latin typeface="微软雅黑" panose="020B0503020204020204" pitchFamily="34" charset="-122"/>
                <a:sym typeface="+mn-ea"/>
              </a:rPr>
              <a:t>在填报611-2表时，如果单位正常运营，但无从业人员时，需要按照弹出的未报原因框选填，如有其他原因，请补充在第4条。</a:t>
            </a:r>
            <a:endParaRPr lang="zh-CN" altLang="en-US" sz="1600" dirty="0" smtClean="0">
              <a:solidFill>
                <a:srgbClr val="336699"/>
              </a:solidFill>
              <a:latin typeface="微软雅黑" panose="020B0503020204020204" pitchFamily="34" charset="-122"/>
              <a:sym typeface="+mn-ea"/>
            </a:endParaRPr>
          </a:p>
          <a:p>
            <a:pPr indent="304800">
              <a:lnSpc>
                <a:spcPct val="150000"/>
              </a:lnSpc>
            </a:pPr>
            <a:r>
              <a:rPr lang="zh-CN" sz="1600">
                <a:ea typeface="宋体" panose="02010600030101010101" pitchFamily="2" charset="-122"/>
                <a:sym typeface="+mn-ea"/>
              </a:rPr>
              <a:t>未报原因：1.一套人马多块牌子2.无专职工作人员的社会团体、协会、学会、公益组织等3.公司有业务经营，但无员工4.其他，请补充</a:t>
            </a:r>
            <a:r>
              <a:rPr lang="en-US" altLang="zh-CN" sz="1600">
                <a:ea typeface="宋体" panose="02010600030101010101" pitchFamily="2" charset="-122"/>
                <a:sym typeface="+mn-ea"/>
              </a:rPr>
              <a:t>________</a:t>
            </a:r>
            <a:endParaRPr lang="en-US" altLang="zh-CN" sz="1600">
              <a:ea typeface="宋体" panose="02010600030101010101" pitchFamily="2" charset="-122"/>
              <a:sym typeface="+mn-ea"/>
            </a:endParaRPr>
          </a:p>
        </p:txBody>
      </p:sp>
      <p:sp>
        <p:nvSpPr>
          <p:cNvPr id="3" name="文本框 2"/>
          <p:cNvSpPr txBox="1"/>
          <p:nvPr/>
        </p:nvSpPr>
        <p:spPr>
          <a:xfrm>
            <a:off x="1331595" y="122555"/>
            <a:ext cx="3243580" cy="368300"/>
          </a:xfrm>
          <a:prstGeom prst="rect">
            <a:avLst/>
          </a:prstGeom>
          <a:noFill/>
        </p:spPr>
        <p:txBody>
          <a:bodyPr wrap="none" rtlCol="0" anchor="t">
            <a:spAutoFit/>
          </a:bodyPr>
          <a:p>
            <a:pPr algn="ctr">
              <a:buClrTx/>
              <a:buSzTx/>
              <a:buFontTx/>
            </a:pPr>
            <a:r>
              <a:rPr lang="en-US" altLang="zh-CN" b="1" dirty="0" smtClean="0">
                <a:sym typeface="+mn-ea"/>
              </a:rPr>
              <a:t>单位从业人员情况（611-2表）</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Clr>
                <a:srgbClr val="37B0E8"/>
              </a:buClr>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3" name="矩形 2"/>
          <p:cNvSpPr/>
          <p:nvPr/>
        </p:nvSpPr>
        <p:spPr>
          <a:xfrm>
            <a:off x="1182323" y="1336220"/>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86264" y="143952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427220" y="2017395"/>
            <a:ext cx="192786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主要变化</a:t>
            </a: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制度修订</a:t>
            </a:r>
            <a:r>
              <a:rPr lang="zh-CN" altLang="en-US" sz="1200" b="1" dirty="0" smtClean="0">
                <a:ln w="6350">
                  <a:noFill/>
                </a:ln>
                <a:solidFill>
                  <a:schemeClr val="bg1"/>
                </a:solidFill>
                <a:latin typeface="Impact" panose="020B0806030902050204" pitchFamily="34" charset="0"/>
                <a:ea typeface="微软雅黑" panose="020B0503020204020204" pitchFamily="34" charset="-122"/>
                <a:sym typeface="+mn-ea"/>
              </a:rPr>
              <a:t>（初步制度）</a:t>
            </a:r>
            <a:endPar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时间安排</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p:txBody>
      </p:sp>
      <p:sp>
        <p:nvSpPr>
          <p:cNvPr id="6" name="Freeform 13"/>
          <p:cNvSpPr>
            <a:spLocks noEditPoints="1"/>
          </p:cNvSpPr>
          <p:nvPr/>
        </p:nvSpPr>
        <p:spPr bwMode="auto">
          <a:xfrm>
            <a:off x="1507719" y="1702142"/>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Rectangle 44"/>
          <p:cNvSpPr>
            <a:spLocks noChangeArrowheads="1"/>
          </p:cNvSpPr>
          <p:nvPr/>
        </p:nvSpPr>
        <p:spPr bwMode="auto">
          <a:xfrm>
            <a:off x="2357422" y="1070758"/>
            <a:ext cx="650085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anose="020B0503020204020204" pitchFamily="34" charset="-122"/>
                <a:ea typeface="微软雅黑" panose="020B0503020204020204" pitchFamily="34" charset="-122"/>
              </a:rPr>
              <a:t> </a:t>
            </a:r>
            <a:r>
              <a:rPr lang="zh-CN" altLang="en-US" sz="2400" b="1" dirty="0" smtClean="0">
                <a:ln w="6350">
                  <a:noFill/>
                </a:ln>
                <a:solidFill>
                  <a:srgbClr val="37B0E8"/>
                </a:solidFill>
                <a:latin typeface="微软雅黑" panose="020B0503020204020204" pitchFamily="34" charset="-122"/>
                <a:ea typeface="微软雅黑" panose="020B0503020204020204" pitchFamily="34" charset="-122"/>
              </a:rPr>
              <a:t>二</a:t>
            </a: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、2023</a:t>
            </a: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rPr>
              <a:t>年年报、</a:t>
            </a: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2024年定报工作安排</a:t>
            </a:r>
            <a:endParaRPr lang="en-US" altLang="zh-CN" sz="2800" b="1" dirty="0" smtClean="0">
              <a:ln w="6350">
                <a:noFill/>
              </a:ln>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6" grpId="0" bldLvl="0" animBg="1"/>
      <p:bldP spid="6" grpId="1" bldLvl="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27"/>
          <p:cNvSpPr>
            <a:spLocks noChangeArrowheads="1"/>
          </p:cNvSpPr>
          <p:nvPr/>
        </p:nvSpPr>
        <p:spPr bwMode="auto">
          <a:xfrm rot="10800000" flipV="1">
            <a:off x="1331595" y="625793"/>
            <a:ext cx="750506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endParaRPr lang="en-US" altLang="zh-CN" sz="2000" b="1" dirty="0" smtClean="0">
              <a:latin typeface="黑体" panose="02010609060101010101" pitchFamily="49" charset="-122"/>
              <a:ea typeface="黑体" panose="02010609060101010101" pitchFamily="49" charset="-122"/>
              <a:sym typeface="+mn-ea"/>
            </a:endParaRPr>
          </a:p>
          <a:p>
            <a:pPr marL="493395" marR="0" indent="-457200" defTabSz="914400">
              <a:lnSpc>
                <a:spcPct val="150000"/>
              </a:lnSpc>
              <a:spcBef>
                <a:spcPts val="0"/>
              </a:spcBef>
              <a:spcAft>
                <a:spcPts val="1000"/>
              </a:spcAft>
              <a:buClrTx/>
              <a:buSzPct val="85000"/>
              <a:buFont typeface="Wingdings" panose="05000000000000000000" charset="0"/>
              <a:buChar char="Ø"/>
              <a:defRPr/>
            </a:pPr>
            <a:r>
              <a:rPr lang="zh-CN" altLang="en-US" dirty="0" smtClean="0">
                <a:solidFill>
                  <a:srgbClr val="336699"/>
                </a:solidFill>
                <a:latin typeface="微软雅黑" panose="020B0503020204020204" pitchFamily="34" charset="-122"/>
                <a:ea typeface="微软雅黑" panose="020B0503020204020204" pitchFamily="34" charset="-122"/>
                <a:sym typeface="+mn-ea"/>
              </a:rPr>
              <a:t>“从业人员及工资总额”（102-1表），免报，用经普表</a:t>
            </a:r>
            <a:r>
              <a:rPr lang="en-US" altLang="zh-CN" dirty="0" smtClean="0">
                <a:solidFill>
                  <a:srgbClr val="336699"/>
                </a:solidFill>
                <a:latin typeface="微软雅黑" panose="020B0503020204020204" pitchFamily="34" charset="-122"/>
                <a:ea typeface="微软雅黑" panose="020B0503020204020204" pitchFamily="34" charset="-122"/>
                <a:sym typeface="+mn-ea"/>
              </a:rPr>
              <a:t>602</a:t>
            </a:r>
            <a:r>
              <a:rPr lang="zh-CN" altLang="en-US" dirty="0" smtClean="0">
                <a:solidFill>
                  <a:srgbClr val="336699"/>
                </a:solidFill>
                <a:latin typeface="微软雅黑" panose="020B0503020204020204" pitchFamily="34" charset="-122"/>
                <a:ea typeface="微软雅黑" panose="020B0503020204020204" pitchFamily="34" charset="-122"/>
                <a:sym typeface="+mn-ea"/>
              </a:rPr>
              <a:t>表代替。</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spcAft>
                <a:spcPts val="1000"/>
              </a:spcAft>
              <a:buClrTx/>
              <a:buSzPct val="85000"/>
              <a:buFont typeface="Wingdings" panose="05000000000000000000" charset="0"/>
              <a:buChar char="Ø"/>
              <a:defRPr/>
            </a:pPr>
            <a:r>
              <a:rPr lang="zh-CN" altLang="en-US" dirty="0" smtClean="0">
                <a:solidFill>
                  <a:srgbClr val="336699"/>
                </a:solidFill>
                <a:latin typeface="微软雅黑" panose="020B0503020204020204" pitchFamily="34" charset="-122"/>
                <a:ea typeface="微软雅黑" panose="020B0503020204020204" pitchFamily="34" charset="-122"/>
                <a:sym typeface="+mn-ea"/>
              </a:rPr>
              <a:t>“从业人员及工资总额”（I102-2表）：取消上年同期数。</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spcAft>
                <a:spcPts val="1000"/>
              </a:spcAft>
              <a:buClrTx/>
              <a:buSzPct val="85000"/>
              <a:buFont typeface="Wingdings" panose="05000000000000000000" charset="0"/>
              <a:buChar char="Ø"/>
              <a:defRPr/>
            </a:pPr>
            <a:r>
              <a:rPr lang="zh-CN" altLang="en-US" dirty="0" smtClean="0">
                <a:solidFill>
                  <a:srgbClr val="336699"/>
                </a:solidFill>
                <a:latin typeface="微软雅黑" panose="020B0503020204020204" pitchFamily="34" charset="-122"/>
                <a:ea typeface="微软雅黑" panose="020B0503020204020204" pitchFamily="34" charset="-122"/>
                <a:sym typeface="+mn-ea"/>
              </a:rPr>
              <a:t>“从业人员及工资总额”（202-1表），“从业人员期末人数”“从业人员平均人数”“从业人员工资总额”“从业人员平均工资”</a:t>
            </a:r>
            <a:r>
              <a:rPr lang="zh-CN" altLang="en-US" b="1" dirty="0" smtClean="0">
                <a:solidFill>
                  <a:srgbClr val="336699"/>
                </a:solidFill>
                <a:latin typeface="微软雅黑" panose="020B0503020204020204" pitchFamily="34" charset="-122"/>
                <a:ea typeface="微软雅黑" panose="020B0503020204020204" pitchFamily="34" charset="-122"/>
                <a:sym typeface="+mn-ea"/>
              </a:rPr>
              <a:t>增加按人员类型分组</a:t>
            </a:r>
            <a:r>
              <a:rPr lang="zh-CN" altLang="en-US" dirty="0" smtClean="0">
                <a:solidFill>
                  <a:srgbClr val="336699"/>
                </a:solidFill>
                <a:latin typeface="微软雅黑" panose="020B0503020204020204" pitchFamily="34" charset="-122"/>
                <a:ea typeface="微软雅黑" panose="020B0503020204020204" pitchFamily="34" charset="-122"/>
                <a:sym typeface="+mn-ea"/>
              </a:rPr>
              <a:t>，“从业人员工资总额”和“从业人员平均工资”</a:t>
            </a:r>
            <a:r>
              <a:rPr lang="zh-CN" altLang="en-US" b="1" dirty="0" smtClean="0">
                <a:solidFill>
                  <a:srgbClr val="336699"/>
                </a:solidFill>
                <a:latin typeface="微软雅黑" panose="020B0503020204020204" pitchFamily="34" charset="-122"/>
                <a:ea typeface="微软雅黑" panose="020B0503020204020204" pitchFamily="34" charset="-122"/>
                <a:sym typeface="+mn-ea"/>
              </a:rPr>
              <a:t>增加按工资类型分组</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buClrTx/>
              <a:buSzPct val="85000"/>
              <a:buFont typeface="Wingdings" panose="05000000000000000000" charset="0"/>
              <a:buChar char="Ø"/>
              <a:defRPr/>
            </a:pPr>
            <a:r>
              <a:rPr lang="zh-CN" altLang="en-US" dirty="0" smtClean="0">
                <a:solidFill>
                  <a:srgbClr val="336699"/>
                </a:solidFill>
                <a:latin typeface="微软雅黑" panose="020B0503020204020204" pitchFamily="34" charset="-122"/>
                <a:ea typeface="微软雅黑" panose="020B0503020204020204" pitchFamily="34" charset="-122"/>
                <a:sym typeface="+mn-ea"/>
              </a:rPr>
              <a:t>“从业人员及工资总额”（I202-2表），修改内容同202-1表。</a:t>
            </a:r>
            <a:endParaRPr lang="zh-CN" altLang="en-US" sz="20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endParaRPr lang="zh-CN" altLang="en-US" sz="2000" dirty="0" smtClean="0">
              <a:latin typeface="黑体" panose="02010609060101010101" pitchFamily="49" charset="-122"/>
              <a:ea typeface="黑体" panose="02010609060101010101" pitchFamily="49" charset="-122"/>
              <a:sym typeface="+mn-ea"/>
            </a:endParaRPr>
          </a:p>
          <a:p>
            <a:pPr>
              <a:lnSpc>
                <a:spcPct val="150000"/>
              </a:lnSpc>
              <a:buFont typeface="Wingdings" panose="05000000000000000000" pitchFamily="2" charset="2"/>
              <a:buNone/>
            </a:pPr>
            <a:endParaRPr lang="zh-CN" altLang="en-US" dirty="0">
              <a:solidFill>
                <a:schemeClr val="tx1">
                  <a:lumMod val="65000"/>
                  <a:lumOff val="35000"/>
                </a:schemeClr>
              </a:solidFill>
            </a:endParaRPr>
          </a:p>
        </p:txBody>
      </p:sp>
      <p:sp>
        <p:nvSpPr>
          <p:cNvPr id="2" name="文本框 1"/>
          <p:cNvSpPr txBox="1"/>
          <p:nvPr/>
        </p:nvSpPr>
        <p:spPr>
          <a:xfrm>
            <a:off x="1303655" y="55245"/>
            <a:ext cx="1972310" cy="521970"/>
          </a:xfrm>
          <a:prstGeom prst="rect">
            <a:avLst/>
          </a:prstGeom>
          <a:noFill/>
        </p:spPr>
        <p:txBody>
          <a:bodyPr wrap="none" rtlCol="0" anchor="t">
            <a:spAutoFit/>
          </a:bodyPr>
          <a:lstStyle/>
          <a:p>
            <a:pPr defTabSz="914400" eaLnBrk="0" hangingPunct="0"/>
            <a:r>
              <a:rPr lang="en-US" altLang="zh-CN" sz="2800" b="1" dirty="0">
                <a:latin typeface="黑体" panose="02010609060101010101" pitchFamily="49" charset="-122"/>
                <a:ea typeface="黑体" panose="02010609060101010101" pitchFamily="49" charset="-122"/>
                <a:sym typeface="+mn-ea"/>
              </a:rPr>
              <a:t>1.</a:t>
            </a:r>
            <a:r>
              <a:rPr lang="zh-CN" altLang="en-US" sz="2800" b="1" dirty="0">
                <a:latin typeface="黑体" panose="02010609060101010101" pitchFamily="49" charset="-122"/>
                <a:ea typeface="黑体" panose="02010609060101010101" pitchFamily="49" charset="-122"/>
                <a:sym typeface="+mn-ea"/>
              </a:rPr>
              <a:t>主要变化</a:t>
            </a:r>
            <a:endParaRPr lang="zh-CN" altLang="en-US" sz="2800"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32250" t="18347" r="34574" b="6423"/>
          <a:stretch>
            <a:fillRect/>
          </a:stretch>
        </p:blipFill>
        <p:spPr>
          <a:xfrm>
            <a:off x="4860290" y="608330"/>
            <a:ext cx="4026535" cy="4518025"/>
          </a:xfrm>
          <a:prstGeom prst="rect">
            <a:avLst/>
          </a:prstGeom>
          <a:noFill/>
          <a:ln>
            <a:noFill/>
          </a:ln>
        </p:spPr>
      </p:pic>
      <p:sp>
        <p:nvSpPr>
          <p:cNvPr id="2" name="文本框 1"/>
          <p:cNvSpPr txBox="1"/>
          <p:nvPr/>
        </p:nvSpPr>
        <p:spPr>
          <a:xfrm>
            <a:off x="1548130" y="770255"/>
            <a:ext cx="2540000" cy="2306955"/>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sz="1600" dirty="0" smtClean="0">
                <a:solidFill>
                  <a:schemeClr val="tx1"/>
                </a:solidFill>
                <a:latin typeface="微软雅黑" panose="020B0503020204020204" pitchFamily="34" charset="-122"/>
                <a:ea typeface="微软雅黑" panose="020B0503020204020204" pitchFamily="34" charset="-122"/>
                <a:sym typeface="+mn-ea"/>
              </a:rPr>
              <a:t>年报</a:t>
            </a:r>
            <a:r>
              <a:rPr lang="en-US" altLang="zh-CN" sz="1600" dirty="0" smtClean="0">
                <a:solidFill>
                  <a:schemeClr val="tx1"/>
                </a:solidFill>
                <a:latin typeface="微软雅黑" panose="020B0503020204020204" pitchFamily="34" charset="-122"/>
                <a:ea typeface="微软雅黑" panose="020B0503020204020204" pitchFamily="34" charset="-122"/>
                <a:sym typeface="+mn-ea"/>
              </a:rPr>
              <a:t>I102-2</a:t>
            </a:r>
            <a:r>
              <a:rPr lang="zh-CN" altLang="en-US" sz="1600" dirty="0" smtClean="0">
                <a:solidFill>
                  <a:schemeClr val="tx1"/>
                </a:solidFill>
                <a:latin typeface="微软雅黑" panose="020B0503020204020204" pitchFamily="34" charset="-122"/>
                <a:ea typeface="微软雅黑" panose="020B0503020204020204" pitchFamily="34" charset="-122"/>
                <a:sym typeface="+mn-ea"/>
              </a:rPr>
              <a:t>表</a:t>
            </a:r>
            <a:endParaRPr lang="zh-CN" altLang="en-US" sz="1600" dirty="0" smtClean="0">
              <a:solidFill>
                <a:schemeClr val="tx1"/>
              </a:solidFill>
              <a:latin typeface="微软雅黑" panose="020B0503020204020204" pitchFamily="34" charset="-122"/>
              <a:ea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endParaRPr lang="zh-CN" altLang="en-US" sz="1600" dirty="0" smtClean="0">
              <a:solidFill>
                <a:srgbClr val="FF0000"/>
              </a:solidFill>
              <a:latin typeface="微软雅黑" panose="020B0503020204020204" pitchFamily="34" charset="-122"/>
              <a:ea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ea typeface="微软雅黑" panose="020B0503020204020204" pitchFamily="34" charset="-122"/>
                <a:sym typeface="+mn-ea"/>
              </a:rPr>
              <a:t>变化：</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ea typeface="微软雅黑" panose="020B0503020204020204" pitchFamily="34" charset="-122"/>
                <a:sym typeface="+mn-ea"/>
              </a:rPr>
              <a:t>取消上年同期数，删除表底有关上年同期数据摘抄的表述。</a:t>
            </a:r>
            <a:endParaRPr lang="zh-CN" altLang="en-US" sz="1600" dirty="0" smtClean="0">
              <a:solidFill>
                <a:srgbClr val="336699"/>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548130" y="3218815"/>
            <a:ext cx="2540000" cy="1198880"/>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ea typeface="微软雅黑" panose="020B0503020204020204" pitchFamily="34" charset="-122"/>
                <a:sym typeface="+mn-ea"/>
              </a:rPr>
              <a:t>注意：</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sz="1600" dirty="0" smtClean="0">
                <a:solidFill>
                  <a:srgbClr val="336699"/>
                </a:solidFill>
                <a:latin typeface="微软雅黑" panose="020B0503020204020204" pitchFamily="34" charset="-122"/>
                <a:ea typeface="微软雅黑" panose="020B0503020204020204" pitchFamily="34" charset="-122"/>
                <a:sym typeface="+mn-ea"/>
              </a:rPr>
              <a:t>报送</a:t>
            </a:r>
            <a:r>
              <a:rPr lang="en-US" altLang="zh-CN" sz="1600" dirty="0" smtClean="0">
                <a:solidFill>
                  <a:srgbClr val="336699"/>
                </a:solidFill>
                <a:latin typeface="微软雅黑" panose="020B0503020204020204" pitchFamily="34" charset="-122"/>
                <a:ea typeface="微软雅黑" panose="020B0503020204020204" pitchFamily="34" charset="-122"/>
                <a:sym typeface="+mn-ea"/>
              </a:rPr>
              <a:t>I102-2</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表的单位也需要报送经普表</a:t>
            </a:r>
            <a:r>
              <a:rPr lang="en-US" altLang="zh-CN" sz="1600" dirty="0" smtClean="0">
                <a:solidFill>
                  <a:srgbClr val="336699"/>
                </a:solidFill>
                <a:latin typeface="微软雅黑" panose="020B0503020204020204" pitchFamily="34" charset="-122"/>
                <a:ea typeface="微软雅黑" panose="020B0503020204020204" pitchFamily="34" charset="-122"/>
                <a:sym typeface="+mn-ea"/>
              </a:rPr>
              <a:t>611-2</a:t>
            </a:r>
            <a:r>
              <a:rPr lang="zh-CN" altLang="en-US" sz="1600" dirty="0" smtClean="0">
                <a:solidFill>
                  <a:srgbClr val="336699"/>
                </a:solidFill>
                <a:latin typeface="微软雅黑" panose="020B0503020204020204" pitchFamily="34" charset="-122"/>
                <a:ea typeface="微软雅黑" panose="020B0503020204020204" pitchFamily="34" charset="-122"/>
                <a:sym typeface="+mn-ea"/>
              </a:rPr>
              <a:t>表</a:t>
            </a:r>
            <a:endParaRPr lang="zh-CN" altLang="en-US" sz="1600" dirty="0" smtClean="0">
              <a:solidFill>
                <a:srgbClr val="336699"/>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331595" y="86360"/>
            <a:ext cx="1972310" cy="521970"/>
          </a:xfrm>
          <a:prstGeom prst="rect">
            <a:avLst/>
          </a:prstGeom>
          <a:noFill/>
        </p:spPr>
        <p:txBody>
          <a:bodyPr wrap="none" rtlCol="0" anchor="t">
            <a:spAutoFit/>
          </a:bodyPr>
          <a:p>
            <a:pPr algn="l" eaLnBrk="0" hangingPunct="0">
              <a:buClrTx/>
              <a:buSzTx/>
              <a:buFontTx/>
            </a:pPr>
            <a:r>
              <a:rPr lang="en-US" altLang="zh-CN" sz="2800" b="1" dirty="0">
                <a:latin typeface="黑体" panose="02010609060101010101" pitchFamily="49" charset="-122"/>
                <a:ea typeface="黑体" panose="02010609060101010101" pitchFamily="49" charset="-122"/>
                <a:sym typeface="+mn-ea"/>
              </a:rPr>
              <a:t>1.主要变化</a:t>
            </a:r>
            <a:endParaRPr lang="en-US" altLang="zh-CN" sz="2800" b="1" dirty="0">
              <a:latin typeface="黑体" panose="02010609060101010101" pitchFamily="49" charset="-122"/>
              <a:ea typeface="黑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
          <p:cNvPicPr>
            <a:picLocks noChangeAspect="1"/>
          </p:cNvPicPr>
          <p:nvPr/>
        </p:nvPicPr>
        <p:blipFill>
          <a:blip r:embed="rId1"/>
          <a:srcRect l="31563" t="16784" r="35621" b="8242"/>
          <a:stretch>
            <a:fillRect/>
          </a:stretch>
        </p:blipFill>
        <p:spPr>
          <a:xfrm>
            <a:off x="4356100" y="554355"/>
            <a:ext cx="4271645" cy="4528185"/>
          </a:xfrm>
          <a:prstGeom prst="rect">
            <a:avLst/>
          </a:prstGeom>
          <a:noFill/>
          <a:ln>
            <a:noFill/>
          </a:ln>
        </p:spPr>
      </p:pic>
      <p:sp>
        <p:nvSpPr>
          <p:cNvPr id="13" name="文本框 12"/>
          <p:cNvSpPr txBox="1"/>
          <p:nvPr/>
        </p:nvSpPr>
        <p:spPr>
          <a:xfrm>
            <a:off x="1403985" y="626110"/>
            <a:ext cx="2529840" cy="4124325"/>
          </a:xfrm>
          <a:prstGeom prst="rect">
            <a:avLst/>
          </a:prstGeom>
          <a:noFill/>
        </p:spPr>
        <p:txBody>
          <a:bodyPr wrap="square" rtlCol="0">
            <a:noAutofit/>
          </a:bodyPr>
          <a:p>
            <a:pPr marL="36195" marR="0" algn="l" defTabSz="914400">
              <a:lnSpc>
                <a:spcPct val="150000"/>
              </a:lnSpc>
              <a:spcBef>
                <a:spcPts val="0"/>
              </a:spcBef>
              <a:buClrTx/>
              <a:buSzPct val="85000"/>
              <a:buFont typeface="Wingdings" panose="05000000000000000000" charset="0"/>
              <a:defRPr/>
            </a:pPr>
            <a:r>
              <a:rPr lang="zh-CN" altLang="en-US" noProof="1" dirty="0" smtClean="0">
                <a:solidFill>
                  <a:srgbClr val="FF0000"/>
                </a:solidFill>
                <a:latin typeface="微软雅黑" panose="020B0503020204020204" pitchFamily="34" charset="-122"/>
                <a:ea typeface="微软雅黑" panose="020B0503020204020204" pitchFamily="34" charset="-122"/>
                <a:cs typeface="+mn-cs"/>
                <a:sym typeface="+mn-ea"/>
              </a:rPr>
              <a:t>变化：</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79095" marR="0" indent="-342900" algn="l" defTabSz="914400">
              <a:lnSpc>
                <a:spcPct val="150000"/>
              </a:lnSpc>
              <a:spcBef>
                <a:spcPts val="0"/>
              </a:spcBef>
              <a:buClrTx/>
              <a:buSzPct val="85000"/>
              <a:buFont typeface="Wingdings" panose="05000000000000000000" charset="0"/>
              <a:buChar char="Ø"/>
              <a:defRPr/>
            </a:pPr>
            <a:r>
              <a:rPr lang="en-US" altLang="zh-CN" sz="1600" noProof="1" dirty="0" smtClean="0">
                <a:solidFill>
                  <a:srgbClr val="336699"/>
                </a:solidFill>
                <a:latin typeface="微软雅黑" panose="020B0503020204020204" pitchFamily="34" charset="-122"/>
                <a:ea typeface="微软雅黑" panose="020B0503020204020204" pitchFamily="34" charset="-122"/>
                <a:cs typeface="+mn-cs"/>
                <a:sym typeface="+mn-ea"/>
              </a:rPr>
              <a:t>4</a:t>
            </a:r>
            <a:r>
              <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rPr>
              <a:t>个主要指标增加按人员类型分组</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en-US" altLang="zh-CN"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在岗职工</a:t>
            </a:r>
            <a:endPar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en-US" altLang="zh-CN"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劳务派遣人员</a:t>
            </a:r>
            <a:endPar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en-US" altLang="zh-CN"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其他从业人员</a:t>
            </a:r>
            <a:endParaRPr lang="en-US" altLang="zh-CN"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79095" marR="0" indent="-342900" algn="l" defTabSz="914400">
              <a:lnSpc>
                <a:spcPct val="150000"/>
              </a:lnSpc>
              <a:spcBef>
                <a:spcPts val="0"/>
              </a:spcBef>
              <a:buClrTx/>
              <a:buSzPct val="85000"/>
              <a:buFont typeface="Wingdings" panose="05000000000000000000" charset="0"/>
              <a:buChar char="Ø"/>
              <a:defRPr/>
            </a:pPr>
            <a:r>
              <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rPr>
              <a:t>工资总额和平均工资指标增加按工资类型分组</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buNone/>
              <a:defRPr/>
            </a:pPr>
            <a:r>
              <a:rPr lang="en-US" altLang="zh-CN"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正常工资</a:t>
            </a:r>
            <a:endParaRPr lang="zh-CN" altLang="en-US"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             不定期奖金</a:t>
            </a:r>
            <a:endParaRPr lang="zh-CN" altLang="en-US"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4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             其他</a:t>
            </a:r>
            <a:endParaRPr lang="zh-CN" altLang="en-US" sz="1400" noProof="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p:txBody>
      </p:sp>
      <p:sp>
        <p:nvSpPr>
          <p:cNvPr id="6" name="矩形 5"/>
          <p:cNvSpPr/>
          <p:nvPr/>
        </p:nvSpPr>
        <p:spPr>
          <a:xfrm>
            <a:off x="6534150" y="1495425"/>
            <a:ext cx="749935" cy="6445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7498080" y="1495425"/>
            <a:ext cx="754380" cy="6445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31595" y="50165"/>
            <a:ext cx="1972310" cy="521970"/>
          </a:xfrm>
          <a:prstGeom prst="rect">
            <a:avLst/>
          </a:prstGeom>
          <a:noFill/>
        </p:spPr>
        <p:txBody>
          <a:bodyPr wrap="none" rtlCol="0" anchor="t">
            <a:spAutoFit/>
          </a:bodyPr>
          <a:p>
            <a:pPr algn="l" eaLnBrk="0" hangingPunct="0">
              <a:buClrTx/>
              <a:buSzTx/>
              <a:buFontTx/>
            </a:pPr>
            <a:r>
              <a:rPr lang="en-US" altLang="zh-CN" sz="2800" b="1" dirty="0">
                <a:latin typeface="黑体" panose="02010609060101010101" pitchFamily="49" charset="-122"/>
                <a:ea typeface="黑体" panose="02010609060101010101" pitchFamily="49" charset="-122"/>
                <a:sym typeface="+mn-ea"/>
              </a:rPr>
              <a:t>1.主要变化</a:t>
            </a:r>
            <a:endParaRPr lang="zh-CN" altLang="en-US"/>
          </a:p>
        </p:txBody>
      </p:sp>
      <p:sp>
        <p:nvSpPr>
          <p:cNvPr id="4" name="矩形 3"/>
          <p:cNvSpPr/>
          <p:nvPr/>
        </p:nvSpPr>
        <p:spPr>
          <a:xfrm>
            <a:off x="5147945" y="3290570"/>
            <a:ext cx="726440" cy="6337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804660" y="3290570"/>
            <a:ext cx="726440" cy="63436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868035" y="3300730"/>
            <a:ext cx="720725" cy="634365"/>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7539355" y="3290570"/>
            <a:ext cx="672465" cy="634365"/>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bldLvl="0" animBg="1"/>
      <p:bldP spid="2" grpId="1" animBg="1"/>
      <p:bldP spid="4" grpId="0" bldLvl="0" animBg="1"/>
      <p:bldP spid="4" grpId="1" animBg="1"/>
      <p:bldP spid="5" grpId="0" bldLvl="0" animBg="1"/>
      <p:bldP spid="5" grpId="1" animBg="1"/>
      <p:bldP spid="11" grpId="0" bldLvl="0" animBg="1"/>
      <p:bldP spid="11" grpId="1" animBg="1"/>
      <p:bldP spid="7" grpId="0" bldLvl="0" animBg="1"/>
      <p:bldP spid="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rcRect l="30443" t="13766" r="33285" b="6894"/>
          <a:stretch>
            <a:fillRect/>
          </a:stretch>
        </p:blipFill>
        <p:spPr>
          <a:xfrm>
            <a:off x="4932045" y="592455"/>
            <a:ext cx="4224655" cy="4523105"/>
          </a:xfrm>
          <a:prstGeom prst="rect">
            <a:avLst/>
          </a:prstGeom>
          <a:noFill/>
          <a:ln>
            <a:noFill/>
          </a:ln>
        </p:spPr>
      </p:pic>
      <p:sp>
        <p:nvSpPr>
          <p:cNvPr id="9218" name="文本框 16"/>
          <p:cNvSpPr txBox="1"/>
          <p:nvPr/>
        </p:nvSpPr>
        <p:spPr>
          <a:xfrm>
            <a:off x="828040" y="482600"/>
            <a:ext cx="3743960" cy="3280410"/>
          </a:xfrm>
          <a:prstGeom prst="rect">
            <a:avLst/>
          </a:prstGeom>
          <a:noFill/>
          <a:ln w="9525">
            <a:noFill/>
          </a:ln>
        </p:spPr>
        <p:txBody>
          <a:bodyPr wrap="none" anchor="t" anchorCtr="0">
            <a:noAutofit/>
          </a:bodyPr>
          <a:p>
            <a:pPr marL="379095" marR="0" indent="-342900" algn="l" defTabSz="914400">
              <a:lnSpc>
                <a:spcPct val="150000"/>
              </a:lnSpc>
              <a:spcBef>
                <a:spcPts val="0"/>
              </a:spcBef>
              <a:buClrTx/>
              <a:buSzPct val="85000"/>
              <a:buFont typeface="Wingdings" panose="05000000000000000000" charset="0"/>
              <a:buChar char="Ø"/>
              <a:defRPr/>
            </a:pPr>
            <a:r>
              <a:rPr lang="zh-CN" sz="1600" dirty="0" smtClean="0">
                <a:solidFill>
                  <a:srgbClr val="FF0000"/>
                </a:solidFill>
                <a:latin typeface="微软雅黑" panose="020B0503020204020204" pitchFamily="34" charset="-122"/>
                <a:sym typeface="+mn-ea"/>
              </a:rPr>
              <a:t>平均人数填报周期：</a:t>
            </a:r>
            <a:endParaRPr lang="zh-CN" sz="1600" dirty="0" smtClean="0">
              <a:solidFill>
                <a:srgbClr val="336699"/>
              </a:solidFill>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en-US" altLang="zh-CN" sz="1600" dirty="0" smtClean="0">
                <a:solidFill>
                  <a:srgbClr val="336699"/>
                </a:solidFill>
                <a:latin typeface="微软雅黑" panose="020B0503020204020204" pitchFamily="34" charset="-122"/>
                <a:sym typeface="+mn-ea"/>
              </a:rPr>
              <a:t>  </a:t>
            </a:r>
            <a:r>
              <a:rPr lang="en-US" altLang="zh-CN"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1.规律发放工资的单位</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（含偶尔发放不规律的单位）：</a:t>
            </a:r>
            <a:endPar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每月平均人数需填报与工资对应月的平均人数</a:t>
            </a:r>
            <a:endPar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例如，本月发本月工资，则填报本月平均人数；</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本月发上月工资，填报上月平均人数。</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en-US" altLang="zh-CN"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2.</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工资发放不规律的单位：</a:t>
            </a:r>
            <a:endPar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按照报告期月份实际用工情况填报，平均人数</a:t>
            </a:r>
            <a:endPar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不得填0。</a:t>
            </a:r>
            <a:r>
              <a:rPr lang="zh-CN" altLang="en-US" sz="1200" b="1" dirty="0" smtClean="0">
                <a:solidFill>
                  <a:srgbClr val="FF0000"/>
                </a:solidFill>
                <a:effectLst>
                  <a:outerShdw blurRad="38100" dist="19050" dir="2700000" algn="tl" rotWithShape="0">
                    <a:schemeClr val="dk1">
                      <a:alpha val="40000"/>
                    </a:schemeClr>
                  </a:outerShdw>
                </a:effectLst>
                <a:latin typeface="微软雅黑" panose="020B0503020204020204" pitchFamily="34" charset="-122"/>
                <a:sym typeface="+mn-ea"/>
              </a:rPr>
              <a:t>（同之前的规定）</a:t>
            </a:r>
            <a:endParaRPr lang="zh-CN" altLang="en-US" sz="1200" dirty="0" smtClean="0">
              <a:solidFill>
                <a:srgbClr val="FF0000"/>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r>
              <a:rPr lang="zh-CN" altLang="en-US" sz="1200" dirty="0" smtClean="0">
                <a:solidFill>
                  <a:srgbClr val="FF0000"/>
                </a:solidFill>
                <a:effectLst>
                  <a:outerShdw blurRad="38100" dist="19050" dir="2700000" algn="tl" rotWithShape="0">
                    <a:schemeClr val="dk1">
                      <a:alpha val="40000"/>
                    </a:schemeClr>
                  </a:outerShdw>
                </a:effectLst>
                <a:latin typeface="微软雅黑" panose="020B0503020204020204" pitchFamily="34" charset="-122"/>
                <a:sym typeface="+mn-ea"/>
              </a:rPr>
              <a:t>特殊情况：</a:t>
            </a: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按季度发放工资，这种情况视为不规</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律发放工资。如在3月发放1</a:t>
            </a:r>
            <a:r>
              <a:rPr lang="en-US" altLang="zh-CN"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a:t>
            </a: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3月的工资，则1月</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和2月只填从业人员期末人数和平均人数，不填工</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资总额，3月填报1-3月工资总额和3月的期末人</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None/>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数、平均人数。</a:t>
            </a: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Char char="Ø"/>
              <a:defRPr/>
            </a:pPr>
            <a:r>
              <a:rPr lang="zh-CN" sz="1600" dirty="0" smtClean="0">
                <a:solidFill>
                  <a:srgbClr val="FF0000"/>
                </a:solidFill>
                <a:latin typeface="微软雅黑" panose="020B0503020204020204" pitchFamily="34" charset="-122"/>
                <a:sym typeface="+mn-ea"/>
              </a:rPr>
              <a:t>     季报填报时点：</a:t>
            </a:r>
            <a:endParaRPr lang="zh-CN" sz="1200" dirty="0" smtClean="0">
              <a:solidFill>
                <a:srgbClr val="336699"/>
              </a:solidFill>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en-US" altLang="zh-CN" sz="1200" b="1" dirty="0">
                <a:solidFill>
                  <a:schemeClr val="bg1"/>
                </a:solidFill>
                <a:latin typeface="Arial" panose="020B0604020202020204" pitchFamily="34" charset="0"/>
                <a:ea typeface="微软雅黑" panose="020B0503020204020204" pitchFamily="34" charset="-122"/>
                <a:sym typeface="+mn-ea"/>
              </a:rPr>
              <a:t> </a:t>
            </a:r>
            <a:r>
              <a:rPr lang="zh-CN" altLang="en-US"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每季度开网，填报当季3个月的月度数据</a:t>
            </a:r>
            <a:endPar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marL="36195" marR="0" algn="l" defTabSz="914400">
              <a:lnSpc>
                <a:spcPct val="150000"/>
              </a:lnSpc>
              <a:spcBef>
                <a:spcPts val="0"/>
              </a:spcBef>
              <a:buClrTx/>
              <a:buSzPct val="85000"/>
              <a:buFont typeface="Wingdings" panose="05000000000000000000" charset="0"/>
              <a:buNone/>
              <a:defRPr/>
            </a:pPr>
            <a:endParaRPr lang="zh-CN" sz="1200" dirty="0" smtClean="0">
              <a:solidFill>
                <a:schemeClr val="tx2"/>
              </a:solidFill>
              <a:latin typeface="仿宋_GB2312" panose="02010609030101010101" pitchFamily="49" charset="-122"/>
              <a:cs typeface="仿宋_GB2312" panose="02010609030101010101" pitchFamily="49" charset="-122"/>
              <a:sym typeface="+mn-ea"/>
            </a:endParaRPr>
          </a:p>
          <a:p>
            <a:pPr marL="36195" marR="0" algn="l" defTabSz="914400">
              <a:lnSpc>
                <a:spcPct val="150000"/>
              </a:lnSpc>
              <a:spcBef>
                <a:spcPts val="0"/>
              </a:spcBef>
              <a:buClrTx/>
              <a:buSzPct val="85000"/>
              <a:buFont typeface="Wingdings" panose="05000000000000000000" charset="0"/>
              <a:defRPr/>
            </a:pPr>
            <a:endPar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200"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sym typeface="+mn-ea"/>
              </a:rPr>
              <a:t>       </a:t>
            </a:r>
            <a:endParaRPr lang="zh-CN" altLang="en-US" sz="1200" dirty="0" smtClean="0">
              <a:solidFill>
                <a:srgbClr val="FF0000"/>
              </a:solidFill>
              <a:effectLst>
                <a:outerShdw blurRad="38100" dist="19050" dir="2700000" algn="tl" rotWithShape="0">
                  <a:schemeClr val="dk1">
                    <a:alpha val="40000"/>
                  </a:schemeClr>
                </a:outerShdw>
              </a:effectLst>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endParaRPr lang="zh-CN" altLang="en-US" sz="1400" dirty="0" smtClean="0">
              <a:solidFill>
                <a:srgbClr val="336699"/>
              </a:solidFill>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buChar char="Ø"/>
              <a:defRPr/>
            </a:pPr>
            <a:endParaRPr lang="en-US" altLang="zh-CN" sz="1200" b="1" dirty="0" smtClean="0">
              <a:solidFill>
                <a:schemeClr val="accent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1259840" y="50800"/>
            <a:ext cx="1972310" cy="521970"/>
          </a:xfrm>
          <a:prstGeom prst="rect">
            <a:avLst/>
          </a:prstGeom>
          <a:noFill/>
        </p:spPr>
        <p:txBody>
          <a:bodyPr wrap="none" rtlCol="0" anchor="t">
            <a:spAutoFit/>
          </a:bodyPr>
          <a:p>
            <a:pPr algn="l" eaLnBrk="0" hangingPunct="0">
              <a:buClrTx/>
              <a:buSzTx/>
              <a:buFontTx/>
            </a:pPr>
            <a:r>
              <a:rPr lang="en-US" altLang="zh-CN" sz="2800" b="1" dirty="0">
                <a:latin typeface="黑体" panose="02010609060101010101" pitchFamily="49" charset="-122"/>
                <a:ea typeface="黑体" panose="02010609060101010101" pitchFamily="49" charset="-122"/>
                <a:sym typeface="+mn-ea"/>
              </a:rPr>
              <a:t>1.主要变化</a:t>
            </a:r>
            <a:endParaRPr lang="en-US" altLang="zh-CN" sz="2800" b="1" dirty="0">
              <a:latin typeface="黑体" panose="02010609060101010101" pitchFamily="49" charset="-122"/>
              <a:ea typeface="黑体" panose="02010609060101010101" pitchFamily="49" charset="-122"/>
            </a:endParaRPr>
          </a:p>
        </p:txBody>
      </p:sp>
      <p:sp>
        <p:nvSpPr>
          <p:cNvPr id="3" name="矩形 2"/>
          <p:cNvSpPr/>
          <p:nvPr/>
        </p:nvSpPr>
        <p:spPr>
          <a:xfrm>
            <a:off x="6012180" y="1418590"/>
            <a:ext cx="743585" cy="5353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988810" y="1418590"/>
            <a:ext cx="788670" cy="5353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8047355" y="1418590"/>
            <a:ext cx="813435" cy="5353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628765" y="3434715"/>
            <a:ext cx="1103630" cy="5353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5220335" y="3362960"/>
            <a:ext cx="1040130" cy="634365"/>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7777480" y="3362960"/>
            <a:ext cx="1083310" cy="656590"/>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P spid="6" grpId="0" bldLvl="0" animBg="1"/>
      <p:bldP spid="6" grpId="1" animBg="1"/>
      <p:bldP spid="7" grpId="0" bldLvl="0" animBg="1"/>
      <p:bldP spid="7" grpId="1" animBg="1"/>
      <p:bldP spid="9" grpId="0" bldLvl="0" animBg="1"/>
      <p:bldP spid="9" grpId="1" animBg="1"/>
      <p:bldP spid="8" grpId="0" bldLvl="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19885" y="1058545"/>
            <a:ext cx="7360285" cy="1604010"/>
          </a:xfrm>
          <a:prstGeom prst="rect">
            <a:avLst/>
          </a:prstGeom>
        </p:spPr>
      </p:pic>
      <p:sp>
        <p:nvSpPr>
          <p:cNvPr id="2" name="文本框 1"/>
          <p:cNvSpPr txBox="1"/>
          <p:nvPr/>
        </p:nvSpPr>
        <p:spPr>
          <a:xfrm>
            <a:off x="1259840" y="50165"/>
            <a:ext cx="4117340" cy="521970"/>
          </a:xfrm>
          <a:prstGeom prst="rect">
            <a:avLst/>
          </a:prstGeom>
          <a:noFill/>
        </p:spPr>
        <p:txBody>
          <a:bodyPr wrap="none" rtlCol="0" anchor="t">
            <a:spAutoFit/>
          </a:bodyPr>
          <a:p>
            <a:pPr algn="l"/>
            <a:r>
              <a:rPr lang="en-US" altLang="zh-CN" sz="2800" b="1" dirty="0">
                <a:latin typeface="黑体" panose="02010609060101010101" pitchFamily="49" charset="-122"/>
                <a:ea typeface="黑体" panose="02010609060101010101" pitchFamily="49" charset="-122"/>
                <a:sym typeface="+mn-ea"/>
              </a:rPr>
              <a:t>2.制度修订</a:t>
            </a:r>
            <a:r>
              <a:rPr lang="zh-CN" altLang="en-US" sz="2800" b="1" dirty="0">
                <a:latin typeface="黑体" panose="02010609060101010101" pitchFamily="49" charset="-122"/>
                <a:ea typeface="黑体" panose="02010609060101010101" pitchFamily="49" charset="-122"/>
                <a:sym typeface="+mn-ea"/>
              </a:rPr>
              <a:t>（初步制度）</a:t>
            </a:r>
            <a:endParaRPr lang="zh-CN" altLang="en-US" sz="2800" b="1" dirty="0">
              <a:latin typeface="黑体" panose="02010609060101010101" pitchFamily="49" charset="-122"/>
              <a:ea typeface="黑体" panose="02010609060101010101" pitchFamily="49" charset="-122"/>
              <a:sym typeface="+mn-ea"/>
            </a:endParaRPr>
          </a:p>
        </p:txBody>
      </p:sp>
      <p:sp>
        <p:nvSpPr>
          <p:cNvPr id="4" name="文本框 3"/>
          <p:cNvSpPr txBox="1"/>
          <p:nvPr/>
        </p:nvSpPr>
        <p:spPr>
          <a:xfrm>
            <a:off x="1548130" y="3218815"/>
            <a:ext cx="7326630" cy="1014730"/>
          </a:xfrm>
          <a:prstGeom prst="rect">
            <a:avLst/>
          </a:prstGeom>
          <a:noFill/>
        </p:spPr>
        <p:txBody>
          <a:bodyPr wrap="square" rtlCol="0" anchor="t">
            <a:spAutoFit/>
          </a:bodyPr>
          <a:p>
            <a:pPr marL="379095" marR="0" indent="-342900" algn="l" defTabSz="914400">
              <a:lnSpc>
                <a:spcPct val="150000"/>
              </a:lnSpc>
              <a:spcBef>
                <a:spcPts val="0"/>
              </a:spcBef>
              <a:buClrTx/>
              <a:buSzPct val="85000"/>
              <a:buFont typeface="Wingdings" panose="05000000000000000000" charset="0"/>
              <a:buChar char="Ø"/>
              <a:defRPr/>
            </a:pPr>
            <a:r>
              <a:rPr lang="zh-CN" sz="2000" dirty="0" smtClean="0">
                <a:solidFill>
                  <a:schemeClr val="tx1"/>
                </a:solidFill>
                <a:latin typeface="仿宋_GB2312" panose="02010609030101010101" pitchFamily="49" charset="-122"/>
                <a:cs typeface="仿宋_GB2312" panose="02010609030101010101" pitchFamily="49" charset="-122"/>
                <a:sym typeface="+mn-ea"/>
              </a:rPr>
              <a:t>年报</a:t>
            </a:r>
            <a:r>
              <a:rPr lang="en-US" altLang="zh-CN" sz="2000" dirty="0" smtClean="0">
                <a:solidFill>
                  <a:schemeClr val="tx1"/>
                </a:solidFill>
                <a:latin typeface="仿宋_GB2312" panose="02010609030101010101" pitchFamily="49" charset="-122"/>
                <a:cs typeface="仿宋_GB2312" panose="02010609030101010101" pitchFamily="49" charset="-122"/>
                <a:sym typeface="+mn-ea"/>
              </a:rPr>
              <a:t>602</a:t>
            </a:r>
            <a:r>
              <a:rPr lang="zh-CN" altLang="en-US" sz="2000" dirty="0" smtClean="0">
                <a:solidFill>
                  <a:schemeClr val="tx1"/>
                </a:solidFill>
                <a:latin typeface="仿宋_GB2312" panose="02010609030101010101" pitchFamily="49" charset="-122"/>
                <a:cs typeface="仿宋_GB2312" panose="02010609030101010101" pitchFamily="49" charset="-122"/>
                <a:sym typeface="+mn-ea"/>
              </a:rPr>
              <a:t>表中</a:t>
            </a:r>
            <a:r>
              <a:rPr lang="zh-CN" sz="2000" dirty="0" smtClean="0">
                <a:solidFill>
                  <a:schemeClr val="tx1"/>
                </a:solidFill>
                <a:latin typeface="仿宋_GB2312" panose="02010609030101010101" pitchFamily="49" charset="-122"/>
                <a:cs typeface="仿宋_GB2312" panose="02010609030101010101" pitchFamily="49" charset="-122"/>
                <a:sym typeface="+mn-ea"/>
              </a:rPr>
              <a:t>铁路运输业不包含在统计范围内</a:t>
            </a:r>
            <a:endParaRPr lang="zh-CN" sz="2000" dirty="0" smtClean="0">
              <a:solidFill>
                <a:schemeClr val="tx1"/>
              </a:solidFill>
              <a:latin typeface="仿宋_GB2312" panose="02010609030101010101" pitchFamily="49" charset="-122"/>
              <a:cs typeface="仿宋_GB2312" panose="02010609030101010101" pitchFamily="49" charset="-122"/>
              <a:sym typeface="+mn-ea"/>
            </a:endParaRPr>
          </a:p>
          <a:p>
            <a:pPr marL="379095" marR="0" indent="-342900" algn="l" defTabSz="914400">
              <a:lnSpc>
                <a:spcPct val="150000"/>
              </a:lnSpc>
              <a:spcBef>
                <a:spcPts val="0"/>
              </a:spcBef>
              <a:buClrTx/>
              <a:buSzPct val="85000"/>
              <a:buFont typeface="Wingdings" panose="05000000000000000000" charset="0"/>
              <a:buChar char="Ø"/>
              <a:defRPr/>
            </a:pPr>
            <a:r>
              <a:rPr lang="zh-CN" sz="2000" dirty="0" smtClean="0">
                <a:solidFill>
                  <a:schemeClr val="tx1"/>
                </a:solidFill>
                <a:latin typeface="仿宋_GB2312" panose="02010609030101010101" pitchFamily="49" charset="-122"/>
                <a:cs typeface="仿宋_GB2312" panose="02010609030101010101" pitchFamily="49" charset="-122"/>
                <a:sym typeface="+mn-ea"/>
              </a:rPr>
              <a:t>取消“不在岗职工”“上年同期”指标</a:t>
            </a:r>
            <a:endParaRPr lang="zh-CN" altLang="en-US" sz="2000" dirty="0" smtClean="0">
              <a:solidFill>
                <a:schemeClr val="tx1"/>
              </a:solidFill>
              <a:latin typeface="仿宋_GB2312" panose="02010609030101010101" pitchFamily="49" charset="-122"/>
              <a:cs typeface="仿宋_GB2312" panose="02010609030101010101" pitchFamily="49" charset="-122"/>
              <a:sym typeface="+mn-ea"/>
            </a:endParaRPr>
          </a:p>
        </p:txBody>
      </p:sp>
      <p:sp>
        <p:nvSpPr>
          <p:cNvPr id="5" name="文本框 4"/>
          <p:cNvSpPr txBox="1"/>
          <p:nvPr/>
        </p:nvSpPr>
        <p:spPr>
          <a:xfrm>
            <a:off x="1548130" y="631190"/>
            <a:ext cx="1097280" cy="368300"/>
          </a:xfrm>
          <a:prstGeom prst="rect">
            <a:avLst/>
          </a:prstGeom>
          <a:noFill/>
        </p:spPr>
        <p:txBody>
          <a:bodyPr wrap="none" rtlCol="0" anchor="t">
            <a:spAutoFit/>
          </a:bodyPr>
          <a:p>
            <a:r>
              <a:rPr lang="zh-CN" altLang="en-US" dirty="0" smtClean="0">
                <a:solidFill>
                  <a:srgbClr val="FF0000"/>
                </a:solidFill>
                <a:latin typeface="微软雅黑" panose="020B0503020204020204" pitchFamily="34" charset="-122"/>
                <a:ea typeface="微软雅黑" panose="020B0503020204020204" pitchFamily="34" charset="-122"/>
              </a:rPr>
              <a:t>总说明：</a:t>
            </a:r>
            <a:endParaRPr lang="zh-CN" altLang="en-US"/>
          </a:p>
        </p:txBody>
      </p:sp>
      <p:sp>
        <p:nvSpPr>
          <p:cNvPr id="6" name="文本框 5"/>
          <p:cNvSpPr txBox="1"/>
          <p:nvPr/>
        </p:nvSpPr>
        <p:spPr>
          <a:xfrm>
            <a:off x="1619885" y="2858770"/>
            <a:ext cx="1325880" cy="368300"/>
          </a:xfrm>
          <a:prstGeom prst="rect">
            <a:avLst/>
          </a:prstGeom>
          <a:noFill/>
        </p:spPr>
        <p:txBody>
          <a:bodyPr wrap="none" rtlCol="0" anchor="t">
            <a:spAutoFit/>
          </a:bodyPr>
          <a:p>
            <a:r>
              <a:rPr lang="zh-CN" altLang="en-US" dirty="0" smtClean="0">
                <a:solidFill>
                  <a:srgbClr val="FF0000"/>
                </a:solidFill>
                <a:latin typeface="微软雅黑" panose="020B0503020204020204" pitchFamily="34" charset="-122"/>
                <a:ea typeface="微软雅黑" panose="020B0503020204020204" pitchFamily="34" charset="-122"/>
                <a:sym typeface="+mn-ea"/>
              </a:rPr>
              <a:t>报表修订：</a:t>
            </a:r>
            <a:endParaRPr lang="zh-CN" altLang="en-US" dirty="0" smtClean="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3.</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a:latin typeface="黑体" panose="02010609060101010101" pitchFamily="49" charset="-122"/>
                <a:ea typeface="黑体" panose="02010609060101010101" pitchFamily="49" charset="-122"/>
                <a:sym typeface="+mn-ea"/>
              </a:rPr>
              <a:t>—</a:t>
            </a:r>
            <a:r>
              <a:rPr lang="zh-CN" altLang="en-US" sz="2800" b="1" dirty="0">
                <a:latin typeface="黑体" panose="02010609060101010101" pitchFamily="49" charset="-122"/>
                <a:ea typeface="黑体" panose="02010609060101010101" pitchFamily="49" charset="-122"/>
                <a:sym typeface="+mn-ea"/>
              </a:rPr>
              <a:t>年报</a:t>
            </a:r>
            <a:endParaRPr lang="zh-CN" altLang="en-US" sz="2800" dirty="0"/>
          </a:p>
        </p:txBody>
      </p:sp>
      <p:graphicFrame>
        <p:nvGraphicFramePr>
          <p:cNvPr id="4" name="Group 32"/>
          <p:cNvGraphicFramePr>
            <a:graphicFrameLocks noGrp="1"/>
          </p:cNvGraphicFramePr>
          <p:nvPr/>
        </p:nvGraphicFramePr>
        <p:xfrm>
          <a:off x="1500166" y="999320"/>
          <a:ext cx="7143768" cy="3358098"/>
        </p:xfrm>
        <a:graphic>
          <a:graphicData uri="http://schemas.openxmlformats.org/drawingml/2006/table">
            <a:tbl>
              <a:tblPr/>
              <a:tblGrid>
                <a:gridCol w="1857388"/>
                <a:gridCol w="1928826"/>
                <a:gridCol w="3357554"/>
              </a:tblGrid>
              <a:tr h="133096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开网时间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356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602</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kumimoji="0" lang="en-US" altLang="zh-CN"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1</a:t>
                      </a:r>
                      <a:r>
                        <a:rPr kumimoji="0" lang="zh-CN" altLang="en-US"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月</a:t>
                      </a:r>
                      <a:r>
                        <a:rPr kumimoji="0" lang="en-US" altLang="zh-CN"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1</a:t>
                      </a:r>
                      <a:r>
                        <a:rPr kumimoji="0" lang="zh-CN" altLang="en-US"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日</a:t>
                      </a:r>
                      <a:r>
                        <a:rPr kumimoji="0" lang="en-US" altLang="zh-CN"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0</a:t>
                      </a:r>
                      <a:r>
                        <a:rPr kumimoji="0" lang="zh-CN" altLang="en-US"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时</a:t>
                      </a:r>
                      <a:endParaRPr kumimoji="0" lang="zh-CN" altLang="en-US"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3</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24</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3569">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b="1" dirty="0" smtClean="0">
                          <a:ln>
                            <a:noFill/>
                          </a:ln>
                          <a:effectLst/>
                          <a:latin typeface="Times New Roman" panose="02020603050405020304" pitchFamily="18" charset="0"/>
                          <a:ea typeface="宋体" panose="02010600030101010101" pitchFamily="2" charset="-122"/>
                          <a:sym typeface="+mn-ea"/>
                        </a:rPr>
                        <a:t> I102-2</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b="1" dirty="0" smtClean="0">
                          <a:ln>
                            <a:noFill/>
                          </a:ln>
                          <a:effectLst/>
                          <a:latin typeface="Times New Roman" panose="02020603050405020304" pitchFamily="18" charset="0"/>
                          <a:ea typeface="宋体" panose="02010600030101010101" pitchFamily="2" charset="-122"/>
                          <a:sym typeface="+mn-ea"/>
                        </a:rPr>
                        <a:t>1</a:t>
                      </a:r>
                      <a:r>
                        <a:rPr lang="zh-CN" altLang="en-US" sz="2400" b="1" dirty="0" smtClean="0">
                          <a:ln>
                            <a:noFill/>
                          </a:ln>
                          <a:effectLst/>
                          <a:latin typeface="Times New Roman" panose="02020603050405020304" pitchFamily="18" charset="0"/>
                          <a:ea typeface="宋体" panose="02010600030101010101" pitchFamily="2" charset="-122"/>
                          <a:sym typeface="+mn-ea"/>
                        </a:rPr>
                        <a:t>月</a:t>
                      </a:r>
                      <a:r>
                        <a:rPr lang="en-US" altLang="zh-CN" sz="2400" b="1" dirty="0" smtClean="0">
                          <a:ln>
                            <a:noFill/>
                          </a:ln>
                          <a:effectLst/>
                          <a:latin typeface="Times New Roman" panose="02020603050405020304" pitchFamily="18" charset="0"/>
                          <a:ea typeface="宋体" panose="02010600030101010101" pitchFamily="2" charset="-122"/>
                          <a:sym typeface="+mn-ea"/>
                        </a:rPr>
                        <a:t>1</a:t>
                      </a:r>
                      <a:r>
                        <a:rPr lang="zh-CN" altLang="en-US" sz="2400" b="1" dirty="0" smtClean="0">
                          <a:ln>
                            <a:noFill/>
                          </a:ln>
                          <a:effectLst/>
                          <a:latin typeface="Times New Roman" panose="02020603050405020304" pitchFamily="18" charset="0"/>
                          <a:ea typeface="宋体" panose="02010600030101010101" pitchFamily="2" charset="-122"/>
                          <a:sym typeface="+mn-ea"/>
                        </a:rPr>
                        <a:t>日</a:t>
                      </a:r>
                      <a:r>
                        <a:rPr lang="en-US" altLang="zh-CN" sz="2400" b="1" dirty="0" smtClean="0">
                          <a:ln>
                            <a:noFill/>
                          </a:ln>
                          <a:effectLst/>
                          <a:latin typeface="Times New Roman" panose="02020603050405020304" pitchFamily="18" charset="0"/>
                          <a:ea typeface="宋体" panose="02010600030101010101" pitchFamily="2" charset="-122"/>
                          <a:sym typeface="+mn-ea"/>
                        </a:rPr>
                        <a:t>0</a:t>
                      </a:r>
                      <a:r>
                        <a:rPr lang="zh-CN" altLang="en-US" sz="2400" b="1" dirty="0" smtClean="0">
                          <a:ln>
                            <a:noFill/>
                          </a:ln>
                          <a:effectLst/>
                          <a:latin typeface="Times New Roman" panose="02020603050405020304" pitchFamily="18" charset="0"/>
                          <a:ea typeface="宋体" panose="02010600030101010101" pitchFamily="2" charset="-122"/>
                          <a:sym typeface="+mn-ea"/>
                        </a:rPr>
                        <a:t>时</a:t>
                      </a:r>
                      <a:endParaRPr kumimoji="0" lang="zh-CN" altLang="en-US" sz="24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b="1" dirty="0" smtClean="0">
                          <a:ln>
                            <a:noFill/>
                          </a:ln>
                          <a:effectLst/>
                          <a:latin typeface="Times New Roman" panose="02020603050405020304" pitchFamily="18" charset="0"/>
                          <a:ea typeface="宋体" panose="02010600030101010101" pitchFamily="2" charset="-122"/>
                          <a:sym typeface="+mn-ea"/>
                        </a:rPr>
                        <a:t>2</a:t>
                      </a:r>
                      <a:r>
                        <a:rPr lang="zh-CN" altLang="en-US" sz="2400" b="1" dirty="0" smtClean="0">
                          <a:ln>
                            <a:noFill/>
                          </a:ln>
                          <a:effectLst/>
                          <a:latin typeface="Times New Roman" panose="02020603050405020304" pitchFamily="18" charset="0"/>
                          <a:ea typeface="宋体" panose="02010600030101010101" pitchFamily="2" charset="-122"/>
                          <a:sym typeface="+mn-ea"/>
                        </a:rPr>
                        <a:t>月</a:t>
                      </a:r>
                      <a:r>
                        <a:rPr lang="en-US" altLang="zh-CN" sz="2400" b="1" dirty="0" smtClean="0">
                          <a:ln>
                            <a:noFill/>
                          </a:ln>
                          <a:effectLst/>
                          <a:latin typeface="Times New Roman" panose="02020603050405020304" pitchFamily="18" charset="0"/>
                          <a:ea typeface="宋体" panose="02010600030101010101" pitchFamily="2" charset="-122"/>
                          <a:sym typeface="+mn-ea"/>
                        </a:rPr>
                        <a:t>25</a:t>
                      </a:r>
                      <a:r>
                        <a:rPr lang="zh-CN" altLang="en-US" sz="2400" b="1" dirty="0" smtClean="0">
                          <a:ln>
                            <a:noFill/>
                          </a:ln>
                          <a:effectLst/>
                          <a:latin typeface="Times New Roman" panose="02020603050405020304" pitchFamily="18" charset="0"/>
                          <a:ea typeface="宋体" panose="02010600030101010101" pitchFamily="2" charset="-122"/>
                          <a:sym typeface="+mn-ea"/>
                        </a:rPr>
                        <a:t>日</a:t>
                      </a:r>
                      <a:r>
                        <a:rPr lang="en-US" altLang="zh-CN" sz="2400" b="1" dirty="0" smtClean="0">
                          <a:ln>
                            <a:noFill/>
                          </a:ln>
                          <a:effectLst/>
                          <a:latin typeface="Times New Roman" panose="02020603050405020304" pitchFamily="18" charset="0"/>
                          <a:ea typeface="宋体" panose="02010600030101010101" pitchFamily="2" charset="-122"/>
                          <a:sym typeface="+mn-ea"/>
                        </a:rPr>
                        <a:t>24</a:t>
                      </a:r>
                      <a:r>
                        <a:rPr lang="zh-CN" altLang="en-US" sz="2400" b="1" dirty="0" smtClean="0">
                          <a:ln>
                            <a:noFill/>
                          </a:ln>
                          <a:effectLst/>
                          <a:latin typeface="Times New Roman" panose="02020603050405020304" pitchFamily="18" charset="0"/>
                          <a:ea typeface="宋体" panose="02010600030101010101" pitchFamily="2" charset="-122"/>
                          <a:sym typeface="+mn-ea"/>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1428728" y="713568"/>
          <a:ext cx="7429551" cy="4270019"/>
        </p:xfrm>
        <a:graphic>
          <a:graphicData uri="http://schemas.openxmlformats.org/drawingml/2006/table">
            <a:tbl>
              <a:tblPr/>
              <a:tblGrid>
                <a:gridCol w="1000132"/>
                <a:gridCol w="3214710"/>
                <a:gridCol w="3214709"/>
              </a:tblGrid>
              <a:tr h="9022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开网时间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1627">
                <a:tc rowSpan="3">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202-1</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1</a:t>
                      </a:r>
                      <a:r>
                        <a:rPr kumimoji="0" lang="zh-CN" altLang="en-US"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季度：</a:t>
                      </a:r>
                      <a:r>
                        <a:rPr kumimoji="0" lang="en-US" altLang="zh-CN"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4</a:t>
                      </a:r>
                      <a:r>
                        <a:rPr kumimoji="0" lang="zh-CN" altLang="en-US"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月</a:t>
                      </a:r>
                      <a:r>
                        <a:rPr kumimoji="0" lang="en-US" altLang="zh-CN"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1</a:t>
                      </a:r>
                      <a:r>
                        <a:rPr kumimoji="0" lang="zh-CN" altLang="en-US"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日</a:t>
                      </a:r>
                      <a:r>
                        <a:rPr kumimoji="0" lang="en-US" altLang="zh-CN"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0</a:t>
                      </a:r>
                      <a:r>
                        <a:rPr kumimoji="0" lang="zh-CN" altLang="en-US"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rPr>
                        <a:t>时</a:t>
                      </a:r>
                      <a:endParaRPr kumimoji="0" lang="zh-CN" altLang="en-US" sz="2400" b="1" i="0" u="none" strike="noStrike" kern="1200" cap="none" normalizeH="0" baseline="0" dirty="0" smtClean="0">
                        <a:ln>
                          <a:noFill/>
                        </a:ln>
                        <a:solidFill>
                          <a:schemeClr val="tx1"/>
                        </a:solidFill>
                        <a:effectLst/>
                        <a:latin typeface="黑体" panose="02010609060101010101" pitchFamily="49" charset="-122"/>
                        <a:ea typeface="宋体" panose="02010600030101010101" pitchFamily="2" charset="-122"/>
                        <a:cs typeface="+mn-cs"/>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8</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238">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a:t>
                      </a:r>
                      <a:endParaRPr kumimoji="0" lang="zh-CN" altLang="en-US" sz="2400" b="1" i="0" u="none" strike="noStrike" cap="none" normalizeH="0" baseline="0" dirty="0" smtClean="0">
                        <a:ln>
                          <a:noFill/>
                        </a:ln>
                        <a:solidFill>
                          <a:srgbClr val="FF3300"/>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4184">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9</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3.</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smtClean="0">
                <a:latin typeface="黑体" panose="02010609060101010101" pitchFamily="49" charset="-122"/>
                <a:ea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sym typeface="+mn-ea"/>
              </a:rPr>
              <a:t>定报</a:t>
            </a:r>
            <a:endParaRPr lang="zh-CN" alt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9220" y="1907801"/>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7131" y="2011742"/>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2192020" y="1736090"/>
            <a:ext cx="2546350" cy="17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b="1" dirty="0" smtClean="0">
                <a:solidFill>
                  <a:srgbClr val="37B0E8"/>
                </a:solidFill>
                <a:latin typeface="微软雅黑" panose="020B0503020204020204" pitchFamily="34" charset="-122"/>
                <a:ea typeface="微软雅黑" panose="020B0503020204020204" pitchFamily="34" charset="-122"/>
              </a:rPr>
              <a:t>一、</a:t>
            </a:r>
            <a:endParaRPr lang="zh-CN" altLang="en-US" sz="1100" b="1" dirty="0">
              <a:ln w="6350">
                <a:noFill/>
              </a:ln>
              <a:solidFill>
                <a:srgbClr val="37B0E8"/>
              </a:solidFill>
              <a:latin typeface="微软雅黑" panose="020B0503020204020204" pitchFamily="34" charset="-122"/>
              <a:ea typeface="微软雅黑" panose="020B0503020204020204" pitchFamily="34" charset="-122"/>
            </a:endParaRPr>
          </a:p>
          <a:p>
            <a:pPr indent="0" algn="l">
              <a:lnSpc>
                <a:spcPct val="150000"/>
              </a:lnSpc>
              <a:buClr>
                <a:srgbClr val="37B0E8"/>
              </a:buClr>
              <a:buFont typeface="Wingdings" panose="05000000000000000000" pitchFamily="2" charset="2"/>
              <a:buNone/>
            </a:pPr>
            <a:r>
              <a:rPr lang="zh-CN" altLang="en-US" sz="24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a:t>
            </a:r>
            <a:r>
              <a:rPr lang="en-US" altLang="zh-CN"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微软雅黑" panose="020B0503020204020204" pitchFamily="34" charset="-122"/>
              </a:rPr>
              <a:t>五普查方案中的劳资报表</a:t>
            </a:r>
            <a:endParaRPr lang="en-US" altLang="zh-CN"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微软雅黑" panose="020B0503020204020204" pitchFamily="34" charset="-122"/>
            </a:endParaRPr>
          </a:p>
          <a:p>
            <a:pPr indent="0" algn="l">
              <a:lnSpc>
                <a:spcPct val="150000"/>
              </a:lnSpc>
              <a:buClr>
                <a:srgbClr val="37B0E8"/>
              </a:buClr>
              <a:buFont typeface="Wingdings" panose="05000000000000000000" pitchFamily="2" charset="2"/>
              <a:buNone/>
            </a:pP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8" name="矩形 7"/>
          <p:cNvSpPr/>
          <p:nvPr/>
        </p:nvSpPr>
        <p:spPr>
          <a:xfrm>
            <a:off x="4825198" y="1908436"/>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29774" y="2011742"/>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44"/>
          <p:cNvSpPr>
            <a:spLocks noChangeArrowheads="1"/>
          </p:cNvSpPr>
          <p:nvPr/>
        </p:nvSpPr>
        <p:spPr bwMode="auto">
          <a:xfrm>
            <a:off x="6243955" y="1839595"/>
            <a:ext cx="2360295" cy="123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二、</a:t>
            </a:r>
            <a:endParaRPr lang="zh-CN" altLang="en-US" sz="2000" b="1" dirty="0">
              <a:solidFill>
                <a:srgbClr val="37B0E8"/>
              </a:solidFill>
              <a:latin typeface="微软雅黑" panose="020B0503020204020204" pitchFamily="34" charset="-122"/>
              <a:ea typeface="微软雅黑" panose="020B0503020204020204" pitchFamily="34" charset="-122"/>
            </a:endParaRPr>
          </a:p>
          <a:p>
            <a:pPr indent="0" algn="l">
              <a:lnSpc>
                <a:spcPct val="150000"/>
              </a:lnSpc>
              <a:buClr>
                <a:srgbClr val="37B0E8"/>
              </a:buClr>
              <a:buFont typeface="Wingdings" panose="05000000000000000000" pitchFamily="2" charset="2"/>
              <a:buNone/>
            </a:pPr>
            <a:r>
              <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a:t>
            </a:r>
            <a:r>
              <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20</a:t>
            </a:r>
            <a:r>
              <a:rPr lang="en-US" altLang="zh-CN"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23</a:t>
            </a:r>
            <a:r>
              <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年年报、</a:t>
            </a:r>
            <a:endPar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endParaRPr>
          </a:p>
          <a:p>
            <a:pPr indent="0" algn="l">
              <a:lnSpc>
                <a:spcPct val="150000"/>
              </a:lnSpc>
              <a:buClr>
                <a:srgbClr val="37B0E8"/>
              </a:buClr>
              <a:buFont typeface="Wingdings" panose="05000000000000000000" pitchFamily="2" charset="2"/>
              <a:buNone/>
            </a:pPr>
            <a:r>
              <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202</a:t>
            </a:r>
            <a:r>
              <a:rPr lang="en-US" altLang="zh-CN"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4</a:t>
            </a:r>
            <a:r>
              <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年定报工作安排</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23" name="Rectangle 44"/>
          <p:cNvSpPr>
            <a:spLocks noChangeArrowheads="1"/>
          </p:cNvSpPr>
          <p:nvPr/>
        </p:nvSpPr>
        <p:spPr bwMode="auto">
          <a:xfrm>
            <a:off x="2273935" y="3468370"/>
            <a:ext cx="1736090" cy="11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000" b="1" dirty="0" smtClean="0">
                <a:solidFill>
                  <a:srgbClr val="37B0E8"/>
                </a:solidFill>
                <a:latin typeface="微软雅黑" panose="020B0503020204020204" pitchFamily="34" charset="-122"/>
                <a:ea typeface="微软雅黑" panose="020B0503020204020204" pitchFamily="34" charset="-122"/>
              </a:rPr>
              <a:t>三、</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a:p>
            <a:pPr indent="0" algn="l">
              <a:lnSpc>
                <a:spcPct val="150000"/>
              </a:lnSpc>
              <a:buClr>
                <a:srgbClr val="37B0E8"/>
              </a:buClr>
              <a:buFont typeface="Wingdings" panose="05000000000000000000" pitchFamily="2" charset="2"/>
              <a:buNone/>
            </a:pPr>
            <a:r>
              <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制度说明</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endParaRPr>
          </a:p>
          <a:p>
            <a:pPr indent="0" algn="l">
              <a:lnSpc>
                <a:spcPct val="150000"/>
              </a:lnSpc>
              <a:buClr>
                <a:srgbClr val="37B0E8"/>
              </a:buClr>
              <a:buFont typeface="Wingdings" panose="05000000000000000000" pitchFamily="2" charset="2"/>
              <a:buNone/>
            </a:pPr>
            <a:r>
              <a:rPr lang="zh-CN" altLang="en-US" sz="16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（初步制度）</a:t>
            </a:r>
            <a:endParaRPr lang="zh-CN" altLang="en-US" sz="16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endParaRPr>
          </a:p>
        </p:txBody>
      </p:sp>
      <p:sp>
        <p:nvSpPr>
          <p:cNvPr id="32" name="Freeform 12"/>
          <p:cNvSpPr>
            <a:spLocks noEditPoints="1"/>
          </p:cNvSpPr>
          <p:nvPr/>
        </p:nvSpPr>
        <p:spPr bwMode="auto">
          <a:xfrm>
            <a:off x="5247502" y="2222447"/>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3"/>
          <p:cNvSpPr>
            <a:spLocks noEditPoints="1"/>
          </p:cNvSpPr>
          <p:nvPr/>
        </p:nvSpPr>
        <p:spPr bwMode="auto">
          <a:xfrm>
            <a:off x="1267951" y="2248323"/>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0" y="0"/>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494280" y="252730"/>
            <a:ext cx="4232275" cy="645160"/>
          </a:xfrm>
          <a:prstGeom prst="rect">
            <a:avLst/>
          </a:prstGeom>
          <a:noFill/>
        </p:spPr>
        <p:txBody>
          <a:bodyPr wrap="square" rtlCol="0">
            <a:spAutoFit/>
          </a:bodyPr>
          <a:lstStyle/>
          <a:p>
            <a:pPr algn="ctr"/>
            <a:r>
              <a:rPr lang="zh-CN" altLang="en-US" sz="3600" b="1" dirty="0" smtClean="0">
                <a:ln w="6350">
                  <a:noFill/>
                </a:ln>
                <a:solidFill>
                  <a:srgbClr val="37B0E8"/>
                </a:solidFill>
                <a:latin typeface="Impact" panose="020B0806030902050204" pitchFamily="34" charset="0"/>
                <a:ea typeface="微软雅黑" panose="020B0503020204020204" pitchFamily="34" charset="-122"/>
                <a:sym typeface="+mn-ea"/>
              </a:rPr>
              <a:t>劳资统计培训内容</a:t>
            </a:r>
            <a:endParaRPr lang="zh-CN" altLang="en-US" sz="3600" b="1" dirty="0" smtClean="0">
              <a:ln w="6350">
                <a:noFill/>
              </a:ln>
              <a:solidFill>
                <a:srgbClr val="37B0E8"/>
              </a:solidFill>
              <a:latin typeface="Impact" panose="020B0806030902050204" pitchFamily="34" charset="0"/>
              <a:ea typeface="微软雅黑" panose="020B0503020204020204" pitchFamily="34" charset="-122"/>
            </a:endParaRPr>
          </a:p>
        </p:txBody>
      </p:sp>
      <p:sp>
        <p:nvSpPr>
          <p:cNvPr id="3" name="矩形 2"/>
          <p:cNvSpPr/>
          <p:nvPr/>
        </p:nvSpPr>
        <p:spPr>
          <a:xfrm>
            <a:off x="929200" y="3450199"/>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32506" y="3554140"/>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0"/>
          <p:cNvSpPr>
            <a:spLocks noEditPoints="1"/>
          </p:cNvSpPr>
          <p:nvPr/>
        </p:nvSpPr>
        <p:spPr bwMode="auto">
          <a:xfrm>
            <a:off x="1312476" y="3800551"/>
            <a:ext cx="413516" cy="414594"/>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4825178" y="3432419"/>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29119" y="3554140"/>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1"/>
          <p:cNvSpPr>
            <a:spLocks noEditPoints="1"/>
          </p:cNvSpPr>
          <p:nvPr/>
        </p:nvSpPr>
        <p:spPr bwMode="auto">
          <a:xfrm>
            <a:off x="5247755" y="3786008"/>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Rectangle 44"/>
          <p:cNvSpPr>
            <a:spLocks noChangeArrowheads="1"/>
          </p:cNvSpPr>
          <p:nvPr/>
        </p:nvSpPr>
        <p:spPr bwMode="auto">
          <a:xfrm>
            <a:off x="6012180" y="3267710"/>
            <a:ext cx="2600960" cy="153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b="1" dirty="0" smtClean="0">
                <a:solidFill>
                  <a:srgbClr val="37B0E8"/>
                </a:solidFill>
                <a:latin typeface="微软雅黑" panose="020B0503020204020204" pitchFamily="34" charset="-122"/>
                <a:ea typeface="微软雅黑" panose="020B0503020204020204" pitchFamily="34" charset="-122"/>
              </a:rPr>
              <a:t>   </a:t>
            </a:r>
            <a:r>
              <a:rPr lang="en-US" altLang="zh-CN" sz="2000" b="1" dirty="0" smtClean="0">
                <a:solidFill>
                  <a:srgbClr val="37B0E8"/>
                </a:solidFill>
                <a:latin typeface="微软雅黑" panose="020B0503020204020204" pitchFamily="34" charset="-122"/>
                <a:ea typeface="微软雅黑" panose="020B0503020204020204" pitchFamily="34" charset="-122"/>
              </a:rPr>
              <a:t>  </a:t>
            </a:r>
            <a:endParaRPr lang="en-US" altLang="zh-CN" sz="2000" b="1" dirty="0" smtClean="0">
              <a:solidFill>
                <a:srgbClr val="37B0E8"/>
              </a:solidFill>
              <a:latin typeface="微软雅黑" panose="020B0503020204020204" pitchFamily="34" charset="-122"/>
              <a:ea typeface="微软雅黑" panose="020B0503020204020204" pitchFamily="34" charset="-122"/>
            </a:endParaRPr>
          </a:p>
          <a:p>
            <a:r>
              <a:rPr lang="en-US" altLang="zh-CN" sz="2000" b="1" dirty="0" smtClean="0">
                <a:solidFill>
                  <a:srgbClr val="37B0E8"/>
                </a:solidFill>
                <a:latin typeface="微软雅黑" panose="020B0503020204020204" pitchFamily="34" charset="-122"/>
                <a:ea typeface="微软雅黑" panose="020B0503020204020204" pitchFamily="34" charset="-122"/>
              </a:rPr>
              <a:t>  </a:t>
            </a:r>
            <a:r>
              <a:rPr lang="zh-CN" altLang="en-US" sz="2000" b="1" dirty="0" smtClean="0">
                <a:solidFill>
                  <a:srgbClr val="37B0E8"/>
                </a:solidFill>
                <a:latin typeface="微软雅黑" panose="020B0503020204020204" pitchFamily="34" charset="-122"/>
                <a:ea typeface="微软雅黑" panose="020B0503020204020204" pitchFamily="34" charset="-122"/>
              </a:rPr>
              <a:t>四、</a:t>
            </a:r>
            <a:endParaRPr lang="zh-CN" altLang="en-US" sz="2000" b="1" dirty="0" smtClean="0">
              <a:solidFill>
                <a:srgbClr val="37B0E8"/>
              </a:solidFill>
              <a:latin typeface="微软雅黑" panose="020B0503020204020204" pitchFamily="34" charset="-122"/>
              <a:ea typeface="微软雅黑" panose="020B0503020204020204" pitchFamily="34" charset="-122"/>
            </a:endParaRPr>
          </a:p>
          <a:p>
            <a:r>
              <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指标解释及审核重点</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endParaRPr>
          </a:p>
          <a:p>
            <a:endPar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endParaRPr>
          </a:p>
          <a:p>
            <a:pPr algn="ctr" eaLnBrk="0" hangingPunct="0"/>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300" fill="hold"/>
                                        <p:tgtEl>
                                          <p:spTgt spid="4"/>
                                        </p:tgtEl>
                                        <p:attrNameLst>
                                          <p:attrName>ppt_w</p:attrName>
                                        </p:attrNameLst>
                                      </p:cBhvr>
                                      <p:tavLst>
                                        <p:tav tm="0">
                                          <p:val>
                                            <p:fltVal val="0"/>
                                          </p:val>
                                        </p:tav>
                                        <p:tav tm="100000">
                                          <p:val>
                                            <p:strVal val="#ppt_w"/>
                                          </p:val>
                                        </p:tav>
                                      </p:tavLst>
                                    </p:anim>
                                    <p:anim calcmode="lin" valueType="num">
                                      <p:cBhvr>
                                        <p:cTn id="14" dur="300" fill="hold"/>
                                        <p:tgtEl>
                                          <p:spTgt spid="4"/>
                                        </p:tgtEl>
                                        <p:attrNameLst>
                                          <p:attrName>ppt_h</p:attrName>
                                        </p:attrNameLst>
                                      </p:cBhvr>
                                      <p:tavLst>
                                        <p:tav tm="0">
                                          <p:val>
                                            <p:fltVal val="0"/>
                                          </p:val>
                                        </p:tav>
                                        <p:tav tm="100000">
                                          <p:val>
                                            <p:strVal val="#ppt_h"/>
                                          </p:val>
                                        </p:tav>
                                      </p:tavLst>
                                    </p:anim>
                                    <p:animEffect transition="in" filter="fade">
                                      <p:cBhvr>
                                        <p:cTn id="15" dur="300"/>
                                        <p:tgtEl>
                                          <p:spTgt spid="4"/>
                                        </p:tgtEl>
                                      </p:cBhvr>
                                    </p:animEffect>
                                  </p:childTnLst>
                                </p:cTn>
                              </p:par>
                              <p:par>
                                <p:cTn id="16" presetID="6" presetClass="emph" presetSubtype="0" autoRev="1" fill="hold" grpId="1" nodeType="withEffect">
                                  <p:stCondLst>
                                    <p:cond delay="300"/>
                                  </p:stCondLst>
                                  <p:childTnLst>
                                    <p:animScale>
                                      <p:cBhvr>
                                        <p:cTn id="17" dur="150" fill="hold"/>
                                        <p:tgtEl>
                                          <p:spTgt spid="4"/>
                                        </p:tgtEl>
                                      </p:cBhvr>
                                      <p:by x="110000" y="110000"/>
                                    </p:animScale>
                                  </p:childTnLst>
                                </p:cTn>
                              </p:par>
                              <p:par>
                                <p:cTn id="18" presetID="53" presetClass="entr" presetSubtype="16" fill="hold" grpId="0" nodeType="withEffect">
                                  <p:stCondLst>
                                    <p:cond delay="100"/>
                                  </p:stCondLst>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ppt_w</p:attrName>
                                        </p:attrNameLst>
                                      </p:cBhvr>
                                      <p:tavLst>
                                        <p:tav tm="0">
                                          <p:val>
                                            <p:fltVal val="0"/>
                                          </p:val>
                                        </p:tav>
                                        <p:tav tm="100000">
                                          <p:val>
                                            <p:strVal val="#ppt_w"/>
                                          </p:val>
                                        </p:tav>
                                      </p:tavLst>
                                    </p:anim>
                                    <p:anim calcmode="lin" valueType="num">
                                      <p:cBhvr>
                                        <p:cTn id="21" dur="300" fill="hold"/>
                                        <p:tgtEl>
                                          <p:spTgt spid="5"/>
                                        </p:tgtEl>
                                        <p:attrNameLst>
                                          <p:attrName>ppt_h</p:attrName>
                                        </p:attrNameLst>
                                      </p:cBhvr>
                                      <p:tavLst>
                                        <p:tav tm="0">
                                          <p:val>
                                            <p:fltVal val="0"/>
                                          </p:val>
                                        </p:tav>
                                        <p:tav tm="100000">
                                          <p:val>
                                            <p:strVal val="#ppt_h"/>
                                          </p:val>
                                        </p:tav>
                                      </p:tavLst>
                                    </p:anim>
                                    <p:animEffect transition="in" filter="fade">
                                      <p:cBhvr>
                                        <p:cTn id="22" dur="300"/>
                                        <p:tgtEl>
                                          <p:spTgt spid="5"/>
                                        </p:tgtEl>
                                      </p:cBhvr>
                                    </p:animEffect>
                                  </p:childTnLst>
                                </p:cTn>
                              </p:par>
                              <p:par>
                                <p:cTn id="23" presetID="6" presetClass="emph" presetSubtype="0" autoRev="1" fill="hold" grpId="1" nodeType="withEffect">
                                  <p:stCondLst>
                                    <p:cond delay="400"/>
                                  </p:stCondLst>
                                  <p:childTnLst>
                                    <p:animScale>
                                      <p:cBhvr>
                                        <p:cTn id="24" dur="150" fill="hold"/>
                                        <p:tgtEl>
                                          <p:spTgt spid="5"/>
                                        </p:tgtEl>
                                      </p:cBhvr>
                                      <p:by x="110000" y="110000"/>
                                    </p:animScale>
                                  </p:childTnLst>
                                </p:cTn>
                              </p:par>
                              <p:par>
                                <p:cTn id="25" presetID="2" presetClass="entr" presetSubtype="2"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600"/>
                                  </p:stCondLst>
                                  <p:childTnLst>
                                    <p:set>
                                      <p:cBhvr>
                                        <p:cTn id="30" dur="1" fill="hold">
                                          <p:stCondLst>
                                            <p:cond delay="0"/>
                                          </p:stCondLst>
                                        </p:cTn>
                                        <p:tgtEl>
                                          <p:spTgt spid="8"/>
                                        </p:tgtEl>
                                        <p:attrNameLst>
                                          <p:attrName>style.visibility</p:attrName>
                                        </p:attrNameLst>
                                      </p:cBhvr>
                                      <p:to>
                                        <p:strVal val="visible"/>
                                      </p:to>
                                    </p:set>
                                    <p:anim calcmode="lin" valueType="num">
                                      <p:cBhvr>
                                        <p:cTn id="31" dur="300" fill="hold"/>
                                        <p:tgtEl>
                                          <p:spTgt spid="8"/>
                                        </p:tgtEl>
                                        <p:attrNameLst>
                                          <p:attrName>ppt_w</p:attrName>
                                        </p:attrNameLst>
                                      </p:cBhvr>
                                      <p:tavLst>
                                        <p:tav tm="0">
                                          <p:val>
                                            <p:fltVal val="0"/>
                                          </p:val>
                                        </p:tav>
                                        <p:tav tm="100000">
                                          <p:val>
                                            <p:strVal val="#ppt_w"/>
                                          </p:val>
                                        </p:tav>
                                      </p:tavLst>
                                    </p:anim>
                                    <p:anim calcmode="lin" valueType="num">
                                      <p:cBhvr>
                                        <p:cTn id="32" dur="300" fill="hold"/>
                                        <p:tgtEl>
                                          <p:spTgt spid="8"/>
                                        </p:tgtEl>
                                        <p:attrNameLst>
                                          <p:attrName>ppt_h</p:attrName>
                                        </p:attrNameLst>
                                      </p:cBhvr>
                                      <p:tavLst>
                                        <p:tav tm="0">
                                          <p:val>
                                            <p:fltVal val="0"/>
                                          </p:val>
                                        </p:tav>
                                        <p:tav tm="100000">
                                          <p:val>
                                            <p:strVal val="#ppt_h"/>
                                          </p:val>
                                        </p:tav>
                                      </p:tavLst>
                                    </p:anim>
                                    <p:animEffect transition="in" filter="fade">
                                      <p:cBhvr>
                                        <p:cTn id="33" dur="300"/>
                                        <p:tgtEl>
                                          <p:spTgt spid="8"/>
                                        </p:tgtEl>
                                      </p:cBhvr>
                                    </p:animEffect>
                                  </p:childTnLst>
                                </p:cTn>
                              </p:par>
                              <p:par>
                                <p:cTn id="34" presetID="6" presetClass="emph" presetSubtype="0" autoRev="1" fill="hold" grpId="1" nodeType="withEffect">
                                  <p:stCondLst>
                                    <p:cond delay="1900"/>
                                  </p:stCondLst>
                                  <p:childTnLst>
                                    <p:animScale>
                                      <p:cBhvr>
                                        <p:cTn id="35" dur="150" fill="hold"/>
                                        <p:tgtEl>
                                          <p:spTgt spid="8"/>
                                        </p:tgtEl>
                                      </p:cBhvr>
                                      <p:by x="110000" y="110000"/>
                                    </p:animScale>
                                  </p:childTnLst>
                                </p:cTn>
                              </p:par>
                              <p:par>
                                <p:cTn id="36" presetID="53" presetClass="entr" presetSubtype="16" fill="hold" grpId="0" nodeType="withEffect">
                                  <p:stCondLst>
                                    <p:cond delay="1700"/>
                                  </p:stCondLst>
                                  <p:childTnLst>
                                    <p:set>
                                      <p:cBhvr>
                                        <p:cTn id="37" dur="1" fill="hold">
                                          <p:stCondLst>
                                            <p:cond delay="0"/>
                                          </p:stCondLst>
                                        </p:cTn>
                                        <p:tgtEl>
                                          <p:spTgt spid="9"/>
                                        </p:tgtEl>
                                        <p:attrNameLst>
                                          <p:attrName>style.visibility</p:attrName>
                                        </p:attrNameLst>
                                      </p:cBhvr>
                                      <p:to>
                                        <p:strVal val="visible"/>
                                      </p:to>
                                    </p:set>
                                    <p:anim calcmode="lin" valueType="num">
                                      <p:cBhvr>
                                        <p:cTn id="38" dur="300" fill="hold"/>
                                        <p:tgtEl>
                                          <p:spTgt spid="9"/>
                                        </p:tgtEl>
                                        <p:attrNameLst>
                                          <p:attrName>ppt_w</p:attrName>
                                        </p:attrNameLst>
                                      </p:cBhvr>
                                      <p:tavLst>
                                        <p:tav tm="0">
                                          <p:val>
                                            <p:fltVal val="0"/>
                                          </p:val>
                                        </p:tav>
                                        <p:tav tm="100000">
                                          <p:val>
                                            <p:strVal val="#ppt_w"/>
                                          </p:val>
                                        </p:tav>
                                      </p:tavLst>
                                    </p:anim>
                                    <p:anim calcmode="lin" valueType="num">
                                      <p:cBhvr>
                                        <p:cTn id="39" dur="300" fill="hold"/>
                                        <p:tgtEl>
                                          <p:spTgt spid="9"/>
                                        </p:tgtEl>
                                        <p:attrNameLst>
                                          <p:attrName>ppt_h</p:attrName>
                                        </p:attrNameLst>
                                      </p:cBhvr>
                                      <p:tavLst>
                                        <p:tav tm="0">
                                          <p:val>
                                            <p:fltVal val="0"/>
                                          </p:val>
                                        </p:tav>
                                        <p:tav tm="100000">
                                          <p:val>
                                            <p:strVal val="#ppt_h"/>
                                          </p:val>
                                        </p:tav>
                                      </p:tavLst>
                                    </p:anim>
                                    <p:animEffect transition="in" filter="fade">
                                      <p:cBhvr>
                                        <p:cTn id="40" dur="300"/>
                                        <p:tgtEl>
                                          <p:spTgt spid="9"/>
                                        </p:tgtEl>
                                      </p:cBhvr>
                                    </p:animEffect>
                                  </p:childTnLst>
                                </p:cTn>
                              </p:par>
                              <p:par>
                                <p:cTn id="41" presetID="6" presetClass="emph" presetSubtype="0" autoRev="1" fill="hold" grpId="1" nodeType="withEffect">
                                  <p:stCondLst>
                                    <p:cond delay="2000"/>
                                  </p:stCondLst>
                                  <p:childTnLst>
                                    <p:animScale>
                                      <p:cBhvr>
                                        <p:cTn id="42" dur="150" fill="hold"/>
                                        <p:tgtEl>
                                          <p:spTgt spid="9"/>
                                        </p:tgtEl>
                                      </p:cBhvr>
                                      <p:by x="110000" y="110000"/>
                                    </p:animScale>
                                  </p:childTnLst>
                                </p:cTn>
                              </p:par>
                              <p:par>
                                <p:cTn id="43" presetID="2" presetClass="entr" presetSubtype="2" fill="hold" grpId="0" nodeType="withEffect">
                                  <p:stCondLst>
                                    <p:cond delay="21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7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200"/>
                                  </p:stCondLst>
                                  <p:childTnLst>
                                    <p:set>
                                      <p:cBhvr>
                                        <p:cTn id="52" dur="1" fill="hold">
                                          <p:stCondLst>
                                            <p:cond delay="0"/>
                                          </p:stCondLst>
                                        </p:cTn>
                                        <p:tgtEl>
                                          <p:spTgt spid="33"/>
                                        </p:tgtEl>
                                        <p:attrNameLst>
                                          <p:attrName>style.visibility</p:attrName>
                                        </p:attrNameLst>
                                      </p:cBhvr>
                                      <p:to>
                                        <p:strVal val="visible"/>
                                      </p:to>
                                    </p:set>
                                    <p:anim calcmode="lin" valueType="num">
                                      <p:cBhvr>
                                        <p:cTn id="53" dur="300" fill="hold"/>
                                        <p:tgtEl>
                                          <p:spTgt spid="33"/>
                                        </p:tgtEl>
                                        <p:attrNameLst>
                                          <p:attrName>ppt_w</p:attrName>
                                        </p:attrNameLst>
                                      </p:cBhvr>
                                      <p:tavLst>
                                        <p:tav tm="0">
                                          <p:val>
                                            <p:fltVal val="0"/>
                                          </p:val>
                                        </p:tav>
                                        <p:tav tm="100000">
                                          <p:val>
                                            <p:strVal val="#ppt_w"/>
                                          </p:val>
                                        </p:tav>
                                      </p:tavLst>
                                    </p:anim>
                                    <p:anim calcmode="lin" valueType="num">
                                      <p:cBhvr>
                                        <p:cTn id="54" dur="300" fill="hold"/>
                                        <p:tgtEl>
                                          <p:spTgt spid="33"/>
                                        </p:tgtEl>
                                        <p:attrNameLst>
                                          <p:attrName>ppt_h</p:attrName>
                                        </p:attrNameLst>
                                      </p:cBhvr>
                                      <p:tavLst>
                                        <p:tav tm="0">
                                          <p:val>
                                            <p:fltVal val="0"/>
                                          </p:val>
                                        </p:tav>
                                        <p:tav tm="100000">
                                          <p:val>
                                            <p:strVal val="#ppt_h"/>
                                          </p:val>
                                        </p:tav>
                                      </p:tavLst>
                                    </p:anim>
                                    <p:animEffect transition="in" filter="fade">
                                      <p:cBhvr>
                                        <p:cTn id="55" dur="300"/>
                                        <p:tgtEl>
                                          <p:spTgt spid="33"/>
                                        </p:tgtEl>
                                      </p:cBhvr>
                                    </p:animEffect>
                                  </p:childTnLst>
                                </p:cTn>
                              </p:par>
                              <p:par>
                                <p:cTn id="56" presetID="6" presetClass="emph" presetSubtype="0" autoRev="1" fill="hold" grpId="1" nodeType="withEffect">
                                  <p:stCondLst>
                                    <p:cond delay="500"/>
                                  </p:stCondLst>
                                  <p:childTnLst>
                                    <p:animScale>
                                      <p:cBhvr>
                                        <p:cTn id="57" dur="150" fill="hold"/>
                                        <p:tgtEl>
                                          <p:spTgt spid="33"/>
                                        </p:tgtEl>
                                      </p:cBhvr>
                                      <p:by x="110000" y="110000"/>
                                    </p:animScale>
                                  </p:childTnLst>
                                </p:cTn>
                              </p:par>
                              <p:par>
                                <p:cTn id="58" presetID="53" presetClass="entr" presetSubtype="16" fill="hold" grpId="0" nodeType="withEffect">
                                  <p:stCondLst>
                                    <p:cond delay="1800"/>
                                  </p:stCondLst>
                                  <p:childTnLst>
                                    <p:set>
                                      <p:cBhvr>
                                        <p:cTn id="59" dur="1" fill="hold">
                                          <p:stCondLst>
                                            <p:cond delay="0"/>
                                          </p:stCondLst>
                                        </p:cTn>
                                        <p:tgtEl>
                                          <p:spTgt spid="32"/>
                                        </p:tgtEl>
                                        <p:attrNameLst>
                                          <p:attrName>style.visibility</p:attrName>
                                        </p:attrNameLst>
                                      </p:cBhvr>
                                      <p:to>
                                        <p:strVal val="visible"/>
                                      </p:to>
                                    </p:set>
                                    <p:anim calcmode="lin" valueType="num">
                                      <p:cBhvr>
                                        <p:cTn id="60" dur="300" fill="hold"/>
                                        <p:tgtEl>
                                          <p:spTgt spid="32"/>
                                        </p:tgtEl>
                                        <p:attrNameLst>
                                          <p:attrName>ppt_w</p:attrName>
                                        </p:attrNameLst>
                                      </p:cBhvr>
                                      <p:tavLst>
                                        <p:tav tm="0">
                                          <p:val>
                                            <p:fltVal val="0"/>
                                          </p:val>
                                        </p:tav>
                                        <p:tav tm="100000">
                                          <p:val>
                                            <p:strVal val="#ppt_w"/>
                                          </p:val>
                                        </p:tav>
                                      </p:tavLst>
                                    </p:anim>
                                    <p:anim calcmode="lin" valueType="num">
                                      <p:cBhvr>
                                        <p:cTn id="61" dur="300" fill="hold"/>
                                        <p:tgtEl>
                                          <p:spTgt spid="32"/>
                                        </p:tgtEl>
                                        <p:attrNameLst>
                                          <p:attrName>ppt_h</p:attrName>
                                        </p:attrNameLst>
                                      </p:cBhvr>
                                      <p:tavLst>
                                        <p:tav tm="0">
                                          <p:val>
                                            <p:fltVal val="0"/>
                                          </p:val>
                                        </p:tav>
                                        <p:tav tm="100000">
                                          <p:val>
                                            <p:strVal val="#ppt_h"/>
                                          </p:val>
                                        </p:tav>
                                      </p:tavLst>
                                    </p:anim>
                                    <p:animEffect transition="in" filter="fade">
                                      <p:cBhvr>
                                        <p:cTn id="62" dur="300"/>
                                        <p:tgtEl>
                                          <p:spTgt spid="32"/>
                                        </p:tgtEl>
                                      </p:cBhvr>
                                    </p:animEffect>
                                  </p:childTnLst>
                                </p:cTn>
                              </p:par>
                              <p:par>
                                <p:cTn id="63" presetID="6" presetClass="emph" presetSubtype="0" autoRev="1" fill="hold" grpId="1" nodeType="withEffect">
                                  <p:stCondLst>
                                    <p:cond delay="2100"/>
                                  </p:stCondLst>
                                  <p:childTnLst>
                                    <p:animScale>
                                      <p:cBhvr>
                                        <p:cTn id="64" dur="150" fill="hold"/>
                                        <p:tgtEl>
                                          <p:spTgt spid="3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7" grpId="0"/>
      <p:bldP spid="8" grpId="0" bldLvl="0" animBg="1"/>
      <p:bldP spid="8" grpId="1" bldLvl="0" animBg="1"/>
      <p:bldP spid="9" grpId="0" bldLvl="0" animBg="1"/>
      <p:bldP spid="9" grpId="1" bldLvl="0" animBg="1"/>
      <p:bldP spid="11" grpId="0"/>
      <p:bldP spid="23" grpId="0"/>
      <p:bldP spid="32" grpId="0" bldLvl="0" animBg="1"/>
      <p:bldP spid="32" grpId="1" bldLvl="0" animBg="1"/>
      <p:bldP spid="33" grpId="0" bldLvl="0" animBg="1"/>
      <p:bldP spid="33" grpId="1" bldLvl="0" animBg="1"/>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1428728" y="785006"/>
          <a:ext cx="7358422" cy="3871092"/>
        </p:xfrm>
        <a:graphic>
          <a:graphicData uri="http://schemas.openxmlformats.org/drawingml/2006/table">
            <a:tbl>
              <a:tblPr/>
              <a:tblGrid>
                <a:gridCol w="1357630"/>
                <a:gridCol w="2786082"/>
                <a:gridCol w="3214710"/>
              </a:tblGrid>
              <a:tr h="850758">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黑体" panose="02010609060101010101" pitchFamily="49" charset="-122"/>
                          <a:ea typeface="宋体" panose="02010600030101010101" pitchFamily="2" charset="-122"/>
                        </a:rPr>
                        <a:t>开网时间</a:t>
                      </a:r>
                      <a:endParaRPr kumimoji="0" lang="zh-CN" altLang="en-US" sz="2400" b="1" i="0" u="none" strike="noStrike" cap="none" normalizeH="0" baseline="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6201">
                <a:tc rowSpan="3">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I202-2</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8</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5788">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7</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月</a:t>
                      </a: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7</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日</a:t>
                      </a: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12</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时</a:t>
                      </a:r>
                      <a:endPar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88345">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9</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3.</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smtClean="0">
                <a:latin typeface="黑体" panose="02010609060101010101" pitchFamily="49" charset="-122"/>
                <a:ea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sym typeface="+mn-ea"/>
              </a:rPr>
              <a:t>定报</a:t>
            </a:r>
            <a:endParaRPr lang="zh-CN" alt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74320" y="401320"/>
          <a:ext cx="8776335" cy="4055110"/>
        </p:xfrm>
        <a:graphic>
          <a:graphicData uri="http://schemas.openxmlformats.org/drawingml/2006/table">
            <a:tbl>
              <a:tblPr firstRow="1" bandRow="1">
                <a:tableStyleId>{5940675A-B579-460E-94D1-54222C63F5DA}</a:tableStyleId>
              </a:tblPr>
              <a:tblGrid>
                <a:gridCol w="1043940"/>
                <a:gridCol w="1699895"/>
                <a:gridCol w="3086100"/>
                <a:gridCol w="991870"/>
                <a:gridCol w="916305"/>
                <a:gridCol w="1038225"/>
              </a:tblGrid>
              <a:tr h="374015">
                <a:tc>
                  <a:txBody>
                    <a:bodyPr/>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表号</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表名</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报送单位</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调查单位</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填报时间</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采集系统</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a:solidFill>
                        <a:schemeClr val="tx1"/>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责任科室</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a:solidFill>
                        <a:schemeClr val="tx1"/>
                      </a:solidFill>
                      <a:prstDash val="solid"/>
                    </a:lnL>
                    <a:lnR cap="flat">
                      <a:noFill/>
                    </a:lnR>
                    <a:lnT w="12700" cap="flat" cmpd="sng">
                      <a:solidFill>
                        <a:srgbClr val="080000"/>
                      </a:solidFill>
                      <a:prstDash val="solid"/>
                      <a:headEnd type="none" w="med" len="med"/>
                      <a:tailEnd type="none" w="med" len="med"/>
                    </a:lnT>
                    <a:lnB w="12700">
                      <a:solidFill>
                        <a:schemeClr val="tx1"/>
                      </a:solidFill>
                      <a:prstDash val="solid"/>
                    </a:lnB>
                    <a:lnTlToBr>
                      <a:noFill/>
                    </a:lnTlToBr>
                    <a:lnBlToTr>
                      <a:noFill/>
                    </a:lnBlToTr>
                    <a:noFill/>
                  </a:tcPr>
                </a:tc>
              </a:tr>
              <a:tr h="1005840">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602</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BJ601-2</a:t>
                      </a: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从业人员及工资总额</a:t>
                      </a:r>
                      <a:endPar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一套表单位补充</a:t>
                      </a:r>
                      <a:r>
                        <a:rPr lang="zh-CN" alt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调</a:t>
                      </a: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查表</a:t>
                      </a:r>
                      <a:r>
                        <a:rPr lang="zh-CN" alt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辖区内规模以上工业、有资质的建筑业、限额以上批发和零售业、限额以上住宿和餐饮业、有开发经营活动的全部房地产开发经营业、</a:t>
                      </a: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除铁路运输业以外的规模以上服务业法人单位</a:t>
                      </a:r>
                      <a:endParaRPr lang="en-US" sz="1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2024年1月1日－3月10日</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经普平台</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a:solidFill>
                        <a:schemeClr val="tx1"/>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人口与就业科</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a:solidFill>
                        <a:schemeClr val="tx1"/>
                      </a:solidFill>
                      <a:prstDash val="solid"/>
                    </a:lnL>
                    <a:lnR cap="flat">
                      <a:noFill/>
                    </a:lnR>
                    <a:lnT w="12700">
                      <a:solidFill>
                        <a:schemeClr val="tx1"/>
                      </a:solidFill>
                      <a:prstDash val="solid"/>
                    </a:lnT>
                    <a:lnB w="12700">
                      <a:solidFill>
                        <a:schemeClr val="tx1"/>
                      </a:solidFill>
                      <a:prstDash val="solid"/>
                    </a:lnB>
                    <a:lnTlToBr>
                      <a:noFill/>
                    </a:lnTlToBr>
                    <a:lnBlToTr>
                      <a:noFill/>
                    </a:lnBlToTr>
                    <a:noFill/>
                  </a:tcPr>
                </a:tc>
              </a:tr>
              <a:tr h="1005840">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I1</a:t>
                      </a:r>
                      <a:r>
                        <a:rPr lang="en-US" sz="1200" b="1">
                          <a:latin typeface="宋体" panose="02010600030101010101" pitchFamily="2" charset="-122"/>
                          <a:ea typeface="宋体" panose="02010600030101010101" pitchFamily="2" charset="-122"/>
                          <a:cs typeface="宋体" panose="02010600030101010101" pitchFamily="2" charset="-122"/>
                        </a:rPr>
                        <a:t>02-2</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从业人员及工资总额</a:t>
                      </a:r>
                      <a:endPar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辖区内除规模以上工业、有资质的建筑业、限额以上批发和零售业、限额以上住宿和餐饮业、有开发经营活动的全部房地产开发经营业、规模以上服务业法人单位以外的</a:t>
                      </a:r>
                      <a:r>
                        <a:rPr lang="en-US" sz="1200" b="1">
                          <a:solidFill>
                            <a:srgbClr val="FF0000"/>
                          </a:solidFill>
                          <a:latin typeface="宋体" panose="02010600030101010101" pitchFamily="2" charset="-122"/>
                          <a:ea typeface="宋体" panose="02010600030101010101" pitchFamily="2" charset="-122"/>
                          <a:cs typeface="宋体" panose="02010600030101010101" pitchFamily="2" charset="-122"/>
                        </a:rPr>
                        <a:t>抽中</a:t>
                      </a: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样本法人单位</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2024年1月1日－2月25日</a:t>
                      </a: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国家联网直报平台</a:t>
                      </a: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（非一套表平台）</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a:solidFill>
                        <a:schemeClr val="tx1"/>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人口与就业科</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0" marR="0" marT="0" marB="0" vert="horz" anchor="ctr" anchorCtr="0">
                    <a:lnL w="12700">
                      <a:solidFill>
                        <a:schemeClr val="tx1"/>
                      </a:solidFill>
                      <a:prstDash val="solid"/>
                    </a:lnL>
                    <a:lnR cap="flat">
                      <a:noFill/>
                    </a:lnR>
                    <a:lnT w="12700">
                      <a:solidFill>
                        <a:schemeClr val="tx1"/>
                      </a:solidFill>
                      <a:prstDash val="solid"/>
                    </a:lnT>
                    <a:lnB w="12700">
                      <a:solidFill>
                        <a:schemeClr val="tx1"/>
                      </a:solidFill>
                      <a:prstDash val="solid"/>
                    </a:lnB>
                    <a:lnTlToBr>
                      <a:noFill/>
                    </a:lnTlToBr>
                    <a:lnBlToTr>
                      <a:noFill/>
                    </a:lnBlToTr>
                    <a:noFill/>
                  </a:tcPr>
                </a:tc>
              </a:tr>
              <a:tr h="1005840">
                <a:tc>
                  <a:txBody>
                    <a:bodyPr/>
                    <a:p>
                      <a:pPr algn="ctr">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611-2</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单位从业人员情况</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辖区内除一套表单位、金融和铁路部门负责普查的单位以外的第二产业和第三产业法人单位</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注：与</a:t>
                      </a:r>
                      <a:r>
                        <a:rPr lang="en-US" altLang="zh-CN"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I102-2</a:t>
                      </a:r>
                      <a:r>
                        <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表均有的单位需同步填报，相关数据进行跨审</a:t>
                      </a:r>
                      <a:endParaRPr lang="zh-CN" altLang="en-US" sz="1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2024年4月30日24时前</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gn="ctr">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入户采集或自主填报</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ClrTx/>
                        <a:buSzTx/>
                        <a:buFontTx/>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a:solidFill>
                        <a:schemeClr val="tx1"/>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rPr>
                        <a:t>经普办</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a:solidFill>
                        <a:schemeClr val="tx1"/>
                      </a:solidFill>
                      <a:prstDash val="solid"/>
                    </a:lnL>
                    <a:lnR cap="flat">
                      <a:noFill/>
                    </a:lnR>
                    <a:lnT w="12700">
                      <a:solidFill>
                        <a:schemeClr val="tx1"/>
                      </a:solidFill>
                      <a:prstDash val="solid"/>
                    </a:lnT>
                    <a:lnB w="12700">
                      <a:solidFill>
                        <a:schemeClr val="tx1"/>
                      </a:solidFill>
                      <a:prstDash val="solid"/>
                    </a:lnB>
                    <a:lnTlToBr>
                      <a:noFill/>
                    </a:lnTlToBr>
                    <a:lnBlToTr>
                      <a:noFill/>
                    </a:lnBlToTr>
                    <a:noFill/>
                  </a:tcPr>
                </a:tc>
              </a:tr>
              <a:tr h="663575">
                <a:tc>
                  <a:txBody>
                    <a:bodyPr/>
                    <a:p>
                      <a:pPr algn="ctr">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612</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个体经营户抽样调查表</a:t>
                      </a:r>
                      <a:endParaRPr lang="en-US" sz="10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endParaRPr lang="en-US" sz="1200" b="1" noProof="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gn="l">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辖区内抽中的个体经营户</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gn="l">
                        <a:buClrTx/>
                        <a:buSzTx/>
                        <a:buFontTx/>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9060" marR="99060"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2024年4月30日24时前</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r>
                        <a:rPr 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入户采集</a:t>
                      </a: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alt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a:solidFill>
                        <a:schemeClr val="tx1"/>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经普办</a:t>
                      </a:r>
                      <a:endParaRPr lang="zh-CN" altLang="en-US" sz="1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endParaRPr lang="en-US" sz="1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a:solidFill>
                        <a:schemeClr val="tx1"/>
                      </a:solidFill>
                      <a:prstDash val="solid"/>
                    </a:lnL>
                    <a:lnR cap="flat">
                      <a:noFill/>
                    </a:lnR>
                    <a:lnT w="12700">
                      <a:solidFill>
                        <a:schemeClr val="tx1"/>
                      </a:solidFill>
                      <a:prstDash val="soli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70606" y="2025321"/>
            <a:ext cx="1427625" cy="133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统计对象</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统计原则</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sym typeface="+mn-ea"/>
              </a:rPr>
              <a:t>统计范围</a:t>
            </a:r>
            <a:endParaRPr lang="zh-CN" altLang="en-US" sz="1000" dirty="0">
              <a:ln w="6350">
                <a:noFill/>
              </a:ln>
              <a:solidFill>
                <a:schemeClr val="bg1"/>
              </a:solidFill>
              <a:latin typeface="Impact" panose="020B0806030902050204" pitchFamily="34" charset="0"/>
              <a:ea typeface="微软雅黑" panose="020B0503020204020204" pitchFamily="34" charset="-122"/>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
        <p:nvSpPr>
          <p:cNvPr id="7" name="Rectangle 44"/>
          <p:cNvSpPr>
            <a:spLocks noChangeArrowheads="1"/>
          </p:cNvSpPr>
          <p:nvPr/>
        </p:nvSpPr>
        <p:spPr bwMode="auto">
          <a:xfrm>
            <a:off x="4432300" y="1212850"/>
            <a:ext cx="430657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zh-CN" altLang="en-US" sz="2800" b="1" dirty="0">
                <a:ln w="6350">
                  <a:noFill/>
                </a:ln>
                <a:solidFill>
                  <a:srgbClr val="37B0E8"/>
                </a:solidFill>
                <a:latin typeface="微软雅黑" panose="020B0503020204020204" pitchFamily="34" charset="-122"/>
                <a:ea typeface="微软雅黑" panose="020B0503020204020204" pitchFamily="34" charset="-122"/>
                <a:sym typeface="+mn-ea"/>
              </a:rPr>
              <a:t>三、制度说明（初步制度）</a:t>
            </a:r>
            <a:endParaRPr lang="zh-CN" altLang="en-US" sz="2400" b="1" dirty="0">
              <a:latin typeface="黑体" panose="02010609060101010101" pitchFamily="49" charset="-122"/>
              <a:ea typeface="黑体" panose="02010609060101010101" pitchFamily="49" charset="-122"/>
            </a:endParaRPr>
          </a:p>
          <a:p>
            <a:pPr>
              <a:lnSpc>
                <a:spcPct val="150000"/>
              </a:lnSpc>
              <a:buClr>
                <a:srgbClr val="37B0E8"/>
              </a:buClr>
            </a:pPr>
            <a:endParaRPr lang="zh-CN" altLang="en-US" sz="2400" b="1" dirty="0">
              <a:ln w="6350">
                <a:noFill/>
              </a:ln>
              <a:solidFill>
                <a:srgbClr val="37B0E8"/>
              </a:solidFill>
              <a:latin typeface="微软雅黑" panose="020B0503020204020204" pitchFamily="34" charset="-122"/>
              <a:ea typeface="微软雅黑" panose="020B0503020204020204" pitchFamily="34" charset="-122"/>
            </a:endParaRPr>
          </a:p>
        </p:txBody>
      </p:sp>
      <p:sp>
        <p:nvSpPr>
          <p:cNvPr id="9" name="Freeform 12"/>
          <p:cNvSpPr>
            <a:spLocks noEditPoints="1"/>
          </p:cNvSpPr>
          <p:nvPr/>
        </p:nvSpPr>
        <p:spPr bwMode="auto">
          <a:xfrm>
            <a:off x="3274677" y="1718986"/>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0" y="-93345"/>
            <a:ext cx="1989647" cy="738664"/>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统计对象</a:t>
            </a:r>
            <a:endParaRPr lang="zh-CN" altLang="en-US" sz="2800" b="1" dirty="0">
              <a:latin typeface="黑体" panose="02010609060101010101" pitchFamily="49" charset="-122"/>
              <a:ea typeface="黑体" panose="02010609060101010101" pitchFamily="49" charset="-122"/>
            </a:endParaRPr>
          </a:p>
        </p:txBody>
      </p:sp>
      <p:sp>
        <p:nvSpPr>
          <p:cNvPr id="4" name="文本框 3"/>
          <p:cNvSpPr txBox="1"/>
          <p:nvPr/>
        </p:nvSpPr>
        <p:spPr>
          <a:xfrm>
            <a:off x="1857356" y="856444"/>
            <a:ext cx="6496050" cy="1938992"/>
          </a:xfrm>
          <a:prstGeom prst="rect">
            <a:avLst/>
          </a:prstGeom>
          <a:noFill/>
        </p:spPr>
        <p:txBody>
          <a:bodyPr wrap="square" rtlCol="0" anchor="t">
            <a:spAutoFit/>
          </a:bodyPr>
          <a:lstStyle/>
          <a:p>
            <a:r>
              <a:rPr lang="zh-CN" altLang="en-US" sz="2000" dirty="0" smtClean="0">
                <a:solidFill>
                  <a:srgbClr val="3333CC"/>
                </a:solidFill>
                <a:latin typeface="+mj-ea"/>
                <a:ea typeface="+mj-ea"/>
              </a:rPr>
              <a:t>统计对象：</a:t>
            </a:r>
            <a:r>
              <a:rPr lang="zh-CN" altLang="en-US" sz="2000" dirty="0" smtClean="0">
                <a:latin typeface="+mj-ea"/>
                <a:ea typeface="+mj-ea"/>
                <a:cs typeface="仿宋" panose="02010609060101010101" charset="-122"/>
              </a:rPr>
              <a:t>国民经济各行业</a:t>
            </a:r>
            <a:r>
              <a:rPr lang="zh-CN" altLang="en-US" sz="2000" b="1" dirty="0" smtClean="0">
                <a:solidFill>
                  <a:srgbClr val="FF0000"/>
                </a:solidFill>
                <a:latin typeface="+mj-ea"/>
                <a:ea typeface="+mj-ea"/>
                <a:cs typeface="仿宋" panose="02010609060101010101" charset="-122"/>
              </a:rPr>
              <a:t>法人单位</a:t>
            </a:r>
            <a:r>
              <a:rPr lang="zh-CN" altLang="en-US" sz="2000" dirty="0" smtClean="0">
                <a:latin typeface="+mj-ea"/>
                <a:ea typeface="+mj-ea"/>
                <a:cs typeface="仿宋" panose="02010609060101010101" charset="-122"/>
              </a:rPr>
              <a:t>及其所属的</a:t>
            </a:r>
            <a:r>
              <a:rPr lang="zh-CN" altLang="en-US" sz="2000" dirty="0" smtClean="0">
                <a:solidFill>
                  <a:srgbClr val="FF0000"/>
                </a:solidFill>
                <a:latin typeface="+mj-ea"/>
                <a:ea typeface="+mj-ea"/>
                <a:cs typeface="仿宋" panose="02010609060101010101" charset="-122"/>
              </a:rPr>
              <a:t>产业活动单位。</a:t>
            </a:r>
            <a:endParaRPr lang="en-US" altLang="zh-CN" sz="2000" dirty="0" smtClean="0">
              <a:solidFill>
                <a:srgbClr val="FF0000"/>
              </a:solidFill>
              <a:latin typeface="+mj-ea"/>
              <a:ea typeface="+mj-ea"/>
              <a:cs typeface="仿宋" panose="02010609060101010101" charset="-122"/>
            </a:endParaRPr>
          </a:p>
          <a:p>
            <a:endParaRPr lang="zh-CN" altLang="en-US" sz="2000" dirty="0" smtClean="0">
              <a:solidFill>
                <a:srgbClr val="FF0000"/>
              </a:solidFill>
            </a:endParaRPr>
          </a:p>
          <a:p>
            <a:endParaRPr lang="en-US" altLang="zh-CN" sz="2000" dirty="0" smtClean="0">
              <a:solidFill>
                <a:srgbClr val="3333CC"/>
              </a:solidFill>
              <a:latin typeface="黑体" panose="02010609060101010101" pitchFamily="49" charset="-122"/>
              <a:ea typeface="黑体" panose="02010609060101010101" pitchFamily="49" charset="-122"/>
            </a:endParaRPr>
          </a:p>
          <a:p>
            <a:endParaRPr lang="en-US" altLang="zh-CN" sz="2000" dirty="0" smtClean="0">
              <a:solidFill>
                <a:srgbClr val="3333CC"/>
              </a:solidFill>
              <a:latin typeface="黑体" panose="02010609060101010101" pitchFamily="49" charset="-122"/>
              <a:ea typeface="黑体" panose="02010609060101010101" pitchFamily="49" charset="-122"/>
            </a:endParaRPr>
          </a:p>
          <a:p>
            <a:endParaRPr lang="en-US" altLang="zh-CN" sz="2000" dirty="0" smtClean="0">
              <a:solidFill>
                <a:srgbClr val="3333CC"/>
              </a:solidFill>
              <a:latin typeface="黑体" panose="02010609060101010101" pitchFamily="49" charset="-122"/>
              <a:ea typeface="黑体" panose="02010609060101010101" pitchFamily="49" charset="-122"/>
            </a:endParaRPr>
          </a:p>
        </p:txBody>
      </p:sp>
      <p:sp>
        <p:nvSpPr>
          <p:cNvPr id="7" name="Rectangle 3"/>
          <p:cNvSpPr txBox="1">
            <a:spLocks noChangeArrowheads="1"/>
          </p:cNvSpPr>
          <p:nvPr/>
        </p:nvSpPr>
        <p:spPr>
          <a:xfrm>
            <a:off x="1190919" y="338751"/>
            <a:ext cx="7527954" cy="53108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rPr>
              <a:t>    </a:t>
            </a:r>
            <a:endPar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rgbClr val="FFFF00"/>
              </a:solidFill>
              <a:effectLst/>
              <a:uLnTx/>
              <a:uFillTx/>
              <a:latin typeface="仿宋" panose="02010609060101010101" charset="-122"/>
              <a:ea typeface="仿宋" panose="02010609060101010101" charset="-122"/>
              <a:cs typeface="仿宋" panose="02010609060101010101" charset="-122"/>
            </a:endParaRPr>
          </a:p>
        </p:txBody>
      </p:sp>
      <p:grpSp>
        <p:nvGrpSpPr>
          <p:cNvPr id="8" name="组合 7"/>
          <p:cNvGrpSpPr/>
          <p:nvPr/>
        </p:nvGrpSpPr>
        <p:grpSpPr>
          <a:xfrm>
            <a:off x="1714480" y="1499386"/>
            <a:ext cx="5213235" cy="2535626"/>
            <a:chOff x="1700835" y="2335315"/>
            <a:chExt cx="6122777" cy="3004092"/>
          </a:xfrm>
        </p:grpSpPr>
        <p:sp>
          <p:nvSpPr>
            <p:cNvPr id="9" name="Sev01"/>
            <p:cNvSpPr>
              <a:spLocks noChangeAspect="1"/>
            </p:cNvSpPr>
            <p:nvPr/>
          </p:nvSpPr>
          <p:spPr>
            <a:xfrm flipH="1">
              <a:off x="1700835" y="3367373"/>
              <a:ext cx="1383030" cy="997585"/>
            </a:xfrm>
            <a:prstGeom prst="ellipse">
              <a:avLst/>
            </a:prstGeom>
            <a:noFill/>
            <a:ln w="571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tx1"/>
                </a:solidFill>
                <a:latin typeface="微软雅黑" panose="020B0503020204020204" pitchFamily="34" charset="-122"/>
                <a:ea typeface="微软雅黑" panose="020B0503020204020204" pitchFamily="34" charset="-122"/>
              </a:endParaRPr>
            </a:p>
          </p:txBody>
        </p:sp>
        <p:cxnSp>
          <p:nvCxnSpPr>
            <p:cNvPr id="10" name="Straight Connector 25"/>
            <p:cNvCxnSpPr/>
            <p:nvPr/>
          </p:nvCxnSpPr>
          <p:spPr>
            <a:xfrm flipH="1" flipV="1">
              <a:off x="3105150" y="3865879"/>
              <a:ext cx="332105" cy="571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Arc 21"/>
            <p:cNvSpPr/>
            <p:nvPr/>
          </p:nvSpPr>
          <p:spPr>
            <a:xfrm flipH="1">
              <a:off x="3464331" y="2883089"/>
              <a:ext cx="1966059" cy="1966058"/>
            </a:xfrm>
            <a:prstGeom prst="arc">
              <a:avLst>
                <a:gd name="adj1" fmla="val 16200000"/>
                <a:gd name="adj2" fmla="val 5426856"/>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12" name="Rounded Rectangle 31"/>
            <p:cNvSpPr/>
            <p:nvPr/>
          </p:nvSpPr>
          <p:spPr>
            <a:xfrm flipH="1">
              <a:off x="5644211" y="2335315"/>
              <a:ext cx="2121535" cy="1113791"/>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13" name="Rounded Rectangle 33"/>
            <p:cNvSpPr/>
            <p:nvPr/>
          </p:nvSpPr>
          <p:spPr>
            <a:xfrm flipH="1">
              <a:off x="5644210" y="4281953"/>
              <a:ext cx="2153285" cy="1015637"/>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14" name="文本框 44"/>
            <p:cNvSpPr txBox="1"/>
            <p:nvPr/>
          </p:nvSpPr>
          <p:spPr>
            <a:xfrm>
              <a:off x="5728112" y="2419951"/>
              <a:ext cx="2095500" cy="984527"/>
            </a:xfrm>
            <a:prstGeom prst="rect">
              <a:avLst/>
            </a:prstGeom>
            <a:noFill/>
          </p:spPr>
          <p:txBody>
            <a:bodyPr wrap="squar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mn-ea"/>
                </a:rPr>
                <a:t>子公司、</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a:p>
              <a:r>
                <a:rPr lang="zh-CN" altLang="en-US" sz="1600" dirty="0">
                  <a:solidFill>
                    <a:schemeClr val="bg2"/>
                  </a:solidFill>
                  <a:latin typeface="微软雅黑" panose="020B0503020204020204" pitchFamily="34" charset="-122"/>
                  <a:ea typeface="微软雅黑" panose="020B0503020204020204" pitchFamily="34" charset="-122"/>
                  <a:sym typeface="+mn-ea"/>
                </a:rPr>
                <a:t>视同法人的产业活动单位</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sp>
          <p:nvSpPr>
            <p:cNvPr id="15" name="文本框 46"/>
            <p:cNvSpPr txBox="1"/>
            <p:nvPr/>
          </p:nvSpPr>
          <p:spPr>
            <a:xfrm>
              <a:off x="5644212" y="4281953"/>
              <a:ext cx="2013639" cy="1057454"/>
            </a:xfrm>
            <a:prstGeom prst="rect">
              <a:avLst/>
            </a:prstGeom>
            <a:noFill/>
          </p:spPr>
          <p:txBody>
            <a:bodyPr wrap="squar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mn-ea"/>
                </a:rPr>
                <a:t>分公司、</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a:p>
              <a:r>
                <a:rPr lang="zh-CN" altLang="en-US" sz="1600" dirty="0">
                  <a:solidFill>
                    <a:schemeClr val="bg2"/>
                  </a:solidFill>
                  <a:latin typeface="微软雅黑" panose="020B0503020204020204" pitchFamily="34" charset="-122"/>
                  <a:ea typeface="微软雅黑" panose="020B0503020204020204" pitchFamily="34" charset="-122"/>
                </a:rPr>
                <a:t>产业活动单位</a:t>
              </a:r>
              <a:endParaRPr lang="zh-CN" altLang="en-US" sz="1600" dirty="0">
                <a:solidFill>
                  <a:schemeClr val="bg2"/>
                </a:solidFill>
                <a:latin typeface="微软雅黑" panose="020B0503020204020204" pitchFamily="34" charset="-122"/>
                <a:ea typeface="微软雅黑" panose="020B0503020204020204" pitchFamily="34" charset="-122"/>
              </a:endParaRPr>
            </a:p>
            <a:p>
              <a:r>
                <a:rPr lang="zh-CN" altLang="en-US" dirty="0">
                  <a:solidFill>
                    <a:schemeClr val="bg2"/>
                  </a:solidFill>
                  <a:latin typeface="微软雅黑" panose="020B0503020204020204" pitchFamily="34" charset="-122"/>
                  <a:ea typeface="微软雅黑" panose="020B0503020204020204" pitchFamily="34" charset="-122"/>
                </a:rPr>
                <a:t>（包括</a:t>
              </a:r>
              <a:r>
                <a:rPr lang="zh-CN" altLang="en-US" b="1" dirty="0">
                  <a:solidFill>
                    <a:schemeClr val="bg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外地</a:t>
              </a:r>
              <a:r>
                <a:rPr lang="zh-CN" altLang="en-US" dirty="0">
                  <a:solidFill>
                    <a:schemeClr val="bg2"/>
                  </a:solidFill>
                  <a:latin typeface="微软雅黑" panose="020B0503020204020204" pitchFamily="34" charset="-122"/>
                  <a:ea typeface="微软雅黑" panose="020B0503020204020204" pitchFamily="34" charset="-122"/>
                </a:rPr>
                <a:t>）</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16" name="文本框 4"/>
          <p:cNvSpPr txBox="1"/>
          <p:nvPr/>
        </p:nvSpPr>
        <p:spPr>
          <a:xfrm>
            <a:off x="1857356" y="2570956"/>
            <a:ext cx="928694" cy="523220"/>
          </a:xfrm>
          <a:prstGeom prst="rect">
            <a:avLst/>
          </a:prstGeom>
          <a:noFill/>
        </p:spPr>
        <p:txBody>
          <a:bodyPr wrap="square" rtlCol="0">
            <a:spAutoFit/>
          </a:bodyPr>
          <a:lstStyle/>
          <a:p>
            <a:r>
              <a:rPr lang="zh-CN" altLang="en-US" sz="1400" dirty="0">
                <a:solidFill>
                  <a:schemeClr val="tx1"/>
                </a:solidFill>
                <a:latin typeface="微软雅黑" panose="020B0503020204020204" pitchFamily="34" charset="-122"/>
                <a:ea typeface="微软雅黑" panose="020B0503020204020204" pitchFamily="34" charset="-122"/>
              </a:rPr>
              <a:t>总公司</a:t>
            </a:r>
            <a:endParaRPr lang="zh-CN" altLang="en-US" sz="1400" dirty="0">
              <a:solidFill>
                <a:schemeClr val="tx1"/>
              </a:solidFill>
              <a:latin typeface="微软雅黑" panose="020B0503020204020204" pitchFamily="34" charset="-122"/>
              <a:ea typeface="微软雅黑" panose="020B0503020204020204" pitchFamily="34" charset="-122"/>
            </a:endParaRPr>
          </a:p>
          <a:p>
            <a:r>
              <a:rPr lang="zh-CN" altLang="en-US" sz="1400" dirty="0">
                <a:solidFill>
                  <a:schemeClr val="tx1"/>
                </a:solidFill>
                <a:latin typeface="微软雅黑" panose="020B0503020204020204" pitchFamily="34" charset="-122"/>
                <a:ea typeface="微软雅黑" panose="020B0503020204020204" pitchFamily="34" charset="-122"/>
              </a:rPr>
              <a:t>法人单位</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8" name="Straight Connector 25"/>
          <p:cNvCxnSpPr/>
          <p:nvPr/>
        </p:nvCxnSpPr>
        <p:spPr>
          <a:xfrm flipH="1">
            <a:off x="4572000" y="1928014"/>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5"/>
          <p:cNvCxnSpPr>
            <a:stCxn id="15" idx="1"/>
          </p:cNvCxnSpPr>
          <p:nvPr/>
        </p:nvCxnSpPr>
        <p:spPr>
          <a:xfrm rot="10800000">
            <a:off x="4500564" y="3584424"/>
            <a:ext cx="571503" cy="4313"/>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Rounded Rectangle 31"/>
          <p:cNvSpPr/>
          <p:nvPr/>
        </p:nvSpPr>
        <p:spPr>
          <a:xfrm flipH="1">
            <a:off x="4071934" y="3142460"/>
            <a:ext cx="500066"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2"/>
                </a:solidFill>
                <a:latin typeface="微软雅黑" panose="020B0503020204020204" pitchFamily="34" charset="-122"/>
                <a:ea typeface="微软雅黑" panose="020B0503020204020204" pitchFamily="34" charset="-122"/>
                <a:sym typeface="+mn-ea"/>
              </a:rPr>
              <a:t>非   法人</a:t>
            </a:r>
            <a:endParaRPr lang="zh-CN" altLang="en-US" sz="1400" dirty="0">
              <a:solidFill>
                <a:schemeClr val="bg2"/>
              </a:solidFill>
              <a:latin typeface="微软雅黑" panose="020B0503020204020204" pitchFamily="34" charset="-122"/>
              <a:ea typeface="微软雅黑" panose="020B0503020204020204" pitchFamily="34" charset="-122"/>
              <a:sym typeface="+mn-ea"/>
            </a:endParaRPr>
          </a:p>
        </p:txBody>
      </p:sp>
      <p:sp>
        <p:nvSpPr>
          <p:cNvPr id="21" name="Rounded Rectangle 31"/>
          <p:cNvSpPr/>
          <p:nvPr/>
        </p:nvSpPr>
        <p:spPr>
          <a:xfrm flipH="1">
            <a:off x="4071934" y="1642262"/>
            <a:ext cx="500066" cy="785818"/>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2"/>
                </a:solidFill>
                <a:latin typeface="微软雅黑" panose="020B0503020204020204" pitchFamily="34" charset="-122"/>
                <a:ea typeface="微软雅黑" panose="020B0503020204020204" pitchFamily="34" charset="-122"/>
                <a:sym typeface="+mn-ea"/>
              </a:rPr>
              <a:t>法人</a:t>
            </a:r>
            <a:endParaRPr lang="zh-CN" altLang="en-US" sz="1400" dirty="0">
              <a:solidFill>
                <a:schemeClr val="bg2"/>
              </a:solidFill>
              <a:latin typeface="微软雅黑" panose="020B0503020204020204" pitchFamily="34" charset="-122"/>
              <a:ea typeface="微软雅黑" panose="020B0503020204020204" pitchFamily="34" charset="-122"/>
              <a:sym typeface="+mn-ea"/>
            </a:endParaRPr>
          </a:p>
        </p:txBody>
      </p:sp>
      <p:cxnSp>
        <p:nvCxnSpPr>
          <p:cNvPr id="23" name="Straight Connector 25"/>
          <p:cNvCxnSpPr>
            <a:stCxn id="25" idx="3"/>
          </p:cNvCxnSpPr>
          <p:nvPr/>
        </p:nvCxnSpPr>
        <p:spPr>
          <a:xfrm rot="10800000" flipV="1">
            <a:off x="6858016" y="3659668"/>
            <a:ext cx="642942" cy="286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4" name="Rounded Rectangle 33"/>
          <p:cNvSpPr/>
          <p:nvPr/>
        </p:nvSpPr>
        <p:spPr>
          <a:xfrm flipH="1">
            <a:off x="7429520" y="1642262"/>
            <a:ext cx="1289050" cy="571504"/>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25" name="Rounded Rectangle 33"/>
          <p:cNvSpPr/>
          <p:nvPr/>
        </p:nvSpPr>
        <p:spPr>
          <a:xfrm flipH="1">
            <a:off x="7500958" y="3285336"/>
            <a:ext cx="1301115" cy="748665"/>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a:xfrm>
            <a:off x="7500958" y="1785138"/>
            <a:ext cx="1357322" cy="33855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mn-ea"/>
              </a:rPr>
              <a:t>独立报送</a:t>
            </a:r>
            <a:endParaRPr lang="zh-CN" altLang="en-US" sz="1600" dirty="0" smtClean="0">
              <a:latin typeface="微软雅黑" panose="020B0503020204020204" pitchFamily="34" charset="-122"/>
              <a:ea typeface="微软雅黑" panose="020B0503020204020204" pitchFamily="34" charset="-122"/>
              <a:sym typeface="+mn-ea"/>
            </a:endParaRPr>
          </a:p>
        </p:txBody>
      </p:sp>
      <p:sp>
        <p:nvSpPr>
          <p:cNvPr id="27" name="矩形 26"/>
          <p:cNvSpPr/>
          <p:nvPr/>
        </p:nvSpPr>
        <p:spPr>
          <a:xfrm>
            <a:off x="7572396" y="3356774"/>
            <a:ext cx="1143008" cy="584775"/>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mn-ea"/>
              </a:rPr>
              <a:t>由总公司</a:t>
            </a:r>
            <a:endParaRPr lang="zh-CN" altLang="en-US" sz="1600" dirty="0" smtClean="0">
              <a:latin typeface="微软雅黑" panose="020B0503020204020204" pitchFamily="34" charset="-122"/>
              <a:ea typeface="微软雅黑" panose="020B0503020204020204" pitchFamily="34" charset="-122"/>
              <a:sym typeface="+mn-ea"/>
            </a:endParaRPr>
          </a:p>
          <a:p>
            <a:r>
              <a:rPr lang="zh-CN" altLang="en-US" sz="1600" dirty="0" smtClean="0">
                <a:latin typeface="微软雅黑" panose="020B0503020204020204" pitchFamily="34" charset="-122"/>
                <a:ea typeface="微软雅黑" panose="020B0503020204020204" pitchFamily="34" charset="-122"/>
                <a:sym typeface="+mn-ea"/>
              </a:rPr>
              <a:t>报送</a:t>
            </a:r>
            <a:endParaRPr lang="zh-CN" altLang="en-US" sz="1600" dirty="0" smtClean="0">
              <a:latin typeface="微软雅黑" panose="020B0503020204020204" pitchFamily="34" charset="-122"/>
              <a:ea typeface="微软雅黑" panose="020B0503020204020204" pitchFamily="34" charset="-122"/>
              <a:sym typeface="+mn-ea"/>
            </a:endParaRPr>
          </a:p>
        </p:txBody>
      </p:sp>
      <p:sp>
        <p:nvSpPr>
          <p:cNvPr id="50" name="矩形 49"/>
          <p:cNvSpPr/>
          <p:nvPr/>
        </p:nvSpPr>
        <p:spPr>
          <a:xfrm>
            <a:off x="1928794" y="4142592"/>
            <a:ext cx="6357982" cy="830997"/>
          </a:xfrm>
          <a:prstGeom prst="rect">
            <a:avLst/>
          </a:prstGeom>
        </p:spPr>
        <p:txBody>
          <a:bodyPr wrap="square">
            <a:spAutoFit/>
          </a:bodyPr>
          <a:lstStyle/>
          <a:p>
            <a:r>
              <a:rPr lang="zh-CN" altLang="en-US" sz="1600" dirty="0" smtClean="0"/>
              <a:t>法人单位报送的数据</a:t>
            </a:r>
            <a:r>
              <a:rPr lang="zh-CN" altLang="en-US" sz="1600" b="1" dirty="0" smtClean="0">
                <a:solidFill>
                  <a:srgbClr val="FF0000"/>
                </a:solidFill>
              </a:rPr>
              <a:t>应包括</a:t>
            </a:r>
            <a:r>
              <a:rPr lang="zh-CN" altLang="en-US" sz="1600" dirty="0" smtClean="0"/>
              <a:t>所属产业活动单位数据，不论产业活动单位在京内还是京外；</a:t>
            </a:r>
            <a:r>
              <a:rPr lang="zh-CN" altLang="en-US" sz="1600" b="1" dirty="0" smtClean="0">
                <a:solidFill>
                  <a:srgbClr val="FF0000"/>
                </a:solidFill>
              </a:rPr>
              <a:t>不应包括</a:t>
            </a:r>
            <a:r>
              <a:rPr lang="zh-CN" altLang="en-US" sz="1600" dirty="0" smtClean="0"/>
              <a:t>下属或其他法人单位及视同法人单位数据。</a:t>
            </a:r>
            <a:endParaRPr lang="zh-CN" altLang="en-US" sz="1600" dirty="0"/>
          </a:p>
        </p:txBody>
      </p:sp>
      <p:cxnSp>
        <p:nvCxnSpPr>
          <p:cNvPr id="81" name="Straight Connector 25"/>
          <p:cNvCxnSpPr/>
          <p:nvPr/>
        </p:nvCxnSpPr>
        <p:spPr>
          <a:xfrm rot="10800000" flipV="1">
            <a:off x="6786578" y="1928014"/>
            <a:ext cx="642942" cy="286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par>
                                <p:cTn id="8" presetID="3" presetClass="entr" presetSubtype="5"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vertical)">
                                      <p:cBhvr>
                                        <p:cTn id="10" dur="500"/>
                                        <p:tgtEl>
                                          <p:spTgt spid="16"/>
                                        </p:tgtEl>
                                      </p:cBhvr>
                                    </p:animEffect>
                                  </p:childTnLst>
                                </p:cTn>
                              </p:par>
                              <p:par>
                                <p:cTn id="11" presetID="3" presetClass="entr" presetSubtype="5"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vertical)">
                                      <p:cBhvr>
                                        <p:cTn id="13" dur="500"/>
                                        <p:tgtEl>
                                          <p:spTgt spid="18"/>
                                        </p:tgtEl>
                                      </p:cBhvr>
                                    </p:animEffect>
                                  </p:childTnLst>
                                </p:cTn>
                              </p:par>
                              <p:par>
                                <p:cTn id="14" presetID="3" presetClass="entr" presetSubtype="5"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vertical)">
                                      <p:cBhvr>
                                        <p:cTn id="16" dur="500"/>
                                        <p:tgtEl>
                                          <p:spTgt spid="19"/>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vertical)">
                                      <p:cBhvr>
                                        <p:cTn id="19" dur="500"/>
                                        <p:tgtEl>
                                          <p:spTgt spid="20"/>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vertical)">
                                      <p:cBhvr>
                                        <p:cTn id="22" dur="500"/>
                                        <p:tgtEl>
                                          <p:spTgt spid="21"/>
                                        </p:tgtEl>
                                      </p:cBhvr>
                                    </p:animEffect>
                                  </p:childTnLst>
                                </p:cTn>
                              </p:par>
                              <p:par>
                                <p:cTn id="23" presetID="3" presetClass="entr" presetSubtype="5"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linds(vertical)">
                                      <p:cBhvr>
                                        <p:cTn id="25" dur="500"/>
                                        <p:tgtEl>
                                          <p:spTgt spid="23"/>
                                        </p:tgtEl>
                                      </p:cBhvr>
                                    </p:animEffect>
                                  </p:childTnLst>
                                </p:cTn>
                              </p:par>
                              <p:par>
                                <p:cTn id="26" presetID="3" presetClass="entr" presetSubtype="5"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vertical)">
                                      <p:cBhvr>
                                        <p:cTn id="28" dur="500"/>
                                        <p:tgtEl>
                                          <p:spTgt spid="24"/>
                                        </p:tgtEl>
                                      </p:cBhvr>
                                    </p:animEffect>
                                  </p:childTnLst>
                                </p:cTn>
                              </p:par>
                              <p:par>
                                <p:cTn id="29" presetID="3" presetClass="entr" presetSubtype="5"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vertical)">
                                      <p:cBhvr>
                                        <p:cTn id="31" dur="500"/>
                                        <p:tgtEl>
                                          <p:spTgt spid="25"/>
                                        </p:tgtEl>
                                      </p:cBhvr>
                                    </p:animEffect>
                                  </p:childTnLst>
                                </p:cTn>
                              </p:par>
                              <p:par>
                                <p:cTn id="32" presetID="3" presetClass="entr" presetSubtype="5"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blinds(vertical)">
                                      <p:cBhvr>
                                        <p:cTn id="3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animBg="1"/>
      <p:bldP spid="21" grpId="0" bldLvl="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5875" y="-93345"/>
            <a:ext cx="1989647" cy="738664"/>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统计对象</a:t>
            </a:r>
            <a:endParaRPr lang="zh-CN" altLang="en-US" sz="2800" b="1" dirty="0">
              <a:latin typeface="黑体" panose="02010609060101010101" pitchFamily="49" charset="-122"/>
              <a:ea typeface="黑体" panose="02010609060101010101" pitchFamily="49" charset="-122"/>
            </a:endParaRPr>
          </a:p>
        </p:txBody>
      </p:sp>
      <p:sp>
        <p:nvSpPr>
          <p:cNvPr id="3" name="文本框 19"/>
          <p:cNvSpPr txBox="1"/>
          <p:nvPr/>
        </p:nvSpPr>
        <p:spPr>
          <a:xfrm>
            <a:off x="1285852" y="571480"/>
            <a:ext cx="7715304" cy="5448935"/>
          </a:xfrm>
          <a:prstGeom prst="rect">
            <a:avLst/>
          </a:prstGeom>
          <a:noFill/>
        </p:spPr>
        <p:txBody>
          <a:bodyPr wrap="square" rtlCol="0">
            <a:spAutoFit/>
          </a:bodyPr>
          <a:lstStyle/>
          <a:p>
            <a:pPr algn="l" eaLnBrk="1" latinLnBrk="0" hangingPunct="1">
              <a:lnSpc>
                <a:spcPct val="120000"/>
              </a:lnSpc>
            </a:pPr>
            <a:r>
              <a:rPr lang="zh-CN" altLang="en-US" sz="2000" b="1" dirty="0">
                <a:solidFill>
                  <a:srgbClr val="FF0000"/>
                </a:solidFill>
                <a:latin typeface="仿宋_GB2312" panose="02010609030101010101" pitchFamily="49" charset="-122"/>
              </a:rPr>
              <a:t>集团公司报送</a:t>
            </a:r>
            <a:r>
              <a:rPr lang="zh-CN" altLang="en-US" sz="2000" b="1" dirty="0" smtClean="0">
                <a:solidFill>
                  <a:srgbClr val="FF0000"/>
                </a:solidFill>
                <a:latin typeface="仿宋_GB2312" panose="02010609030101010101" pitchFamily="49" charset="-122"/>
              </a:rPr>
              <a:t>数据还</a:t>
            </a:r>
            <a:r>
              <a:rPr lang="zh-CN" altLang="en-US" sz="2000" b="1" dirty="0">
                <a:solidFill>
                  <a:srgbClr val="FF0000"/>
                </a:solidFill>
                <a:latin typeface="仿宋_GB2312" panose="02010609030101010101" pitchFamily="49" charset="-122"/>
              </a:rPr>
              <a:t>应注意：</a:t>
            </a:r>
            <a:endParaRPr lang="zh-CN" altLang="en-US" sz="2000" b="1" dirty="0">
              <a:solidFill>
                <a:srgbClr val="FF0000"/>
              </a:solidFill>
              <a:latin typeface="仿宋_GB2312" panose="02010609030101010101" pitchFamily="49" charset="-122"/>
            </a:endParaRPr>
          </a:p>
          <a:p>
            <a:pPr algn="l" eaLnBrk="1" latinLnBrk="0" hangingPunct="1">
              <a:lnSpc>
                <a:spcPct val="120000"/>
              </a:lnSpc>
            </a:pPr>
            <a:r>
              <a:rPr lang="en-US" altLang="zh-CN" dirty="0">
                <a:latin typeface="仿宋_GB2312" panose="02010609030101010101" pitchFamily="49" charset="-122"/>
                <a:cs typeface="仿宋_GB2312" panose="02010609030101010101" pitchFamily="49" charset="-122"/>
              </a:rPr>
              <a:t>-</a:t>
            </a:r>
            <a:r>
              <a:rPr lang="zh-CN" altLang="en-US" b="1" dirty="0">
                <a:latin typeface="仿宋_GB2312" panose="02010609030101010101" pitchFamily="49" charset="-122"/>
                <a:cs typeface="仿宋_GB2312" panose="02010609030101010101" pitchFamily="49" charset="-122"/>
              </a:rPr>
              <a:t>子公司（或视同法人单位）</a:t>
            </a:r>
            <a:r>
              <a:rPr lang="zh-CN" altLang="en-US" dirty="0">
                <a:latin typeface="仿宋_GB2312" panose="02010609030101010101" pitchFamily="49" charset="-122"/>
                <a:cs typeface="仿宋_GB2312" panose="02010609030101010101" pitchFamily="49" charset="-122"/>
                <a:sym typeface="+mn-ea"/>
              </a:rPr>
              <a:t>无论</a:t>
            </a:r>
            <a:r>
              <a:rPr lang="zh-CN" altLang="en-US" dirty="0">
                <a:latin typeface="仿宋_GB2312" panose="02010609030101010101" pitchFamily="49" charset="-122"/>
                <a:cs typeface="仿宋_GB2312" panose="02010609030101010101" pitchFamily="49" charset="-122"/>
              </a:rPr>
              <a:t>能否独立报送数据，集团总公司数据中均不能包含子公司数据</a:t>
            </a:r>
            <a:r>
              <a:rPr lang="zh-CN" altLang="en-US" b="1" dirty="0">
                <a:latin typeface="仿宋_GB2312" panose="02010609030101010101" pitchFamily="49" charset="-122"/>
                <a:cs typeface="仿宋_GB2312" panose="02010609030101010101" pitchFamily="49" charset="-122"/>
              </a:rPr>
              <a:t>。</a:t>
            </a:r>
            <a:r>
              <a:rPr lang="en-US" altLang="zh-CN" b="1" dirty="0">
                <a:latin typeface="仿宋_GB2312" panose="02010609030101010101" pitchFamily="49" charset="-122"/>
                <a:cs typeface="仿宋_GB2312" panose="02010609030101010101" pitchFamily="49" charset="-122"/>
              </a:rPr>
              <a:t>   </a:t>
            </a:r>
            <a:r>
              <a:rPr lang="en-US" altLang="zh-CN" dirty="0">
                <a:latin typeface="仿宋_GB2312" panose="02010609030101010101" pitchFamily="49" charset="-122"/>
                <a:cs typeface="仿宋_GB2312" panose="02010609030101010101" pitchFamily="49" charset="-122"/>
              </a:rPr>
              <a:t>                        </a:t>
            </a:r>
            <a:r>
              <a:rPr lang="en-US" altLang="zh-CN" dirty="0">
                <a:latin typeface="仿宋_GB2312" panose="02010609030101010101" pitchFamily="49" charset="-122"/>
                <a:cs typeface="仿宋_GB2312" panose="02010609030101010101" pitchFamily="49" charset="-122"/>
                <a:sym typeface="+mn-ea"/>
              </a:rPr>
              <a:t>      </a:t>
            </a:r>
            <a:endParaRPr lang="en-US" altLang="zh-CN" dirty="0">
              <a:latin typeface="仿宋_GB2312" panose="02010609030101010101" pitchFamily="49" charset="-122"/>
              <a:cs typeface="仿宋_GB2312" panose="02010609030101010101" pitchFamily="49" charset="-122"/>
              <a:sym typeface="+mn-ea"/>
            </a:endParaRPr>
          </a:p>
          <a:p>
            <a:pPr algn="l" eaLnBrk="1" latinLnBrk="0" hangingPunct="1">
              <a:lnSpc>
                <a:spcPct val="120000"/>
              </a:lnSpc>
            </a:pPr>
            <a:r>
              <a:rPr lang="en-US" altLang="zh-CN" dirty="0">
                <a:latin typeface="仿宋_GB2312" panose="02010609030101010101" pitchFamily="49" charset="-122"/>
                <a:cs typeface="仿宋_GB2312" panose="02010609030101010101" pitchFamily="49" charset="-122"/>
                <a:sym typeface="+mn-ea"/>
              </a:rPr>
              <a:t>-</a:t>
            </a:r>
            <a:r>
              <a:rPr lang="zh-CN" altLang="en-US" b="1" dirty="0">
                <a:latin typeface="仿宋_GB2312" panose="02010609030101010101" pitchFamily="49" charset="-122"/>
                <a:cs typeface="仿宋_GB2312" panose="02010609030101010101" pitchFamily="49" charset="-122"/>
                <a:sym typeface="+mn-ea"/>
              </a:rPr>
              <a:t>分</a:t>
            </a:r>
            <a:r>
              <a:rPr lang="zh-CN" altLang="en-US" b="1" dirty="0">
                <a:latin typeface="仿宋_GB2312" panose="02010609030101010101" pitchFamily="49" charset="-122"/>
                <a:cs typeface="仿宋_GB2312" panose="02010609030101010101" pitchFamily="49" charset="-122"/>
              </a:rPr>
              <a:t>公司（非法人单位）</a:t>
            </a:r>
            <a:r>
              <a:rPr lang="zh-CN" altLang="en-US" dirty="0">
                <a:latin typeface="仿宋_GB2312" panose="02010609030101010101" pitchFamily="49" charset="-122"/>
                <a:cs typeface="仿宋_GB2312" panose="02010609030101010101" pitchFamily="49" charset="-122"/>
                <a:sym typeface="+mn-ea"/>
              </a:rPr>
              <a:t>无论</a:t>
            </a:r>
            <a:r>
              <a:rPr lang="zh-CN" altLang="en-US" dirty="0">
                <a:latin typeface="仿宋_GB2312" panose="02010609030101010101" pitchFamily="49" charset="-122"/>
                <a:cs typeface="仿宋_GB2312" panose="02010609030101010101" pitchFamily="49" charset="-122"/>
              </a:rPr>
              <a:t>是否独立核算（发放工资），集团总公司数据中都应包括分公司数据</a:t>
            </a:r>
            <a:r>
              <a:rPr lang="zh-CN" altLang="en-US" b="1" dirty="0" smtClean="0">
                <a:latin typeface="仿宋_GB2312" panose="02010609030101010101" pitchFamily="49" charset="-122"/>
                <a:cs typeface="仿宋_GB2312" panose="02010609030101010101" pitchFamily="49" charset="-122"/>
              </a:rPr>
              <a:t>。</a:t>
            </a:r>
            <a:endParaRPr lang="zh-CN" altLang="en-US" b="1" dirty="0" smtClean="0">
              <a:latin typeface="仿宋_GB2312" panose="02010609030101010101" pitchFamily="49" charset="-122"/>
              <a:cs typeface="仿宋_GB2312" panose="02010609030101010101" pitchFamily="49" charset="-122"/>
            </a:endParaRPr>
          </a:p>
          <a:p>
            <a:pPr algn="l" eaLnBrk="1" latinLnBrk="0" hangingPunct="1">
              <a:lnSpc>
                <a:spcPct val="120000"/>
              </a:lnSpc>
            </a:pPr>
            <a:endParaRPr lang="zh-CN" altLang="en-US" b="1" dirty="0" smtClean="0">
              <a:latin typeface="仿宋_GB2312" panose="02010609030101010101" pitchFamily="49" charset="-122"/>
              <a:cs typeface="仿宋_GB2312" panose="02010609030101010101" pitchFamily="49" charset="-122"/>
            </a:endParaRPr>
          </a:p>
          <a:p>
            <a:pPr indent="0" eaLnBrk="1" hangingPunct="1">
              <a:lnSpc>
                <a:spcPct val="120000"/>
              </a:lnSpc>
              <a:buFont typeface="Arial" panose="020B0604020202020204" pitchFamily="34" charset="0"/>
              <a:buNone/>
            </a:pPr>
            <a:r>
              <a:rPr lang="zh-CN" altLang="en-US" b="1" dirty="0">
                <a:solidFill>
                  <a:srgbClr val="FF0000"/>
                </a:solidFill>
                <a:latin typeface="仿宋_GB2312" panose="02010609030101010101" pitchFamily="49" charset="-122"/>
                <a:cs typeface="仿宋_GB2312" panose="02010609030101010101" pitchFamily="49" charset="-122"/>
                <a:sym typeface="+mn-ea"/>
              </a:rPr>
              <a:t>注意：</a:t>
            </a:r>
            <a:r>
              <a:rPr lang="zh-CN" altLang="en-US" dirty="0">
                <a:latin typeface="仿宋_GB2312" panose="02010609030101010101" pitchFamily="49" charset="-122"/>
                <a:cs typeface="仿宋_GB2312" panose="02010609030101010101" pitchFamily="49" charset="-122"/>
                <a:sym typeface="+mn-ea"/>
              </a:rPr>
              <a:t>视同法人单位的产业活动单位，与法人单位履行相同的统计义务，独立报送统计报表。</a:t>
            </a:r>
            <a:endParaRPr lang="zh-CN" altLang="en-US" smtClean="0">
              <a:latin typeface="仿宋_GB2312" panose="02010609030101010101" pitchFamily="49" charset="-122"/>
              <a:ea typeface="仿宋_GB2312" panose="02010609030101010101" pitchFamily="49" charset="-122"/>
              <a:cs typeface="仿宋" panose="02010609060101010101" charset="-122"/>
            </a:endParaRPr>
          </a:p>
          <a:p>
            <a:pPr marL="0" indent="0" eaLnBrk="1" hangingPunct="1">
              <a:lnSpc>
                <a:spcPct val="120000"/>
              </a:lnSpc>
              <a:buFont typeface="Wingdings" panose="05000000000000000000" charset="0"/>
              <a:buNone/>
            </a:pPr>
            <a:r>
              <a:rPr lang="en-US" altLang="zh-CN" smtClean="0">
                <a:solidFill>
                  <a:srgbClr val="FFFF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中国移动、联通等通信公司的北京分公司</a:t>
            </a:r>
            <a:endParaRPr lang="zh-CN" altLang="en-US"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lnSpc>
                <a:spcPct val="120000"/>
              </a:lnSpc>
              <a:buFont typeface="Wingdings" panose="05000000000000000000" charset="0"/>
              <a:buNone/>
            </a:pP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在京金融单位的市分行、分公司</a:t>
            </a:r>
            <a:endParaRPr lang="zh-CN" altLang="en-US"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lnSpc>
                <a:spcPct val="120000"/>
              </a:lnSpc>
              <a:buFont typeface="Wingdings" panose="05000000000000000000" charset="0"/>
              <a:buNone/>
            </a:pP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汽车整车制造行业产业活动单位</a:t>
            </a:r>
            <a:endParaRPr lang="zh-CN" altLang="en-US" b="1" smtClean="0">
              <a:solidFill>
                <a:srgbClr val="FFFF00"/>
              </a:solidFill>
              <a:latin typeface="仿宋_GB2312" panose="02010609030101010101" pitchFamily="49" charset="-122"/>
              <a:ea typeface="仿宋_GB2312" panose="02010609030101010101" pitchFamily="49" charset="-122"/>
              <a:cs typeface="仿宋_GB2312" panose="02010609030101010101" pitchFamily="49" charset="-122"/>
            </a:endParaRPr>
          </a:p>
          <a:p>
            <a:pPr algn="l" eaLnBrk="1" latinLnBrk="0" hangingPunct="1">
              <a:lnSpc>
                <a:spcPct val="120000"/>
              </a:lnSpc>
            </a:pPr>
            <a:endParaRPr lang="en-US" altLang="zh-CN" b="1" dirty="0" smtClean="0">
              <a:latin typeface="仿宋_GB2312" panose="02010609030101010101" pitchFamily="49" charset="-122"/>
              <a:cs typeface="仿宋_GB2312" panose="02010609030101010101" pitchFamily="49" charset="-122"/>
            </a:endParaRPr>
          </a:p>
          <a:p>
            <a:pPr algn="l" eaLnBrk="1" latinLnBrk="0" hangingPunct="1">
              <a:lnSpc>
                <a:spcPct val="120000"/>
              </a:lnSpc>
              <a:spcBef>
                <a:spcPts val="1000"/>
              </a:spcBef>
              <a:spcAft>
                <a:spcPts val="1500"/>
              </a:spcAft>
            </a:pPr>
            <a:endParaRPr lang="en-US" altLang="zh-CN" sz="2000" b="1" dirty="0" smtClean="0">
              <a:solidFill>
                <a:schemeClr val="tx2"/>
              </a:solidFill>
              <a:latin typeface="仿宋_GB2312" panose="02010609030101010101" pitchFamily="49" charset="-122"/>
              <a:cs typeface="仿宋_GB2312" panose="02010609030101010101" pitchFamily="49" charset="-122"/>
            </a:endParaRPr>
          </a:p>
          <a:p>
            <a:pPr algn="l" eaLnBrk="1" latinLnBrk="0" hangingPunct="1">
              <a:lnSpc>
                <a:spcPct val="120000"/>
              </a:lnSpc>
              <a:spcBef>
                <a:spcPts val="1000"/>
              </a:spcBef>
              <a:spcAft>
                <a:spcPts val="1500"/>
              </a:spcAft>
            </a:pPr>
            <a:endParaRPr lang="en-US" altLang="zh-CN" sz="2800" b="1" dirty="0" smtClean="0">
              <a:solidFill>
                <a:schemeClr val="tx2"/>
              </a:solidFill>
              <a:latin typeface="仿宋_GB2312" panose="02010609030101010101" pitchFamily="49" charset="-122"/>
              <a:cs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1595" y="-93345"/>
            <a:ext cx="1989647" cy="637675"/>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smtClean="0">
                <a:latin typeface="黑体" panose="02010609060101010101" pitchFamily="49" charset="-122"/>
                <a:ea typeface="黑体" panose="02010609060101010101" pitchFamily="49" charset="-122"/>
                <a:sym typeface="+mn-ea"/>
              </a:rPr>
              <a:t>统计原则</a:t>
            </a:r>
            <a:endParaRPr lang="zh-CN" altLang="en-US" sz="2800" b="1" dirty="0">
              <a:latin typeface="黑体" panose="02010609060101010101" pitchFamily="49" charset="-122"/>
              <a:ea typeface="黑体" panose="02010609060101010101" pitchFamily="49" charset="-122"/>
            </a:endParaRPr>
          </a:p>
        </p:txBody>
      </p:sp>
      <p:sp>
        <p:nvSpPr>
          <p:cNvPr id="6" name="Rectangle 3"/>
          <p:cNvSpPr txBox="1">
            <a:spLocks noChangeArrowheads="1"/>
          </p:cNvSpPr>
          <p:nvPr/>
        </p:nvSpPr>
        <p:spPr>
          <a:xfrm>
            <a:off x="1357290" y="713568"/>
            <a:ext cx="7596187" cy="35955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lang="zh-CN" altLang="en-US" sz="2000" dirty="0" smtClean="0">
                <a:latin typeface="+mj-ea"/>
                <a:ea typeface="+mj-ea"/>
                <a:cs typeface="仿宋_GB2312" panose="02010609030101010101" pitchFamily="49" charset="-122"/>
              </a:rPr>
              <a:t>从业人员统计遵循</a:t>
            </a:r>
            <a:r>
              <a:rPr lang="zh-CN" altLang="en-US" sz="2000" b="1" dirty="0" smtClean="0">
                <a:latin typeface="+mj-ea"/>
                <a:ea typeface="+mj-ea"/>
                <a:cs typeface="仿宋_GB2312" panose="02010609030101010101" pitchFamily="49" charset="-122"/>
              </a:rPr>
              <a:t>“谁发工资谁统计（劳务派遣人员除外）</a:t>
            </a:r>
            <a:r>
              <a:rPr lang="zh-CN" altLang="en-US" sz="2000" b="1" dirty="0" smtClean="0">
                <a:latin typeface="+mj-ea"/>
                <a:ea typeface="+mj-ea"/>
                <a:cs typeface="仿宋_GB2312" panose="02010609030101010101" pitchFamily="49" charset="-122"/>
                <a:sym typeface="+mn-ea"/>
              </a:rPr>
              <a:t>”</a:t>
            </a:r>
            <a:r>
              <a:rPr lang="zh-CN" altLang="en-US" sz="2000" dirty="0" smtClean="0">
                <a:latin typeface="+mj-ea"/>
                <a:ea typeface="+mj-ea"/>
                <a:cs typeface="仿宋_GB2312" panose="02010609030101010101" pitchFamily="49" charset="-122"/>
                <a:sym typeface="+mn-ea"/>
              </a:rPr>
              <a:t>原则</a:t>
            </a:r>
            <a:endParaRPr lang="en-US" altLang="zh-CN" sz="2000" dirty="0" smtClean="0">
              <a:latin typeface="+mj-ea"/>
              <a:ea typeface="+mj-ea"/>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7" name="矩形 6"/>
          <p:cNvSpPr/>
          <p:nvPr/>
        </p:nvSpPr>
        <p:spPr>
          <a:xfrm>
            <a:off x="1928794" y="1856576"/>
            <a:ext cx="6215106" cy="2031325"/>
          </a:xfrm>
          <a:prstGeom prst="rect">
            <a:avLst/>
          </a:prstGeom>
        </p:spPr>
        <p:txBody>
          <a:bodyPr wrap="square">
            <a:spAutoFit/>
          </a:bodyPr>
          <a:lstStyle/>
          <a:p>
            <a:pPr>
              <a:lnSpc>
                <a:spcPct val="120000"/>
              </a:lnSpc>
            </a:pPr>
            <a:r>
              <a:rPr lang="en-US" altLang="zh-CN" dirty="0" smtClean="0">
                <a:solidFill>
                  <a:schemeClr val="tx2"/>
                </a:solidFill>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a:t>
            </a:r>
            <a:r>
              <a:rPr lang="zh-CN" altLang="en-US" dirty="0" smtClean="0">
                <a:latin typeface="+mj-ea"/>
                <a:ea typeface="+mj-ea"/>
                <a:cs typeface="仿宋_GB2312" panose="02010609030101010101" pitchFamily="49" charset="-122"/>
              </a:rPr>
              <a:t>在法人单位直接领取工资等劳动报酬的人员</a:t>
            </a:r>
            <a:endParaRPr lang="zh-CN" altLang="en-US" dirty="0" smtClean="0">
              <a:latin typeface="+mj-ea"/>
              <a:ea typeface="+mj-ea"/>
              <a:cs typeface="仿宋_GB2312" panose="02010609030101010101" pitchFamily="49" charset="-122"/>
            </a:endParaRPr>
          </a:p>
          <a:p>
            <a:pPr>
              <a:lnSpc>
                <a:spcPct val="120000"/>
              </a:lnSpc>
            </a:pPr>
            <a:r>
              <a:rPr lang="en-US" altLang="zh-CN" dirty="0" smtClean="0">
                <a:latin typeface="+mj-ea"/>
                <a:ea typeface="+mj-ea"/>
                <a:cs typeface="仿宋_GB2312" panose="02010609030101010101" pitchFamily="49" charset="-122"/>
              </a:rPr>
              <a:t>    </a:t>
            </a:r>
            <a:r>
              <a:rPr lang="zh-CN" altLang="en-US" dirty="0" smtClean="0">
                <a:latin typeface="+mj-ea"/>
                <a:ea typeface="+mj-ea"/>
                <a:cs typeface="仿宋_GB2312" panose="02010609030101010101" pitchFamily="49" charset="-122"/>
              </a:rPr>
              <a:t>都应由发放单位统计</a:t>
            </a:r>
            <a:endParaRPr lang="zh-CN" altLang="en-US" dirty="0" smtClean="0">
              <a:latin typeface="+mj-ea"/>
              <a:ea typeface="+mj-ea"/>
              <a:cs typeface="仿宋_GB2312" panose="02010609030101010101" pitchFamily="49" charset="-122"/>
            </a:endParaRPr>
          </a:p>
          <a:p>
            <a:pPr>
              <a:lnSpc>
                <a:spcPct val="120000"/>
              </a:lnSpc>
            </a:pPr>
            <a:r>
              <a:rPr lang="zh-CN" altLang="en-US" dirty="0" smtClean="0">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  -</a:t>
            </a:r>
            <a:r>
              <a:rPr lang="zh-CN" altLang="en-US" dirty="0" smtClean="0">
                <a:solidFill>
                  <a:srgbClr val="FF0000"/>
                </a:solidFill>
                <a:latin typeface="+mj-ea"/>
                <a:ea typeface="+mj-ea"/>
                <a:cs typeface="仿宋_GB2312" panose="02010609030101010101" pitchFamily="49" charset="-122"/>
                <a:sym typeface="+mn-ea"/>
              </a:rPr>
              <a:t>劳务派遣人员</a:t>
            </a:r>
            <a:r>
              <a:rPr lang="zh-CN" altLang="en-US" dirty="0" smtClean="0">
                <a:latin typeface="+mj-ea"/>
                <a:ea typeface="+mj-ea"/>
                <a:cs typeface="仿宋_GB2312" panose="02010609030101010101" pitchFamily="49" charset="-122"/>
                <a:sym typeface="+mn-ea"/>
              </a:rPr>
              <a:t>无论由谁发放工资都</a:t>
            </a:r>
            <a:r>
              <a:rPr lang="zh-CN" altLang="en-US" dirty="0" smtClean="0">
                <a:solidFill>
                  <a:srgbClr val="FF0000"/>
                </a:solidFill>
                <a:latin typeface="+mj-ea"/>
                <a:ea typeface="+mj-ea"/>
                <a:cs typeface="仿宋_GB2312" panose="02010609030101010101" pitchFamily="49" charset="-122"/>
                <a:sym typeface="+mn-ea"/>
              </a:rPr>
              <a:t>由实际用工</a:t>
            </a:r>
            <a:endParaRPr lang="zh-CN" altLang="en-US" dirty="0" smtClean="0">
              <a:solidFill>
                <a:srgbClr val="FF0000"/>
              </a:solidFill>
              <a:latin typeface="+mj-ea"/>
              <a:ea typeface="+mj-ea"/>
              <a:cs typeface="仿宋_GB2312" panose="02010609030101010101" pitchFamily="49" charset="-122"/>
              <a:sym typeface="+mn-ea"/>
            </a:endParaRPr>
          </a:p>
          <a:p>
            <a:pPr>
              <a:lnSpc>
                <a:spcPct val="120000"/>
              </a:lnSpc>
            </a:pPr>
            <a:r>
              <a:rPr lang="zh-CN" altLang="en-US" dirty="0" smtClean="0">
                <a:solidFill>
                  <a:srgbClr val="FF0000"/>
                </a:solidFill>
                <a:latin typeface="+mj-ea"/>
                <a:ea typeface="+mj-ea"/>
                <a:cs typeface="仿宋_GB2312" panose="02010609030101010101" pitchFamily="49" charset="-122"/>
                <a:sym typeface="+mn-ea"/>
              </a:rPr>
              <a:t> </a:t>
            </a:r>
            <a:r>
              <a:rPr lang="en-US" altLang="zh-CN" dirty="0" smtClean="0">
                <a:solidFill>
                  <a:srgbClr val="FF0000"/>
                </a:solidFill>
                <a:latin typeface="+mj-ea"/>
                <a:ea typeface="+mj-ea"/>
                <a:cs typeface="仿宋_GB2312" panose="02010609030101010101" pitchFamily="49" charset="-122"/>
                <a:sym typeface="+mn-ea"/>
              </a:rPr>
              <a:t>   </a:t>
            </a:r>
            <a:r>
              <a:rPr lang="zh-CN" altLang="en-US" dirty="0" smtClean="0">
                <a:solidFill>
                  <a:srgbClr val="FF0000"/>
                </a:solidFill>
                <a:latin typeface="+mj-ea"/>
                <a:ea typeface="+mj-ea"/>
                <a:cs typeface="仿宋_GB2312" panose="02010609030101010101" pitchFamily="49" charset="-122"/>
                <a:sym typeface="+mn-ea"/>
              </a:rPr>
              <a:t>单位统计</a:t>
            </a:r>
            <a:r>
              <a:rPr lang="zh-CN" altLang="en-US" dirty="0" smtClean="0">
                <a:latin typeface="+mj-ea"/>
                <a:ea typeface="+mj-ea"/>
                <a:cs typeface="仿宋_GB2312" panose="02010609030101010101" pitchFamily="49" charset="-122"/>
                <a:sym typeface="+mn-ea"/>
              </a:rPr>
              <a:t>（“谁用工谁统计”）</a:t>
            </a:r>
            <a:endParaRPr lang="zh-CN" altLang="en-US" dirty="0" smtClean="0">
              <a:latin typeface="+mj-ea"/>
              <a:ea typeface="+mj-ea"/>
              <a:cs typeface="仿宋_GB2312" panose="02010609030101010101" pitchFamily="49" charset="-122"/>
              <a:sym typeface="+mn-ea"/>
            </a:endParaRPr>
          </a:p>
          <a:p>
            <a:pPr>
              <a:lnSpc>
                <a:spcPct val="120000"/>
              </a:lnSpc>
            </a:pPr>
            <a:r>
              <a:rPr lang="zh-CN" altLang="en-US" dirty="0" smtClean="0">
                <a:latin typeface="+mj-ea"/>
                <a:ea typeface="+mj-ea"/>
                <a:cs typeface="仿宋_GB2312" panose="02010609030101010101" pitchFamily="49" charset="-122"/>
                <a:sym typeface="+mn-ea"/>
              </a:rPr>
              <a:t> </a:t>
            </a:r>
            <a:r>
              <a:rPr lang="en-US" altLang="zh-CN" dirty="0" smtClean="0">
                <a:latin typeface="+mj-ea"/>
                <a:ea typeface="+mj-ea"/>
                <a:cs typeface="仿宋_GB2312" panose="02010609030101010101" pitchFamily="49" charset="-122"/>
                <a:sym typeface="+mn-ea"/>
              </a:rPr>
              <a:t>  -</a:t>
            </a:r>
            <a:r>
              <a:rPr lang="zh-CN" altLang="en-US" dirty="0" smtClean="0">
                <a:latin typeface="+mj-ea"/>
                <a:ea typeface="+mj-ea"/>
                <a:cs typeface="仿宋_GB2312" panose="02010609030101010101" pitchFamily="49" charset="-122"/>
                <a:sym typeface="+mn-ea"/>
              </a:rPr>
              <a:t>代发工资的仍由原单位（委托发放单位）统计</a:t>
            </a:r>
            <a:endParaRPr lang="en-US" altLang="zh-CN" dirty="0" smtClean="0">
              <a:latin typeface="+mj-ea"/>
              <a:ea typeface="+mj-ea"/>
              <a:cs typeface="仿宋_GB2312" panose="02010609030101010101" pitchFamily="49" charset="-122"/>
            </a:endParaRPr>
          </a:p>
          <a:p>
            <a:endParaRPr lang="zh-CN" altLang="en-US" dirty="0"/>
          </a:p>
        </p:txBody>
      </p:sp>
      <p:sp>
        <p:nvSpPr>
          <p:cNvPr id="8" name="文本框 2"/>
          <p:cNvSpPr txBox="1"/>
          <p:nvPr/>
        </p:nvSpPr>
        <p:spPr>
          <a:xfrm>
            <a:off x="1285852" y="3928278"/>
            <a:ext cx="7215238" cy="400110"/>
          </a:xfrm>
          <a:prstGeom prst="rect">
            <a:avLst/>
          </a:prstGeom>
          <a:noFill/>
        </p:spPr>
        <p:txBody>
          <a:bodyPr wrap="square" rtlCol="0">
            <a:spAutoFit/>
          </a:bodyPr>
          <a:lstStyle/>
          <a:p>
            <a:pPr algn="ctr"/>
            <a:r>
              <a:rPr lang="zh-CN" altLang="en-US" sz="2000" b="1" dirty="0" smtClean="0">
                <a:latin typeface="+mj-ea"/>
                <a:ea typeface="+mj-ea"/>
                <a:cs typeface="仿宋_GB2312" panose="02010609030101010101" pitchFamily="49" charset="-122"/>
                <a:sym typeface="+mn-ea"/>
              </a:rPr>
              <a:t>※</a:t>
            </a:r>
            <a:r>
              <a:rPr lang="zh-CN" altLang="en-US" sz="2000" b="1" dirty="0" smtClean="0">
                <a:solidFill>
                  <a:srgbClr val="FF0000"/>
                </a:solidFill>
                <a:latin typeface="+mj-ea"/>
                <a:ea typeface="+mj-ea"/>
                <a:cs typeface="仿宋_GB2312" panose="02010609030101010101" pitchFamily="49" charset="-122"/>
                <a:sym typeface="+mn-ea"/>
              </a:rPr>
              <a:t>劳务派遣人员</a:t>
            </a:r>
            <a:r>
              <a:rPr lang="zh-CN" altLang="en-US" sz="2000" b="1" dirty="0" smtClean="0">
                <a:latin typeface="+mj-ea"/>
                <a:ea typeface="+mj-ea"/>
                <a:cs typeface="仿宋_GB2312" panose="02010609030101010101" pitchFamily="49" charset="-122"/>
                <a:sym typeface="+mn-ea"/>
              </a:rPr>
              <a:t>按照</a:t>
            </a:r>
            <a:r>
              <a:rPr lang="en-US" altLang="zh-CN" sz="2000" b="1" dirty="0" smtClean="0">
                <a:latin typeface="+mj-ea"/>
                <a:ea typeface="+mj-ea"/>
                <a:cs typeface="仿宋_GB2312" panose="02010609030101010101" pitchFamily="49" charset="-122"/>
                <a:sym typeface="+mn-ea"/>
              </a:rPr>
              <a:t>“</a:t>
            </a:r>
            <a:r>
              <a:rPr lang="zh-CN" altLang="en-US" sz="2000" b="1" dirty="0" smtClean="0">
                <a:latin typeface="+mj-ea"/>
                <a:ea typeface="+mj-ea"/>
                <a:cs typeface="仿宋_GB2312" panose="02010609030101010101" pitchFamily="49" charset="-122"/>
                <a:sym typeface="+mn-ea"/>
              </a:rPr>
              <a:t>谁用工谁统计</a:t>
            </a:r>
            <a:r>
              <a:rPr lang="en-US" altLang="zh-CN" sz="2000" b="1" dirty="0" smtClean="0">
                <a:latin typeface="+mj-ea"/>
                <a:ea typeface="+mj-ea"/>
                <a:cs typeface="仿宋_GB2312" panose="02010609030101010101" pitchFamily="49" charset="-122"/>
                <a:sym typeface="+mn-ea"/>
              </a:rPr>
              <a:t>”</a:t>
            </a:r>
            <a:endParaRPr lang="zh-CN" altLang="en-US" sz="2000" b="1" dirty="0" smtClean="0">
              <a:latin typeface="+mj-ea"/>
              <a:ea typeface="+mj-ea"/>
              <a:cs typeface="仿宋_GB2312" panose="02010609030101010101" pitchFamily="49" charset="-122"/>
              <a:sym typeface="+mn-ea"/>
            </a:endParaRPr>
          </a:p>
        </p:txBody>
      </p:sp>
      <p:sp>
        <p:nvSpPr>
          <p:cNvPr id="9" name="Rectangle 3"/>
          <p:cNvSpPr txBox="1">
            <a:spLocks noChangeArrowheads="1"/>
          </p:cNvSpPr>
          <p:nvPr/>
        </p:nvSpPr>
        <p:spPr>
          <a:xfrm>
            <a:off x="1285852" y="216995"/>
            <a:ext cx="7527954" cy="53108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rPr>
              <a:t>    </a:t>
            </a:r>
            <a:endPar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rgbClr val="FFFF00"/>
              </a:solidFill>
              <a:effectLst/>
              <a:uLnTx/>
              <a:uFillTx/>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809681"/>
            <a:ext cx="5500710" cy="2885405"/>
          </a:xfrm>
          <a:prstGeom prst="rect">
            <a:avLst/>
          </a:prstGeom>
        </p:spPr>
        <p:txBody>
          <a:bodyPr wrap="square">
            <a:spAutoFit/>
          </a:bodyPr>
          <a:lstStyle/>
          <a:p>
            <a:pPr>
              <a:lnSpc>
                <a:spcPct val="120000"/>
              </a:lnSpc>
              <a:spcAft>
                <a:spcPts val="3000"/>
              </a:spcAft>
            </a:pPr>
            <a:r>
              <a:rPr lang="zh-CN" altLang="en-US" sz="2000" b="1" dirty="0" smtClean="0">
                <a:latin typeface="+mj-ea"/>
                <a:ea typeface="+mj-ea"/>
                <a:cs typeface="仿宋_GB2312" panose="02010609030101010101" pitchFamily="49" charset="-122"/>
                <a:sym typeface="+mn-ea"/>
              </a:rPr>
              <a:t>代发工资情况：</a:t>
            </a:r>
            <a:endParaRPr lang="zh-CN" altLang="en-US" sz="2000" b="1" dirty="0" smtClean="0">
              <a:latin typeface="+mj-ea"/>
              <a:ea typeface="+mj-ea"/>
              <a:cs typeface="仿宋_GB2312" panose="02010609030101010101" pitchFamily="49" charset="-122"/>
              <a:sym typeface="+mn-ea"/>
            </a:endParaRPr>
          </a:p>
          <a:p>
            <a:pPr>
              <a:lnSpc>
                <a:spcPct val="120000"/>
              </a:lnSpc>
            </a:pPr>
            <a:r>
              <a:rPr lang="en-US" altLang="zh-CN" sz="2000" dirty="0" smtClean="0">
                <a:latin typeface="+mj-ea"/>
                <a:ea typeface="+mj-ea"/>
                <a:cs typeface="仿宋_GB2312" panose="02010609030101010101" pitchFamily="49" charset="-122"/>
              </a:rPr>
              <a:t>-</a:t>
            </a:r>
            <a:r>
              <a:rPr lang="zh-CN" altLang="en-US" sz="2000" dirty="0" smtClean="0">
                <a:latin typeface="+mj-ea"/>
                <a:ea typeface="+mj-ea"/>
                <a:cs typeface="仿宋_GB2312" panose="02010609030101010101" pitchFamily="49" charset="-122"/>
              </a:rPr>
              <a:t>企业通过</a:t>
            </a:r>
            <a:r>
              <a:rPr lang="zh-CN" altLang="en-US" sz="2000" b="1" dirty="0" smtClean="0">
                <a:latin typeface="+mj-ea"/>
                <a:ea typeface="+mj-ea"/>
                <a:cs typeface="仿宋_GB2312" panose="02010609030101010101" pitchFamily="49" charset="-122"/>
              </a:rPr>
              <a:t>开户银行</a:t>
            </a:r>
            <a:r>
              <a:rPr lang="zh-CN" altLang="en-US" sz="2000" dirty="0" smtClean="0">
                <a:latin typeface="+mj-ea"/>
                <a:ea typeface="+mj-ea"/>
                <a:cs typeface="仿宋_GB2312" panose="02010609030101010101" pitchFamily="49" charset="-122"/>
              </a:rPr>
              <a:t>、</a:t>
            </a:r>
            <a:r>
              <a:rPr lang="zh-CN" altLang="en-US" sz="2000" b="1" dirty="0" smtClean="0">
                <a:latin typeface="+mj-ea"/>
                <a:ea typeface="+mj-ea"/>
                <a:cs typeface="仿宋_GB2312" panose="02010609030101010101" pitchFamily="49" charset="-122"/>
              </a:rPr>
              <a:t>经营代发工资业务的公司</a:t>
            </a:r>
            <a:r>
              <a:rPr lang="zh-CN" altLang="en-US" sz="2000" dirty="0" smtClean="0">
                <a:latin typeface="+mj-ea"/>
                <a:ea typeface="+mj-ea"/>
                <a:cs typeface="仿宋_GB2312" panose="02010609030101010101" pitchFamily="49" charset="-122"/>
              </a:rPr>
              <a:t>代发工资</a:t>
            </a:r>
            <a:endParaRPr lang="en-US" altLang="zh-CN" sz="2000" dirty="0" smtClean="0">
              <a:latin typeface="+mj-ea"/>
              <a:ea typeface="+mj-ea"/>
              <a:cs typeface="仿宋_GB2312" panose="02010609030101010101" pitchFamily="49" charset="-122"/>
            </a:endParaRPr>
          </a:p>
          <a:p>
            <a:pPr>
              <a:lnSpc>
                <a:spcPct val="120000"/>
              </a:lnSpc>
              <a:spcAft>
                <a:spcPts val="1500"/>
              </a:spcAft>
            </a:pPr>
            <a:r>
              <a:rPr lang="zh-CN" altLang="en-US" sz="2000" dirty="0" smtClean="0">
                <a:latin typeface="+mj-ea"/>
                <a:ea typeface="+mj-ea"/>
                <a:cs typeface="仿宋_GB2312" panose="02010609030101010101" pitchFamily="49" charset="-122"/>
                <a:sym typeface="+mn-ea"/>
              </a:rPr>
              <a:t>-机关事业单位通过</a:t>
            </a:r>
            <a:r>
              <a:rPr lang="zh-CN" altLang="en-US" sz="2000" b="1" dirty="0" smtClean="0">
                <a:latin typeface="+mj-ea"/>
                <a:ea typeface="+mj-ea"/>
                <a:cs typeface="仿宋_GB2312" panose="02010609030101010101" pitchFamily="49" charset="-122"/>
                <a:sym typeface="+mn-ea"/>
              </a:rPr>
              <a:t>财政机构</a:t>
            </a:r>
            <a:r>
              <a:rPr lang="zh-CN" altLang="en-US" sz="2000" dirty="0" smtClean="0">
                <a:latin typeface="+mj-ea"/>
                <a:ea typeface="+mj-ea"/>
                <a:cs typeface="仿宋_GB2312" panose="02010609030101010101" pitchFamily="49" charset="-122"/>
                <a:sym typeface="+mn-ea"/>
              </a:rPr>
              <a:t>发放工资</a:t>
            </a:r>
            <a:endParaRPr lang="zh-CN" altLang="en-US" sz="2000" dirty="0" smtClean="0">
              <a:latin typeface="+mj-ea"/>
              <a:ea typeface="+mj-ea"/>
              <a:cs typeface="仿宋_GB2312" panose="02010609030101010101" pitchFamily="49" charset="-122"/>
              <a:sym typeface="+mn-ea"/>
            </a:endParaRPr>
          </a:p>
          <a:p>
            <a:pPr>
              <a:lnSpc>
                <a:spcPct val="120000"/>
              </a:lnSpc>
            </a:pPr>
            <a:r>
              <a:rPr lang="en-US" altLang="zh-CN" sz="2000" dirty="0" smtClean="0">
                <a:latin typeface="+mj-ea"/>
                <a:ea typeface="+mj-ea"/>
                <a:cs typeface="仿宋_GB2312" panose="02010609030101010101" pitchFamily="49" charset="-122"/>
                <a:sym typeface="+mn-ea"/>
              </a:rPr>
              <a:t>-</a:t>
            </a:r>
            <a:r>
              <a:rPr lang="zh-CN" altLang="en-US" sz="2000" b="1" dirty="0" smtClean="0">
                <a:latin typeface="+mj-ea"/>
                <a:ea typeface="+mj-ea"/>
                <a:cs typeface="仿宋_GB2312" panose="02010609030101010101" pitchFamily="49" charset="-122"/>
                <a:sym typeface="+mn-ea"/>
              </a:rPr>
              <a:t>建筑总包方单位</a:t>
            </a:r>
            <a:r>
              <a:rPr lang="zh-CN" altLang="en-US" sz="2000" dirty="0" smtClean="0">
                <a:latin typeface="+mj-ea"/>
                <a:ea typeface="+mj-ea"/>
                <a:cs typeface="仿宋_GB2312" panose="02010609030101010101" pitchFamily="49" charset="-122"/>
                <a:sym typeface="+mn-ea"/>
              </a:rPr>
              <a:t>建立农民工工资专用账户，分包方的农民工工资由总包方代发</a:t>
            </a:r>
            <a:endParaRPr lang="en-US" altLang="zh-CN" sz="2000" dirty="0" smtClean="0">
              <a:latin typeface="+mj-ea"/>
              <a:ea typeface="+mj-ea"/>
              <a:cs typeface="仿宋_GB2312" panose="02010609030101010101" pitchFamily="49" charset="-122"/>
            </a:endParaRPr>
          </a:p>
        </p:txBody>
      </p:sp>
      <p:sp>
        <p:nvSpPr>
          <p:cNvPr id="4" name="文本框 1"/>
          <p:cNvSpPr txBox="1"/>
          <p:nvPr/>
        </p:nvSpPr>
        <p:spPr>
          <a:xfrm>
            <a:off x="1394460" y="-72390"/>
            <a:ext cx="1989647" cy="637675"/>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smtClean="0">
                <a:latin typeface="黑体" panose="02010609060101010101" pitchFamily="49" charset="-122"/>
                <a:ea typeface="黑体" panose="02010609060101010101" pitchFamily="49" charset="-122"/>
                <a:sym typeface="+mn-ea"/>
              </a:rPr>
              <a:t>统计原则</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4460" y="-72390"/>
            <a:ext cx="1989647" cy="637675"/>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smtClean="0">
                <a:latin typeface="黑体" panose="02010609060101010101" pitchFamily="49" charset="-122"/>
                <a:ea typeface="黑体" panose="02010609060101010101" pitchFamily="49" charset="-122"/>
                <a:sym typeface="+mn-ea"/>
              </a:rPr>
              <a:t>统计原则</a:t>
            </a:r>
            <a:endParaRPr lang="zh-CN" altLang="en-US" sz="2800" b="1" dirty="0">
              <a:latin typeface="黑体" panose="02010609060101010101" pitchFamily="49" charset="-122"/>
              <a:ea typeface="黑体" panose="02010609060101010101" pitchFamily="49" charset="-122"/>
            </a:endParaRPr>
          </a:p>
        </p:txBody>
      </p:sp>
      <p:sp>
        <p:nvSpPr>
          <p:cNvPr id="5" name="文本框 4"/>
          <p:cNvSpPr txBox="1"/>
          <p:nvPr/>
        </p:nvSpPr>
        <p:spPr>
          <a:xfrm>
            <a:off x="1719560" y="410354"/>
            <a:ext cx="6655754" cy="1198880"/>
          </a:xfrm>
          <a:prstGeom prst="rect">
            <a:avLst/>
          </a:prstGeom>
          <a:noFill/>
        </p:spPr>
        <p:txBody>
          <a:bodyPr wrap="square" rtlCol="0" anchor="t">
            <a:spAutoFit/>
          </a:bodyPr>
          <a:lstStyle/>
          <a:p>
            <a:endParaRPr lang="en-US" altLang="zh-CN" b="1" dirty="0" smtClean="0">
              <a:latin typeface="+mj-ea"/>
              <a:ea typeface="+mj-ea"/>
              <a:cs typeface="仿宋_GB2312" panose="02010609030101010101" pitchFamily="49" charset="-122"/>
              <a:sym typeface="+mn-ea"/>
            </a:endParaRPr>
          </a:p>
          <a:p>
            <a:r>
              <a:rPr lang="zh-CN" altLang="en-US" b="1" dirty="0" smtClean="0">
                <a:latin typeface="+mj-ea"/>
                <a:ea typeface="+mj-ea"/>
                <a:cs typeface="仿宋_GB2312" panose="02010609030101010101" pitchFamily="49" charset="-122"/>
                <a:sym typeface="+mn-ea"/>
              </a:rPr>
              <a:t>工资统计遵循“何时发何时统（预发工资除外）”原则</a:t>
            </a:r>
            <a:r>
              <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b="1" dirty="0" smtClean="0">
              <a:latin typeface="+mj-ea"/>
              <a:ea typeface="+mj-ea"/>
              <a:cs typeface="仿宋_GB2312" panose="02010609030101010101" pitchFamily="49" charset="-122"/>
              <a:sym typeface="+mn-ea"/>
            </a:endParaRPr>
          </a:p>
          <a:p>
            <a:endParaRPr lang="zh-CN" altLang="en-US" b="1" dirty="0">
              <a:latin typeface="+mj-ea"/>
              <a:ea typeface="+mj-ea"/>
            </a:endParaRPr>
          </a:p>
          <a:p>
            <a:r>
              <a:rPr lang="zh-CN" altLang="en-US" dirty="0"/>
              <a:t>  </a:t>
            </a:r>
            <a:endParaRPr lang="zh-CN" altLang="en-US" dirty="0"/>
          </a:p>
        </p:txBody>
      </p:sp>
      <p:sp>
        <p:nvSpPr>
          <p:cNvPr id="6" name="Rectangle 3"/>
          <p:cNvSpPr>
            <a:spLocks noGrp="1" noChangeArrowheads="1"/>
          </p:cNvSpPr>
          <p:nvPr/>
        </p:nvSpPr>
        <p:spPr>
          <a:xfrm>
            <a:off x="1476036" y="1130133"/>
            <a:ext cx="7143800" cy="32147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（例外）预发工资：提前预发的工资，仍统计在应发报告期的工资总额中，保证每个季度包含</a:t>
            </a:r>
            <a:r>
              <a:rPr lang="en-US" altLang="zh-CN" sz="1800" b="1" dirty="0" smtClean="0">
                <a:solidFill>
                  <a:srgbClr val="FF0000"/>
                </a:solidFill>
                <a:latin typeface="+mj-ea"/>
                <a:ea typeface="+mj-ea"/>
                <a:cs typeface="仿宋_GB2312" panose="02010609030101010101" pitchFamily="49" charset="-122"/>
                <a:sym typeface="+mn-lt"/>
              </a:rPr>
              <a:t>3</a:t>
            </a:r>
            <a:r>
              <a:rPr lang="zh-CN" altLang="en-US" sz="1800" b="1" dirty="0" smtClean="0">
                <a:solidFill>
                  <a:srgbClr val="FF0000"/>
                </a:solidFill>
                <a:latin typeface="+mj-ea"/>
                <a:ea typeface="+mj-ea"/>
                <a:cs typeface="仿宋_GB2312" panose="02010609030101010101" pitchFamily="49" charset="-122"/>
                <a:sym typeface="+mn-lt"/>
              </a:rPr>
              <a:t>个月的工资，每年包含</a:t>
            </a:r>
            <a:r>
              <a:rPr lang="en-US" altLang="zh-CN" sz="1800" b="1" dirty="0" smtClean="0">
                <a:solidFill>
                  <a:srgbClr val="FF0000"/>
                </a:solidFill>
                <a:latin typeface="+mj-ea"/>
                <a:ea typeface="+mj-ea"/>
                <a:cs typeface="仿宋_GB2312" panose="02010609030101010101" pitchFamily="49" charset="-122"/>
                <a:sym typeface="+mn-lt"/>
              </a:rPr>
              <a:t>12</a:t>
            </a:r>
            <a:r>
              <a:rPr lang="zh-CN" altLang="en-US" sz="1800" b="1" dirty="0" smtClean="0">
                <a:solidFill>
                  <a:srgbClr val="FF0000"/>
                </a:solidFill>
                <a:latin typeface="+mj-ea"/>
                <a:ea typeface="+mj-ea"/>
                <a:cs typeface="仿宋_GB2312" panose="02010609030101010101" pitchFamily="49" charset="-122"/>
                <a:sym typeface="+mn-lt"/>
              </a:rPr>
              <a:t>个月工资。</a:t>
            </a:r>
            <a:r>
              <a:rPr lang="zh-CN" altLang="en-US" sz="1800" b="1" dirty="0" smtClean="0">
                <a:solidFill>
                  <a:srgbClr val="00B0F0"/>
                </a:solidFill>
                <a:latin typeface="+mj-ea"/>
                <a:ea typeface="+mj-ea"/>
                <a:cs typeface="仿宋_GB2312" panose="02010609030101010101" pitchFamily="49" charset="-122"/>
                <a:sym typeface="+mn-lt"/>
              </a:rPr>
              <a:t>例</a:t>
            </a:r>
            <a:r>
              <a:rPr lang="en-US" altLang="zh-CN" sz="1800" b="1" dirty="0" smtClean="0">
                <a:solidFill>
                  <a:srgbClr val="00B0F0"/>
                </a:solidFill>
                <a:latin typeface="+mj-ea"/>
                <a:ea typeface="+mj-ea"/>
                <a:cs typeface="仿宋_GB2312" panose="02010609030101010101" pitchFamily="49" charset="-122"/>
                <a:sym typeface="+mn-lt"/>
              </a:rPr>
              <a:t>1</a:t>
            </a:r>
            <a:r>
              <a:rPr lang="zh-CN" altLang="en-US" sz="1800" b="1" dirty="0" smtClean="0">
                <a:solidFill>
                  <a:srgbClr val="00B0F0"/>
                </a:solidFill>
                <a:latin typeface="+mj-ea"/>
                <a:ea typeface="+mj-ea"/>
                <a:cs typeface="仿宋_GB2312" panose="02010609030101010101" pitchFamily="49" charset="-122"/>
                <a:sym typeface="+mn-lt"/>
              </a:rPr>
              <a:t>：</a:t>
            </a:r>
            <a:r>
              <a:rPr lang="en-US" altLang="zh-CN" sz="1800" b="1" dirty="0" smtClean="0">
                <a:latin typeface="+mj-ea"/>
                <a:ea typeface="+mj-ea"/>
                <a:cs typeface="仿宋_GB2312" panose="02010609030101010101" pitchFamily="49" charset="-122"/>
                <a:sym typeface="+mn-lt"/>
              </a:rPr>
              <a:t>2023</a:t>
            </a:r>
            <a:r>
              <a:rPr lang="zh-CN" altLang="en-US" sz="1800" b="1" dirty="0" smtClean="0">
                <a:latin typeface="+mj-ea"/>
                <a:ea typeface="+mj-ea"/>
                <a:cs typeface="仿宋_GB2312" panose="02010609030101010101" pitchFamily="49" charset="-122"/>
                <a:sym typeface="+mn-lt"/>
              </a:rPr>
              <a:t>年提前发放的</a:t>
            </a:r>
            <a:r>
              <a:rPr lang="en-US" altLang="zh-CN" sz="1800" b="1" dirty="0" smtClean="0">
                <a:latin typeface="+mj-ea"/>
                <a:ea typeface="+mj-ea"/>
                <a:cs typeface="仿宋_GB2312" panose="02010609030101010101" pitchFamily="49" charset="-122"/>
                <a:sym typeface="+mn-lt"/>
              </a:rPr>
              <a:t>2024</a:t>
            </a:r>
            <a:r>
              <a:rPr lang="zh-CN" altLang="en-US" sz="1800" b="1" dirty="0" smtClean="0">
                <a:latin typeface="+mj-ea"/>
                <a:ea typeface="+mj-ea"/>
                <a:cs typeface="仿宋_GB2312" panose="02010609030101010101" pitchFamily="49" charset="-122"/>
                <a:sym typeface="+mn-lt"/>
              </a:rPr>
              <a:t>年的工资应该统计在</a:t>
            </a:r>
            <a:r>
              <a:rPr lang="en-US" altLang="zh-CN" sz="1800" b="1" dirty="0" smtClean="0">
                <a:latin typeface="+mj-ea"/>
                <a:ea typeface="+mj-ea"/>
                <a:cs typeface="仿宋_GB2312" panose="02010609030101010101" pitchFamily="49" charset="-122"/>
                <a:sym typeface="+mn-lt"/>
              </a:rPr>
              <a:t>2024</a:t>
            </a:r>
            <a:r>
              <a:rPr lang="zh-CN" altLang="en-US" sz="1800" b="1" dirty="0" smtClean="0">
                <a:latin typeface="+mj-ea"/>
                <a:ea typeface="+mj-ea"/>
                <a:cs typeface="仿宋_GB2312" panose="02010609030101010101" pitchFamily="49" charset="-122"/>
                <a:sym typeface="+mn-lt"/>
              </a:rPr>
              <a:t>年；</a:t>
            </a:r>
            <a:endParaRPr lang="en-US" altLang="zh-CN" sz="1800" b="1" dirty="0" smtClean="0">
              <a:latin typeface="+mj-ea"/>
              <a:ea typeface="+mj-ea"/>
              <a:cs typeface="仿宋_GB2312" panose="02010609030101010101" pitchFamily="49" charset="-122"/>
              <a:sym typeface="+mn-lt"/>
            </a:endParaRPr>
          </a:p>
          <a:p>
            <a:pPr eaLnBrk="1" hangingPunct="1">
              <a:lnSpc>
                <a:spcPct val="120000"/>
              </a:lnSpc>
              <a:buNone/>
            </a:pPr>
            <a:r>
              <a:rPr lang="en-US" altLang="zh-CN" sz="1800" b="1" dirty="0" smtClean="0">
                <a:solidFill>
                  <a:srgbClr val="00B0F0"/>
                </a:solidFill>
                <a:latin typeface="+mj-ea"/>
                <a:ea typeface="+mj-ea"/>
                <a:cs typeface="仿宋_GB2312" panose="02010609030101010101" pitchFamily="49" charset="-122"/>
                <a:sym typeface="+mn-lt"/>
              </a:rPr>
              <a:t>   </a:t>
            </a:r>
            <a:r>
              <a:rPr lang="zh-CN" altLang="en-US" sz="1800" b="1" dirty="0" smtClean="0">
                <a:solidFill>
                  <a:srgbClr val="00B0F0"/>
                </a:solidFill>
                <a:latin typeface="+mj-ea"/>
                <a:cs typeface="仿宋_GB2312" panose="02010609030101010101" pitchFamily="49" charset="-122"/>
                <a:sym typeface="+mn-lt"/>
              </a:rPr>
              <a:t>例</a:t>
            </a:r>
            <a:r>
              <a:rPr lang="en-US" altLang="zh-CN" sz="1800" b="1" dirty="0" smtClean="0">
                <a:solidFill>
                  <a:srgbClr val="00B0F0"/>
                </a:solidFill>
                <a:latin typeface="+mj-ea"/>
                <a:cs typeface="仿宋_GB2312" panose="02010609030101010101" pitchFamily="49" charset="-122"/>
                <a:sym typeface="+mn-lt"/>
              </a:rPr>
              <a:t>2</a:t>
            </a:r>
            <a:r>
              <a:rPr lang="zh-CN" altLang="en-US" sz="1800" b="1" dirty="0" smtClean="0">
                <a:solidFill>
                  <a:srgbClr val="00B0F0"/>
                </a:solidFill>
                <a:latin typeface="+mj-ea"/>
                <a:cs typeface="仿宋_GB2312" panose="02010609030101010101" pitchFamily="49" charset="-122"/>
                <a:sym typeface="+mn-lt"/>
              </a:rPr>
              <a:t>：</a:t>
            </a:r>
            <a:r>
              <a:rPr lang="zh-CN" altLang="en-US" sz="1800" b="1" dirty="0" smtClean="0">
                <a:latin typeface="+mj-ea"/>
                <a:ea typeface="+mj-ea"/>
                <a:cs typeface="仿宋_GB2312" panose="02010609030101010101" pitchFamily="49" charset="-122"/>
                <a:sym typeface="+mn-lt"/>
              </a:rPr>
              <a:t>“</a:t>
            </a:r>
            <a:r>
              <a:rPr lang="zh-CN" altLang="en-US" sz="1800" b="1" dirty="0" smtClean="0">
                <a:latin typeface="+mj-ea"/>
                <a:cs typeface="仿宋_GB2312" panose="02010609030101010101" pitchFamily="49" charset="-122"/>
                <a:sym typeface="+mn-lt"/>
              </a:rPr>
              <a:t>十一</a:t>
            </a:r>
            <a:r>
              <a:rPr lang="zh-CN" altLang="en-US" sz="1800" b="1" dirty="0" smtClean="0">
                <a:latin typeface="+mj-ea"/>
                <a:ea typeface="+mj-ea"/>
                <a:cs typeface="仿宋_GB2312" panose="02010609030101010101" pitchFamily="49" charset="-122"/>
                <a:sym typeface="+mn-lt"/>
              </a:rPr>
              <a:t>”前提前将</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月的工资在</a:t>
            </a:r>
            <a:r>
              <a:rPr lang="en-US" altLang="zh-CN" sz="1800" b="1" dirty="0" smtClean="0">
                <a:latin typeface="+mj-ea"/>
                <a:ea typeface="+mj-ea"/>
                <a:cs typeface="仿宋_GB2312" panose="02010609030101010101" pitchFamily="49" charset="-122"/>
                <a:sym typeface="+mn-lt"/>
              </a:rPr>
              <a:t>9</a:t>
            </a:r>
            <a:r>
              <a:rPr lang="zh-CN" altLang="en-US" sz="1800" b="1" dirty="0" smtClean="0">
                <a:latin typeface="+mj-ea"/>
                <a:ea typeface="+mj-ea"/>
                <a:cs typeface="仿宋_GB2312" panose="02010609030101010101" pitchFamily="49" charset="-122"/>
                <a:sym typeface="+mn-lt"/>
              </a:rPr>
              <a:t>月发放，应统计在</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月，一个季度统计</a:t>
            </a:r>
            <a:r>
              <a:rPr lang="en-US" altLang="zh-CN" sz="1800" b="1" dirty="0" smtClean="0">
                <a:latin typeface="+mj-ea"/>
                <a:ea typeface="+mj-ea"/>
                <a:cs typeface="仿宋_GB2312" panose="02010609030101010101" pitchFamily="49" charset="-122"/>
                <a:sym typeface="+mn-lt"/>
              </a:rPr>
              <a:t>3</a:t>
            </a:r>
            <a:r>
              <a:rPr lang="zh-CN" altLang="en-US" sz="1800" b="1" dirty="0" smtClean="0">
                <a:latin typeface="+mj-ea"/>
                <a:ea typeface="+mj-ea"/>
                <a:cs typeface="仿宋_GB2312" panose="02010609030101010101" pitchFamily="49" charset="-122"/>
                <a:sym typeface="+mn-lt"/>
              </a:rPr>
              <a:t>个月的工资而非</a:t>
            </a:r>
            <a:r>
              <a:rPr lang="en-US" altLang="zh-CN" sz="1800" b="1" dirty="0" smtClean="0">
                <a:latin typeface="+mj-ea"/>
                <a:ea typeface="+mj-ea"/>
                <a:cs typeface="仿宋_GB2312" panose="02010609030101010101" pitchFamily="49" charset="-122"/>
                <a:sym typeface="+mn-lt"/>
              </a:rPr>
              <a:t>4</a:t>
            </a:r>
            <a:r>
              <a:rPr lang="zh-CN" altLang="en-US" sz="1800" b="1" dirty="0" smtClean="0">
                <a:latin typeface="+mj-ea"/>
                <a:ea typeface="+mj-ea"/>
                <a:cs typeface="仿宋_GB2312" panose="02010609030101010101" pitchFamily="49" charset="-122"/>
                <a:sym typeface="+mn-lt"/>
              </a:rPr>
              <a:t>个月。</a:t>
            </a:r>
            <a:endParaRPr lang="zh-CN" altLang="en-US" sz="1800" b="1" dirty="0" smtClean="0">
              <a:latin typeface="+mj-ea"/>
              <a:ea typeface="+mj-ea"/>
              <a:cs typeface="仿宋_GB2312" panose="02010609030101010101" pitchFamily="49" charset="-122"/>
              <a:sym typeface="+mn-lt"/>
            </a:endParaRPr>
          </a:p>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补发工资：计入实际发放月的工资总额中。</a:t>
            </a:r>
            <a:endParaRPr lang="zh-CN" altLang="en-US" sz="1800" b="1" dirty="0" smtClean="0">
              <a:solidFill>
                <a:srgbClr val="FF0000"/>
              </a:solidFill>
              <a:latin typeface="+mj-ea"/>
              <a:ea typeface="+mj-ea"/>
              <a:cs typeface="仿宋_GB2312" panose="02010609030101010101" pitchFamily="49" charset="-122"/>
              <a:sym typeface="+mn-lt"/>
            </a:endParaRPr>
          </a:p>
          <a:p>
            <a:pPr marL="0" indent="0" eaLnBrk="1" hangingPunct="1">
              <a:lnSpc>
                <a:spcPct val="120000"/>
              </a:lnSpc>
              <a:buFont typeface="Wingdings" panose="05000000000000000000" charset="0"/>
              <a:buNone/>
            </a:pPr>
            <a:r>
              <a:rPr lang="zh-CN" altLang="en-US" sz="1800" b="1" dirty="0" smtClean="0">
                <a:latin typeface="+mj-ea"/>
                <a:ea typeface="+mj-ea"/>
                <a:cs typeface="仿宋_GB2312" panose="02010609030101010101" pitchFamily="49" charset="-122"/>
                <a:sym typeface="+mn-lt"/>
              </a:rPr>
              <a:t>   遵循人员和工资必须对应的原则，补发已离职员工工资，如在报告期内离职纳入统计，不在报告期内离职不纳入统计。（当年离职补发的工资要统计，第二年补发前一年离职员工的工资则不统计。</a:t>
            </a:r>
            <a:r>
              <a:rPr lang="zh-CN" altLang="en-US" sz="1800" b="1" dirty="0" smtClean="0">
                <a:solidFill>
                  <a:srgbClr val="FF0000"/>
                </a:solidFill>
                <a:latin typeface="+mj-ea"/>
                <a:ea typeface="+mj-ea"/>
                <a:cs typeface="仿宋_GB2312" panose="02010609030101010101" pitchFamily="49" charset="-122"/>
                <a:sym typeface="+mn-lt"/>
              </a:rPr>
              <a:t>特殊：员工去年12月离职，企业今年1月份发放上年12月的工资，1月份的工资总额和平均人数都要算上这名离职员工。</a:t>
            </a:r>
            <a:r>
              <a:rPr lang="zh-CN" altLang="en-US" sz="1800" b="1" dirty="0" smtClean="0">
                <a:latin typeface="+mj-ea"/>
                <a:ea typeface="+mj-ea"/>
                <a:cs typeface="仿宋_GB2312" panose="02010609030101010101" pitchFamily="49" charset="-122"/>
                <a:sym typeface="+mn-lt"/>
              </a:rPr>
              <a:t>）</a:t>
            </a:r>
            <a:endParaRPr lang="zh-CN" altLang="en-US" sz="1800" b="1" dirty="0" smtClean="0">
              <a:latin typeface="+mj-ea"/>
              <a:ea typeface="+mj-ea"/>
              <a:cs typeface="仿宋_GB2312" panose="02010609030101010101" pitchFamily="49" charset="-122"/>
              <a:sym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a:off x="1907838" y="1058700"/>
            <a:ext cx="6929486" cy="922020"/>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B</a:t>
            </a:r>
            <a:r>
              <a:rPr lang="zh-CN" altLang="en-US" dirty="0" smtClean="0">
                <a:latin typeface="+mj-ea"/>
                <a:ea typeface="+mj-ea"/>
                <a:cs typeface="仿宋_GB2312" panose="02010609030101010101" pitchFamily="49" charset="-122"/>
                <a:sym typeface="+mn-lt"/>
              </a:rPr>
              <a:t>公司每月</a:t>
            </a:r>
            <a:r>
              <a:rPr lang="en-US" altLang="zh-CN" dirty="0" smtClean="0">
                <a:latin typeface="+mj-ea"/>
                <a:ea typeface="+mj-ea"/>
                <a:cs typeface="仿宋_GB2312" panose="02010609030101010101" pitchFamily="49" charset="-122"/>
                <a:sym typeface="+mn-lt"/>
              </a:rPr>
              <a:t>20</a:t>
            </a:r>
            <a:r>
              <a:rPr lang="zh-CN" altLang="en-US" dirty="0" smtClean="0">
                <a:latin typeface="+mj-ea"/>
                <a:ea typeface="+mj-ea"/>
                <a:cs typeface="仿宋_GB2312" panose="02010609030101010101" pitchFamily="49" charset="-122"/>
                <a:sym typeface="+mn-lt"/>
              </a:rPr>
              <a:t>日核定当月员工工资，次月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日实际发放，该公司由会计兼任统计，每月</a:t>
            </a:r>
            <a:r>
              <a:rPr lang="en-US" altLang="zh-CN" dirty="0" smtClean="0">
                <a:latin typeface="+mj-ea"/>
                <a:ea typeface="+mj-ea"/>
                <a:cs typeface="仿宋_GB2312" panose="02010609030101010101" pitchFamily="49" charset="-122"/>
                <a:sym typeface="+mn-lt"/>
              </a:rPr>
              <a:t>25</a:t>
            </a:r>
            <a:r>
              <a:rPr lang="zh-CN" altLang="en-US" dirty="0" smtClean="0">
                <a:latin typeface="+mj-ea"/>
                <a:ea typeface="+mj-ea"/>
                <a:cs typeface="仿宋_GB2312" panose="02010609030101010101" pitchFamily="49" charset="-122"/>
                <a:sym typeface="+mn-lt"/>
              </a:rPr>
              <a:t>日在财务账计提工资时，计算填报当月工资总额。（假设没有其他劳动报酬，下同）</a:t>
            </a:r>
            <a:endParaRPr lang="en-US" altLang="zh-CN" dirty="0">
              <a:latin typeface="+mj-ea"/>
              <a:ea typeface="+mj-ea"/>
              <a:cs typeface="仿宋_GB2312" panose="02010609030101010101" pitchFamily="49" charset="-122"/>
              <a:sym typeface="+mn-lt"/>
            </a:endParaRPr>
          </a:p>
        </p:txBody>
      </p:sp>
      <p:sp>
        <p:nvSpPr>
          <p:cNvPr id="4" name="文本框 10"/>
          <p:cNvSpPr txBox="1"/>
          <p:nvPr/>
        </p:nvSpPr>
        <p:spPr>
          <a:xfrm>
            <a:off x="1836083" y="2714472"/>
            <a:ext cx="6858048" cy="1292662"/>
          </a:xfrm>
          <a:prstGeom prst="rect">
            <a:avLst/>
          </a:prstGeom>
          <a:noFill/>
        </p:spPr>
        <p:txBody>
          <a:bodyPr wrap="square" rtlCol="0">
            <a:spAutoFit/>
          </a:bodyPr>
          <a:lstStyle/>
          <a:p>
            <a:pPr marL="0" indent="0" algn="just" eaLnBrk="1" latinLnBrk="0" hangingPunct="1">
              <a:spcBef>
                <a:spcPts val="2000"/>
              </a:spcBef>
              <a:buNone/>
            </a:pPr>
            <a:r>
              <a:rPr lang="en-US" altLang="zh-CN" dirty="0" smtClean="0">
                <a:latin typeface="+mj-ea"/>
                <a:ea typeface="+mj-ea"/>
                <a:cs typeface="仿宋_GB2312" panose="02010609030101010101" pitchFamily="49" charset="-122"/>
                <a:sym typeface="+mn-lt"/>
              </a:rPr>
              <a:t>B</a:t>
            </a:r>
            <a:r>
              <a:rPr lang="zh-CN" altLang="en-US" dirty="0" smtClean="0">
                <a:latin typeface="+mj-ea"/>
                <a:ea typeface="+mj-ea"/>
                <a:cs typeface="仿宋_GB2312" panose="02010609030101010101" pitchFamily="49" charset="-122"/>
                <a:sym typeface="+mn-lt"/>
              </a:rPr>
              <a:t>公司应在实际发放工资时，根据工资发放对应的上月《工资明细单》计算填报当月的工资总额。全年工资总额应当依据上年</a:t>
            </a:r>
            <a:r>
              <a:rPr lang="en-US" altLang="zh-CN" dirty="0" smtClean="0">
                <a:latin typeface="+mj-ea"/>
                <a:ea typeface="+mj-ea"/>
                <a:cs typeface="仿宋_GB2312" panose="02010609030101010101" pitchFamily="49" charset="-122"/>
                <a:sym typeface="+mn-lt"/>
              </a:rPr>
              <a:t>12</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本年</a:t>
            </a:r>
            <a:r>
              <a:rPr lang="en-US" altLang="zh-CN" dirty="0" smtClean="0">
                <a:latin typeface="+mj-ea"/>
                <a:ea typeface="+mj-ea"/>
                <a:cs typeface="仿宋_GB2312" panose="02010609030101010101" pitchFamily="49" charset="-122"/>
                <a:sym typeface="+mn-lt"/>
              </a:rPr>
              <a:t>11</a:t>
            </a:r>
            <a:r>
              <a:rPr lang="zh-CN" altLang="en-US" dirty="0" smtClean="0">
                <a:latin typeface="+mj-ea"/>
                <a:ea typeface="+mj-ea"/>
                <a:cs typeface="仿宋_GB2312" panose="02010609030101010101" pitchFamily="49" charset="-122"/>
                <a:sym typeface="+mn-lt"/>
              </a:rPr>
              <a:t>月的《工资明细单》计算填报。</a:t>
            </a:r>
            <a:r>
              <a:rPr lang="en-US" altLang="zh-CN" dirty="0" smtClean="0">
                <a:latin typeface="+mj-ea"/>
                <a:ea typeface="+mj-ea"/>
                <a:cs typeface="仿宋_GB2312" panose="02010609030101010101" pitchFamily="49" charset="-122"/>
                <a:sym typeface="+mn-lt"/>
              </a:rPr>
              <a:t>   </a:t>
            </a:r>
            <a:endParaRPr lang="en-US" altLang="zh-CN" dirty="0" smtClean="0">
              <a:latin typeface="+mj-ea"/>
              <a:ea typeface="+mj-ea"/>
              <a:cs typeface="仿宋_GB2312" panose="02010609030101010101" pitchFamily="49" charset="-122"/>
              <a:sym typeface="+mn-lt"/>
            </a:endParaRPr>
          </a:p>
          <a:p>
            <a:pPr marL="0" indent="0" algn="l" eaLnBrk="1" latinLnBrk="0" hangingPunct="1">
              <a:spcBef>
                <a:spcPts val="0"/>
              </a:spcBef>
              <a:buNone/>
            </a:pPr>
            <a:endParaRPr lang="en-US" altLang="zh-CN" sz="2400" dirty="0">
              <a:latin typeface="仿宋_GB2312" panose="02010609030101010101" pitchFamily="49" charset="-122"/>
              <a:cs typeface="仿宋_GB2312" panose="02010609030101010101" pitchFamily="49" charset="-122"/>
            </a:endParaRPr>
          </a:p>
        </p:txBody>
      </p:sp>
      <p:sp>
        <p:nvSpPr>
          <p:cNvPr id="5"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sym typeface="+mn-ea"/>
              </a:rPr>
              <a:t>错误案例</a:t>
            </a:r>
            <a:endParaRPr lang="zh-CN" altLang="zh-CN" sz="2800" b="1" dirty="0" smtClean="0">
              <a:latin typeface="黑体" panose="02010609060101010101" pitchFamily="49" charset="-122"/>
              <a:ea typeface="黑体" panose="02010609060101010101" pitchFamily="49" charset="-122"/>
              <a:sym typeface="+mn-ea"/>
            </a:endParaRPr>
          </a:p>
        </p:txBody>
      </p:sp>
      <p:sp>
        <p:nvSpPr>
          <p:cNvPr id="6" name="流程图: 过程 5"/>
          <p:cNvSpPr/>
          <p:nvPr/>
        </p:nvSpPr>
        <p:spPr>
          <a:xfrm>
            <a:off x="1115378" y="1001867"/>
            <a:ext cx="527347" cy="1068543"/>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错误案例</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
        <p:nvSpPr>
          <p:cNvPr id="7" name="流程图: 过程 6"/>
          <p:cNvSpPr/>
          <p:nvPr/>
        </p:nvSpPr>
        <p:spPr>
          <a:xfrm>
            <a:off x="1142659" y="2714472"/>
            <a:ext cx="500066" cy="1071571"/>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正确填报</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ldLvl="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a:off x="1714480" y="1356510"/>
            <a:ext cx="7072362" cy="923330"/>
          </a:xfrm>
          <a:prstGeom prst="rect">
            <a:avLst/>
          </a:prstGeom>
          <a:noFill/>
        </p:spPr>
        <p:txBody>
          <a:bodyPr wrap="square" rtlCol="0">
            <a:spAutoFit/>
          </a:bodyPr>
          <a:lstStyle/>
          <a:p>
            <a:pPr algn="just"/>
            <a:r>
              <a:rPr lang="en-US" altLang="zh-CN" dirty="0" smtClean="0">
                <a:latin typeface="+mj-ea"/>
                <a:ea typeface="+mj-ea"/>
                <a:cs typeface="仿宋_GB2312" panose="02010609030101010101" pitchFamily="49" charset="-122"/>
                <a:sym typeface="+mn-lt"/>
              </a:rPr>
              <a:t>C</a:t>
            </a:r>
            <a:r>
              <a:rPr lang="zh-CN" altLang="en-US" dirty="0" smtClean="0">
                <a:latin typeface="+mj-ea"/>
                <a:ea typeface="+mj-ea"/>
                <a:cs typeface="仿宋_GB2312" panose="02010609030101010101" pitchFamily="49" charset="-122"/>
                <a:sym typeface="+mn-lt"/>
              </a:rPr>
              <a:t>公司每月</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日核定员工工资，</a:t>
            </a:r>
            <a:r>
              <a:rPr lang="en-US" altLang="zh-CN" dirty="0" smtClean="0">
                <a:latin typeface="+mj-ea"/>
                <a:ea typeface="+mj-ea"/>
                <a:cs typeface="仿宋_GB2312" panose="02010609030101010101" pitchFamily="49" charset="-122"/>
                <a:sym typeface="+mn-lt"/>
              </a:rPr>
              <a:t>18</a:t>
            </a:r>
            <a:r>
              <a:rPr lang="zh-CN" altLang="en-US" dirty="0" smtClean="0">
                <a:latin typeface="+mj-ea"/>
                <a:ea typeface="+mj-ea"/>
                <a:cs typeface="仿宋_GB2312" panose="02010609030101010101" pitchFamily="49" charset="-122"/>
                <a:sym typeface="+mn-lt"/>
              </a:rPr>
              <a:t>日根据工资明细单发放工资的</a:t>
            </a:r>
            <a:r>
              <a:rPr lang="en-US" altLang="zh-CN" dirty="0" smtClean="0">
                <a:latin typeface="+mj-ea"/>
                <a:ea typeface="+mj-ea"/>
                <a:cs typeface="仿宋_GB2312" panose="02010609030101010101" pitchFamily="49" charset="-122"/>
                <a:sym typeface="+mn-lt"/>
              </a:rPr>
              <a:t>95%</a:t>
            </a:r>
            <a:r>
              <a:rPr lang="zh-CN" altLang="en-US" dirty="0" smtClean="0">
                <a:latin typeface="+mj-ea"/>
                <a:ea typeface="+mj-ea"/>
                <a:cs typeface="仿宋_GB2312" panose="02010609030101010101" pitchFamily="49" charset="-122"/>
                <a:sym typeface="+mn-lt"/>
              </a:rPr>
              <a:t>，剩下</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的工资于次年</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月一次性发放。统计人员每月按照当月</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工资明细单</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计算填报当月工资总额，但未扣除公司暂未发放的</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部分。</a:t>
            </a:r>
            <a:endParaRPr lang="zh-CN" altLang="en-US" dirty="0" smtClean="0">
              <a:latin typeface="+mj-ea"/>
              <a:ea typeface="+mj-ea"/>
              <a:cs typeface="仿宋_GB2312" panose="02010609030101010101" pitchFamily="49" charset="-122"/>
              <a:sym typeface="+mn-lt"/>
            </a:endParaRPr>
          </a:p>
        </p:txBody>
      </p:sp>
      <p:sp>
        <p:nvSpPr>
          <p:cNvPr id="4" name="文本框 10"/>
          <p:cNvSpPr txBox="1"/>
          <p:nvPr/>
        </p:nvSpPr>
        <p:spPr>
          <a:xfrm>
            <a:off x="1714480" y="3071022"/>
            <a:ext cx="6929486" cy="1015663"/>
          </a:xfrm>
          <a:prstGeom prst="rect">
            <a:avLst/>
          </a:prstGeom>
          <a:noFill/>
        </p:spPr>
        <p:txBody>
          <a:bodyPr wrap="square" rtlCol="0">
            <a:spAutoFit/>
          </a:bodyPr>
          <a:lstStyle/>
          <a:p>
            <a:pPr algn="just">
              <a:spcBef>
                <a:spcPts val="2000"/>
              </a:spcBef>
            </a:pPr>
            <a:r>
              <a:rPr lang="en-US" altLang="zh-CN" dirty="0" smtClean="0">
                <a:latin typeface="+mj-ea"/>
                <a:ea typeface="+mj-ea"/>
                <a:cs typeface="仿宋_GB2312" panose="02010609030101010101" pitchFamily="49" charset="-122"/>
                <a:sym typeface="+mn-lt"/>
              </a:rPr>
              <a:t>C</a:t>
            </a:r>
            <a:r>
              <a:rPr lang="zh-CN" altLang="en-US" dirty="0" smtClean="0">
                <a:latin typeface="+mj-ea"/>
                <a:ea typeface="+mj-ea"/>
                <a:cs typeface="仿宋_GB2312" panose="02010609030101010101" pitchFamily="49" charset="-122"/>
                <a:sym typeface="+mn-lt"/>
              </a:rPr>
              <a:t>公司在每月实际发放工资后，根据工资发放所依据的</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工资明细单</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，扣除未实际发放的工资，计算填报当月工资总额。   </a:t>
            </a:r>
            <a:endParaRPr lang="zh-CN" altLang="en-US" dirty="0" smtClean="0">
              <a:latin typeface="+mj-ea"/>
              <a:ea typeface="+mj-ea"/>
              <a:cs typeface="仿宋_GB2312" panose="02010609030101010101" pitchFamily="49" charset="-122"/>
              <a:sym typeface="+mn-lt"/>
            </a:endParaRPr>
          </a:p>
          <a:p>
            <a:pPr marL="0" indent="0" algn="l" eaLnBrk="1" latinLnBrk="0" hangingPunct="1">
              <a:spcBef>
                <a:spcPts val="0"/>
              </a:spcBef>
              <a:buNone/>
            </a:pPr>
            <a:endParaRPr lang="en-US" altLang="zh-CN" sz="2400" dirty="0">
              <a:latin typeface="仿宋_GB2312" panose="02010609030101010101" pitchFamily="49" charset="-122"/>
              <a:cs typeface="仿宋_GB2312" panose="02010609030101010101" pitchFamily="49" charset="-122"/>
            </a:endParaRPr>
          </a:p>
        </p:txBody>
      </p:sp>
      <p:sp>
        <p:nvSpPr>
          <p:cNvPr id="5"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sym typeface="+mn-ea"/>
              </a:rPr>
              <a:t>错误案例</a:t>
            </a:r>
            <a:endParaRPr lang="zh-CN" altLang="zh-CN" sz="2800" b="1" dirty="0" smtClean="0">
              <a:latin typeface="黑体" panose="02010609060101010101" pitchFamily="49" charset="-122"/>
              <a:ea typeface="黑体" panose="02010609060101010101" pitchFamily="49" charset="-122"/>
              <a:sym typeface="+mn-ea"/>
            </a:endParaRPr>
          </a:p>
        </p:txBody>
      </p:sp>
      <p:sp>
        <p:nvSpPr>
          <p:cNvPr id="6" name="流程图: 过程 5"/>
          <p:cNvSpPr/>
          <p:nvPr/>
        </p:nvSpPr>
        <p:spPr>
          <a:xfrm>
            <a:off x="1187133" y="1285072"/>
            <a:ext cx="527347" cy="1068543"/>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错误案例</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
        <p:nvSpPr>
          <p:cNvPr id="7" name="流程图: 过程 6"/>
          <p:cNvSpPr/>
          <p:nvPr/>
        </p:nvSpPr>
        <p:spPr>
          <a:xfrm>
            <a:off x="1214414" y="2999584"/>
            <a:ext cx="500066" cy="1071571"/>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正确填报</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Clr>
                <a:srgbClr val="37B0E8"/>
              </a:buClr>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3" name="矩形 2"/>
          <p:cNvSpPr/>
          <p:nvPr/>
        </p:nvSpPr>
        <p:spPr>
          <a:xfrm>
            <a:off x="1182323" y="1336220"/>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86264" y="143952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355976" y="2066107"/>
            <a:ext cx="142762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普查对象</a:t>
            </a: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普查表式</a:t>
            </a:r>
            <a:endPar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indent="0">
              <a:lnSpc>
                <a:spcPct val="150000"/>
              </a:lnSpc>
              <a:buClr>
                <a:srgbClr val="37B0E8"/>
              </a:buClr>
              <a:buFont typeface="Wingdings" panose="05000000000000000000" pitchFamily="2" charset="2"/>
              <a:buNone/>
            </a:pPr>
            <a:endParaRPr lang="zh-CN" altLang="en-US" sz="1600" b="1" dirty="0">
              <a:ln w="6350">
                <a:noFill/>
              </a:ln>
              <a:solidFill>
                <a:schemeClr val="bg1"/>
              </a:solidFill>
              <a:latin typeface="Impact" panose="020B0806030902050204" pitchFamily="34" charset="0"/>
              <a:ea typeface="微软雅黑" panose="020B0503020204020204" pitchFamily="34" charset="-122"/>
            </a:endParaRPr>
          </a:p>
        </p:txBody>
      </p:sp>
      <p:sp>
        <p:nvSpPr>
          <p:cNvPr id="6" name="Freeform 13"/>
          <p:cNvSpPr>
            <a:spLocks noEditPoints="1"/>
          </p:cNvSpPr>
          <p:nvPr/>
        </p:nvSpPr>
        <p:spPr bwMode="auto">
          <a:xfrm>
            <a:off x="1507719" y="1702142"/>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Rectangle 44"/>
          <p:cNvSpPr>
            <a:spLocks noChangeArrowheads="1"/>
          </p:cNvSpPr>
          <p:nvPr/>
        </p:nvSpPr>
        <p:spPr bwMode="auto">
          <a:xfrm>
            <a:off x="2357422" y="1070758"/>
            <a:ext cx="650085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anose="020B0503020204020204" pitchFamily="34" charset="-122"/>
                <a:ea typeface="微软雅黑" panose="020B0503020204020204" pitchFamily="34" charset="-122"/>
              </a:rPr>
              <a:t> </a:t>
            </a: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一、</a:t>
            </a:r>
            <a:endPar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093720" y="1274445"/>
            <a:ext cx="4094480" cy="521970"/>
          </a:xfrm>
          <a:prstGeom prst="rect">
            <a:avLst/>
          </a:prstGeom>
          <a:noFill/>
        </p:spPr>
        <p:txBody>
          <a:bodyPr wrap="none" rtlCol="0" anchor="t">
            <a:spAutoFit/>
          </a:bodyPr>
          <a:p>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微软雅黑" panose="020B0503020204020204" pitchFamily="34" charset="-122"/>
              </a:rPr>
              <a:t>五普查方案中的劳资报表</a:t>
            </a:r>
            <a:endParaRPr lang="en-US" altLang="zh-CN" sz="2800" b="1" dirty="0" smtClean="0">
              <a:ln w="6350">
                <a:noFill/>
              </a:ln>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6" grpId="0" bldLvl="0" animBg="1"/>
      <p:bldP spid="6" grpId="1" bldLvl="0" animBg="1"/>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a:off x="1643042" y="1213634"/>
            <a:ext cx="6572296" cy="1200329"/>
          </a:xfrm>
          <a:prstGeom prst="rect">
            <a:avLst/>
          </a:prstGeom>
          <a:noFill/>
        </p:spPr>
        <p:txBody>
          <a:bodyPr wrap="square" rtlCol="0">
            <a:spAutoFit/>
          </a:bodyPr>
          <a:lstStyle/>
          <a:p>
            <a:pPr algn="just"/>
            <a:r>
              <a:rPr lang="en-US" altLang="zh-CN" dirty="0" smtClean="0">
                <a:latin typeface="+mj-ea"/>
                <a:ea typeface="+mj-ea"/>
                <a:cs typeface="仿宋_GB2312" panose="02010609030101010101" pitchFamily="49" charset="-122"/>
                <a:sym typeface="+mn-lt"/>
              </a:rPr>
              <a:t>D</a:t>
            </a:r>
            <a:r>
              <a:rPr lang="zh-CN" altLang="en-US" dirty="0" smtClean="0">
                <a:latin typeface="+mj-ea"/>
                <a:ea typeface="+mj-ea"/>
                <a:cs typeface="仿宋_GB2312" panose="02010609030101010101" pitchFamily="49" charset="-122"/>
                <a:sym typeface="+mn-lt"/>
              </a:rPr>
              <a:t>公司每月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日发放当月工资，</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日因国庆假期，将</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月工资提前至</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30</a:t>
            </a:r>
            <a:r>
              <a:rPr lang="zh-CN" altLang="en-US" dirty="0" smtClean="0">
                <a:latin typeface="+mj-ea"/>
                <a:ea typeface="+mj-ea"/>
                <a:cs typeface="仿宋_GB2312" panose="02010609030101010101" pitchFamily="49" charset="-122"/>
                <a:sym typeface="+mn-lt"/>
              </a:rPr>
              <a:t>日发放。因</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日和</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30</a:t>
            </a:r>
            <a:r>
              <a:rPr lang="zh-CN" altLang="en-US" dirty="0" smtClean="0">
                <a:latin typeface="+mj-ea"/>
                <a:ea typeface="+mj-ea"/>
                <a:cs typeface="仿宋_GB2312" panose="02010609030101010101" pitchFamily="49" charset="-122"/>
                <a:sym typeface="+mn-lt"/>
              </a:rPr>
              <a:t>日均实际发放了工资，</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月的工资总额数据为</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月和</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月的工资总额之和，而</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月未发放工资，工资总额数据为</a:t>
            </a:r>
            <a:r>
              <a:rPr lang="en-US" altLang="zh-CN" dirty="0" smtClean="0">
                <a:latin typeface="+mj-ea"/>
                <a:ea typeface="+mj-ea"/>
                <a:cs typeface="仿宋_GB2312" panose="02010609030101010101" pitchFamily="49" charset="-122"/>
                <a:sym typeface="+mn-lt"/>
              </a:rPr>
              <a:t>0</a:t>
            </a:r>
            <a:r>
              <a:rPr lang="zh-CN" altLang="en-US" dirty="0" smtClean="0">
                <a:latin typeface="+mj-ea"/>
                <a:ea typeface="+mj-ea"/>
                <a:cs typeface="仿宋_GB2312" panose="02010609030101010101" pitchFamily="49" charset="-122"/>
                <a:sym typeface="+mn-lt"/>
              </a:rPr>
              <a:t>。</a:t>
            </a:r>
            <a:endParaRPr lang="zh-CN" altLang="en-US" dirty="0" smtClean="0">
              <a:latin typeface="+mj-ea"/>
              <a:ea typeface="+mj-ea"/>
              <a:cs typeface="仿宋_GB2312" panose="02010609030101010101" pitchFamily="49" charset="-122"/>
              <a:sym typeface="+mn-lt"/>
            </a:endParaRPr>
          </a:p>
        </p:txBody>
      </p:sp>
      <p:sp>
        <p:nvSpPr>
          <p:cNvPr id="4" name="文本框 10"/>
          <p:cNvSpPr txBox="1"/>
          <p:nvPr/>
        </p:nvSpPr>
        <p:spPr>
          <a:xfrm>
            <a:off x="1643042" y="2999584"/>
            <a:ext cx="6786610" cy="1292662"/>
          </a:xfrm>
          <a:prstGeom prst="rect">
            <a:avLst/>
          </a:prstGeom>
          <a:noFill/>
        </p:spPr>
        <p:txBody>
          <a:bodyPr wrap="square" rtlCol="0">
            <a:spAutoFit/>
          </a:bodyPr>
          <a:lstStyle/>
          <a:p>
            <a:pPr algn="just">
              <a:spcBef>
                <a:spcPts val="2000"/>
              </a:spcBef>
            </a:pPr>
            <a:r>
              <a:rPr lang="en-US" altLang="zh-CN" dirty="0" smtClean="0">
                <a:latin typeface="+mj-ea"/>
                <a:ea typeface="+mj-ea"/>
                <a:cs typeface="仿宋_GB2312" panose="02010609030101010101" pitchFamily="49" charset="-122"/>
                <a:sym typeface="+mn-lt"/>
              </a:rPr>
              <a:t>D</a:t>
            </a:r>
            <a:r>
              <a:rPr lang="zh-CN" altLang="en-US" dirty="0" smtClean="0">
                <a:latin typeface="+mj-ea"/>
                <a:ea typeface="+mj-ea"/>
                <a:cs typeface="仿宋_GB2312" panose="02010609030101010101" pitchFamily="49" charset="-122"/>
                <a:sym typeface="+mn-lt"/>
              </a:rPr>
              <a:t>公司在</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日发放工资时，根据发放工资所依据的</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工资明细单</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，计算填报</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月工资总额数据。</a:t>
            </a:r>
            <a:r>
              <a:rPr lang="en-US" altLang="zh-CN" dirty="0" smtClean="0">
                <a:latin typeface="+mj-ea"/>
                <a:ea typeface="+mj-ea"/>
                <a:cs typeface="仿宋_GB2312" panose="02010609030101010101" pitchFamily="49" charset="-122"/>
                <a:sym typeface="+mn-lt"/>
              </a:rPr>
              <a:t>9</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30</a:t>
            </a:r>
            <a:r>
              <a:rPr lang="zh-CN" altLang="en-US" dirty="0" smtClean="0">
                <a:latin typeface="+mj-ea"/>
                <a:ea typeface="+mj-ea"/>
                <a:cs typeface="仿宋_GB2312" panose="02010609030101010101" pitchFamily="49" charset="-122"/>
                <a:sym typeface="+mn-lt"/>
              </a:rPr>
              <a:t>日预发</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月的工资，仍应计入</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月工资总额中。   </a:t>
            </a:r>
            <a:endParaRPr lang="zh-CN" altLang="en-US" dirty="0" smtClean="0">
              <a:latin typeface="+mj-ea"/>
              <a:ea typeface="+mj-ea"/>
              <a:cs typeface="仿宋_GB2312" panose="02010609030101010101" pitchFamily="49" charset="-122"/>
              <a:sym typeface="+mn-lt"/>
            </a:endParaRPr>
          </a:p>
          <a:p>
            <a:pPr marL="0" indent="0" algn="l" eaLnBrk="1" latinLnBrk="0" hangingPunct="1">
              <a:spcBef>
                <a:spcPts val="0"/>
              </a:spcBef>
              <a:buNone/>
            </a:pPr>
            <a:endParaRPr lang="en-US" altLang="zh-CN" sz="2400" dirty="0">
              <a:latin typeface="仿宋_GB2312" panose="02010609030101010101" pitchFamily="49" charset="-122"/>
              <a:cs typeface="仿宋_GB2312" panose="02010609030101010101" pitchFamily="49" charset="-122"/>
            </a:endParaRPr>
          </a:p>
        </p:txBody>
      </p:sp>
      <p:sp>
        <p:nvSpPr>
          <p:cNvPr id="5"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sym typeface="+mn-ea"/>
              </a:rPr>
              <a:t>错误案例</a:t>
            </a:r>
            <a:endParaRPr lang="zh-CN" altLang="zh-CN" sz="2800" b="1" dirty="0" smtClean="0">
              <a:latin typeface="黑体" panose="02010609060101010101" pitchFamily="49" charset="-122"/>
              <a:ea typeface="黑体" panose="02010609060101010101" pitchFamily="49" charset="-122"/>
              <a:sym typeface="+mn-ea"/>
            </a:endParaRPr>
          </a:p>
        </p:txBody>
      </p:sp>
      <p:sp>
        <p:nvSpPr>
          <p:cNvPr id="6" name="流程图: 过程 5"/>
          <p:cNvSpPr/>
          <p:nvPr/>
        </p:nvSpPr>
        <p:spPr>
          <a:xfrm>
            <a:off x="1115695" y="1285072"/>
            <a:ext cx="527347" cy="1068543"/>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错误案例</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
        <p:nvSpPr>
          <p:cNvPr id="7" name="流程图: 过程 6"/>
          <p:cNvSpPr/>
          <p:nvPr/>
        </p:nvSpPr>
        <p:spPr>
          <a:xfrm>
            <a:off x="1142976" y="2999584"/>
            <a:ext cx="500066" cy="1071571"/>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正确填报</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619885" y="599440"/>
          <a:ext cx="7012940" cy="4425950"/>
        </p:xfrm>
        <a:graphic>
          <a:graphicData uri="http://schemas.openxmlformats.org/drawingml/2006/table">
            <a:tbl>
              <a:tblPr firstRow="1" bandRow="1">
                <a:tableStyleId>{2D5ABB26-0587-4C30-8999-92F81FD0307C}</a:tableStyleId>
              </a:tblPr>
              <a:tblGrid>
                <a:gridCol w="742950"/>
                <a:gridCol w="1381125"/>
                <a:gridCol w="3254375"/>
                <a:gridCol w="857885"/>
                <a:gridCol w="776605"/>
              </a:tblGrid>
              <a:tr h="544195">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法人单位</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表号</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统计范围</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调查方法</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报送方式</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r>
              <a:tr h="1689735">
                <a:tc rowSpan="2">
                  <a:txBody>
                    <a:bodyPr/>
                    <a:p>
                      <a:pPr algn="ctr">
                        <a:buClrTx/>
                        <a:buSzTx/>
                        <a:buFontTx/>
                        <a:buNone/>
                      </a:pPr>
                      <a:r>
                        <a:rPr lang="zh-CN" altLang="en-US" sz="1800" dirty="0">
                          <a:latin typeface="仿宋_GB2312" panose="02010609030101010101" pitchFamily="49" charset="-122"/>
                          <a:ea typeface="仿宋_GB2312" panose="02010609030101010101" pitchFamily="49" charset="-122"/>
                        </a:rPr>
                        <a:t>一套表法人单位</a:t>
                      </a:r>
                      <a:endParaRPr lang="zh-CN" altLang="en-US" sz="1800" spc="600" dirty="0">
                        <a:latin typeface="仿宋_GB2312" panose="02010609030101010101" pitchFamily="49" charset="-122"/>
                        <a:ea typeface="仿宋_GB2312" panose="02010609030101010101" pitchFamily="49" charset="-122"/>
                        <a:cs typeface="仿宋" panose="02010609060101010101"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年报</a:t>
                      </a:r>
                      <a:endPar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602</a:t>
                      </a:r>
                      <a:endPar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r>
                        <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（经普表）</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辖区内规模以上工业、有资质的建筑业、限额以上批发和零售业、限额以上住宿和餐饮业、有开发经营活动的房地产开发经营业、</a:t>
                      </a:r>
                      <a:r>
                        <a:rPr lang="zh-CN" altLang="en-US" sz="1800" b="1" dirty="0" smtClean="0">
                          <a:solidFill>
                            <a:schemeClr val="tx2"/>
                          </a:solidFill>
                          <a:latin typeface="仿宋_GB2312" panose="02010609030101010101" pitchFamily="49" charset="-122"/>
                          <a:ea typeface="仿宋_GB2312" panose="02010609030101010101" pitchFamily="49" charset="-122"/>
                          <a:cs typeface="仿宋_GB2312" panose="02010609030101010101" pitchFamily="49" charset="-122"/>
                          <a:sym typeface="+mn-ea"/>
                        </a:rPr>
                        <a:t>除铁路运输业以外</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的规模以上服务业法人单位</a:t>
                      </a:r>
                      <a:r>
                        <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全面调查</a:t>
                      </a:r>
                      <a:endParaRPr lang="zh-CN" altLang="en-US" sz="1800" spc="600" dirty="0" smtClean="0">
                        <a:latin typeface="仿宋_GB2312" panose="02010609030101010101" pitchFamily="49" charset="-122"/>
                        <a:ea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经普平台</a:t>
                      </a:r>
                      <a:endParaRPr lang="zh-CN" altLang="en-US" sz="1800" spc="600" dirty="0" smtClean="0">
                        <a:latin typeface="仿宋_GB2312" panose="02010609030101010101" pitchFamily="49" charset="-122"/>
                        <a:ea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r h="2192020">
                <a:tc vMerge="1">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rPr>
                        <a:t>季报</a:t>
                      </a:r>
                      <a:endPar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endParaRPr>
                    </a:p>
                    <a:p>
                      <a:pPr algn="ctr">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202-1</a:t>
                      </a:r>
                      <a:endParaRPr lang="en-US" altLang="zh-CN"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辖区内规模以上工业、有资质的建筑业、限额以上批发和零售业、限额以上住宿和餐饮业、有开发经营活动的全部房地产开发经营业、规模以上服务业法人单位</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全面调查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一套表平台</a:t>
                      </a:r>
                      <a:endParaRPr lang="zh-CN" altLang="en-US" sz="1800" spc="600" dirty="0" smtClean="0">
                        <a:latin typeface="仿宋_GB2312" panose="02010609030101010101" pitchFamily="49" charset="-122"/>
                        <a:ea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bl>
          </a:graphicData>
        </a:graphic>
      </p:graphicFrame>
      <p:sp>
        <p:nvSpPr>
          <p:cNvPr id="3" name="文本框 2"/>
          <p:cNvSpPr txBox="1"/>
          <p:nvPr/>
        </p:nvSpPr>
        <p:spPr>
          <a:xfrm>
            <a:off x="1548130" y="-137795"/>
            <a:ext cx="1972310" cy="737235"/>
          </a:xfrm>
          <a:prstGeom prst="rect">
            <a:avLst/>
          </a:prstGeom>
          <a:noFill/>
        </p:spPr>
        <p:txBody>
          <a:bodyPr wrap="none" rtlCol="0" anchor="t">
            <a:spAutoFit/>
          </a:bodyPr>
          <a:p>
            <a:pPr algn="l">
              <a:lnSpc>
                <a:spcPct val="150000"/>
              </a:lnSpc>
              <a:buClr>
                <a:srgbClr val="37B0E8"/>
              </a:buClr>
              <a:buSzTx/>
              <a:buFontTx/>
            </a:pPr>
            <a:r>
              <a:rPr lang="en-US" altLang="zh-CN" sz="2800" b="1" dirty="0" smtClean="0">
                <a:latin typeface="黑体" panose="02010609060101010101" pitchFamily="49" charset="-122"/>
                <a:ea typeface="黑体" panose="02010609060101010101" pitchFamily="49" charset="-122"/>
                <a:sym typeface="+mn-ea"/>
              </a:rPr>
              <a:t>3.统计范围</a:t>
            </a: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475740" y="626745"/>
          <a:ext cx="7233920" cy="4344670"/>
        </p:xfrm>
        <a:graphic>
          <a:graphicData uri="http://schemas.openxmlformats.org/drawingml/2006/table">
            <a:tbl>
              <a:tblPr firstRow="1" bandRow="1">
                <a:tableStyleId>{2D5ABB26-0587-4C30-8999-92F81FD0307C}</a:tableStyleId>
              </a:tblPr>
              <a:tblGrid>
                <a:gridCol w="803275"/>
                <a:gridCol w="989965"/>
                <a:gridCol w="3806825"/>
                <a:gridCol w="837565"/>
                <a:gridCol w="796290"/>
              </a:tblGrid>
              <a:tr h="531495">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法人单位</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表号</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统计范围</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调查方法</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报送方式</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r>
              <a:tr h="1712595">
                <a:tc rowSpan="2">
                  <a:txBody>
                    <a:bodyPr/>
                    <a:p>
                      <a:pPr algn="ctr">
                        <a:buClrTx/>
                        <a:buSzTx/>
                        <a:buFontTx/>
                        <a:buNone/>
                      </a:pPr>
                      <a:r>
                        <a:rPr lang="zh-CN" altLang="en-US" sz="1800" dirty="0">
                          <a:latin typeface="仿宋_GB2312" panose="02010609030101010101" pitchFamily="49" charset="-122"/>
                          <a:ea typeface="仿宋_GB2312" panose="02010609030101010101" pitchFamily="49" charset="-122"/>
                        </a:rPr>
                        <a:t>非一套表法人单位</a:t>
                      </a:r>
                      <a:endParaRPr lang="zh-CN" altLang="en-US" sz="1800" spc="600" dirty="0">
                        <a:latin typeface="仿宋_GB2312" panose="02010609030101010101" pitchFamily="49" charset="-122"/>
                        <a:ea typeface="仿宋_GB2312" panose="02010609030101010101" pitchFamily="49" charset="-122"/>
                        <a:cs typeface="仿宋" panose="02010609060101010101"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年报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I102-2</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a:t>
                      </a:r>
                      <a:r>
                        <a:rPr lang="zh-CN" altLang="en-US" sz="1800" b="1" dirty="0"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除</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规模以上工业、有资质的建筑业、限额以上批发和零售业、限额以上住宿和餐饮业、有开发经营活动的全部房地产开发经营业、规模以上服务业法人单位以外的抽中样本法人单位</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抽样调查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非一套表平台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r h="2100580">
                <a:tc vMerge="1">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季报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I202-2</a:t>
                      </a:r>
                      <a:endParaRPr lang="en-US" altLang="zh-CN"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a:t>
                      </a:r>
                      <a:r>
                        <a:rPr lang="zh-CN" altLang="en-US" sz="1800" b="1" dirty="0"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除</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规模以上工业、有资质的建筑业、限额以上批发和零售业、限额以上住宿和餐饮业、有开发经营活动的全部房地产开发经营业、规模以上服务业法人单位以外的抽中样本法人单位</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抽样调查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非一套表平台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bl>
          </a:graphicData>
        </a:graphic>
      </p:graphicFrame>
      <p:sp>
        <p:nvSpPr>
          <p:cNvPr id="3" name="文本框 2"/>
          <p:cNvSpPr txBox="1"/>
          <p:nvPr/>
        </p:nvSpPr>
        <p:spPr>
          <a:xfrm>
            <a:off x="1548130" y="-137795"/>
            <a:ext cx="1972310" cy="737235"/>
          </a:xfrm>
          <a:prstGeom prst="rect">
            <a:avLst/>
          </a:prstGeom>
          <a:noFill/>
        </p:spPr>
        <p:txBody>
          <a:bodyPr wrap="none" rtlCol="0" anchor="t">
            <a:spAutoFit/>
          </a:bodyPr>
          <a:p>
            <a:pPr algn="l">
              <a:lnSpc>
                <a:spcPct val="150000"/>
              </a:lnSpc>
              <a:buClr>
                <a:srgbClr val="37B0E8"/>
              </a:buClr>
              <a:buSzTx/>
              <a:buFontTx/>
            </a:pPr>
            <a:r>
              <a:rPr lang="en-US" altLang="zh-CN" sz="2800" b="1" dirty="0" smtClean="0">
                <a:latin typeface="黑体" panose="02010609060101010101" pitchFamily="49" charset="-122"/>
                <a:ea typeface="黑体" panose="02010609060101010101" pitchFamily="49" charset="-122"/>
                <a:sym typeface="+mn-ea"/>
              </a:rPr>
              <a:t>3.统计范围</a:t>
            </a: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05258" y="146893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09199" y="157287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3181985" y="747395"/>
            <a:ext cx="468122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rPr>
              <a:t>四、指标解释及审核要求 </a:t>
            </a:r>
            <a:endParaRPr lang="en-US" altLang="zh-CN" sz="2400" b="1" dirty="0" smtClean="0">
              <a:ln w="6350">
                <a:noFill/>
              </a:ln>
              <a:solidFill>
                <a:srgbClr val="37B0E8"/>
              </a:solidFill>
              <a:latin typeface="微软雅黑" panose="020B0503020204020204" pitchFamily="34" charset="-122"/>
              <a:ea typeface="微软雅黑" panose="020B0503020204020204" pitchFamily="34" charset="-122"/>
            </a:endParaRPr>
          </a:p>
        </p:txBody>
      </p:sp>
      <p:sp>
        <p:nvSpPr>
          <p:cNvPr id="8" name="Freeform 11"/>
          <p:cNvSpPr>
            <a:spLocks noEditPoints="1"/>
          </p:cNvSpPr>
          <p:nvPr/>
        </p:nvSpPr>
        <p:spPr bwMode="auto">
          <a:xfrm>
            <a:off x="2204349" y="1818714"/>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Rectangle 44"/>
          <p:cNvSpPr>
            <a:spLocks noChangeArrowheads="1"/>
          </p:cNvSpPr>
          <p:nvPr/>
        </p:nvSpPr>
        <p:spPr bwMode="auto">
          <a:xfrm>
            <a:off x="4588510" y="2009140"/>
            <a:ext cx="2298700"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lvl="1"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指标解释</a:t>
            </a:r>
            <a:endPar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marL="0" lvl="1"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审核要求</a:t>
            </a:r>
            <a:endParaRPr lang="en-US" altLang="zh-CN"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par>
                                <p:cTn id="28" presetID="6" presetClass="emph" presetSubtype="0" autoRev="1" fill="hold" grpId="1" nodeType="withEffect">
                                  <p:stCondLst>
                                    <p:cond delay="500"/>
                                  </p:stCondLst>
                                  <p:childTnLst>
                                    <p:animScale>
                                      <p:cBhvr>
                                        <p:cTn id="29" dur="1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7" grpId="0"/>
      <p:bldP spid="8" grpId="0" bldLvl="0" animBg="1"/>
      <p:bldP spid="8"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5380" y="35560"/>
            <a:ext cx="2165978" cy="52322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sym typeface="+mn-ea"/>
              </a:rPr>
              <a:t> </a:t>
            </a:r>
            <a:r>
              <a:rPr lang="en-US" altLang="zh-CN" sz="2800"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指标</a:t>
            </a:r>
            <a:r>
              <a:rPr lang="zh-CN" altLang="en-US" sz="2800" b="1" dirty="0">
                <a:latin typeface="黑体" panose="02010609060101010101" pitchFamily="49" charset="-122"/>
                <a:ea typeface="黑体" panose="02010609060101010101" pitchFamily="49" charset="-122"/>
                <a:sym typeface="+mn-ea"/>
              </a:rPr>
              <a:t>解释</a:t>
            </a:r>
            <a:endParaRPr lang="zh-CN" altLang="en-US" sz="2800" dirty="0">
              <a:latin typeface="黑体" panose="02010609060101010101" pitchFamily="49" charset="-122"/>
              <a:ea typeface="黑体" panose="02010609060101010101" pitchFamily="49" charset="-122"/>
            </a:endParaRPr>
          </a:p>
        </p:txBody>
      </p:sp>
      <p:sp>
        <p:nvSpPr>
          <p:cNvPr id="3" name="文本框 2"/>
          <p:cNvSpPr txBox="1"/>
          <p:nvPr/>
        </p:nvSpPr>
        <p:spPr>
          <a:xfrm>
            <a:off x="1691620" y="842475"/>
            <a:ext cx="6898005" cy="3825875"/>
          </a:xfrm>
          <a:prstGeom prst="rect">
            <a:avLst/>
          </a:prstGeom>
          <a:noFill/>
        </p:spPr>
        <p:txBody>
          <a:bodyPr wrap="square" rtlCol="0" anchor="t">
            <a:spAutoFit/>
          </a:bodyPr>
          <a:lstStyle/>
          <a:p>
            <a:pPr>
              <a:lnSpc>
                <a:spcPct val="90000"/>
              </a:lnSpc>
            </a:pPr>
            <a:r>
              <a:rPr lang="zh-CN" altLang="en-US" sz="2800" b="1" dirty="0">
                <a:solidFill>
                  <a:srgbClr val="3333CC"/>
                </a:solidFill>
                <a:latin typeface="黑体" panose="02010609060101010101" pitchFamily="49" charset="-122"/>
                <a:ea typeface="黑体" panose="02010609060101010101" pitchFamily="49" charset="-122"/>
                <a:sym typeface="+mn-ea"/>
              </a:rPr>
              <a:t>指标</a:t>
            </a:r>
            <a:r>
              <a:rPr lang="zh-CN" altLang="en-US" sz="2800" b="1" dirty="0" smtClean="0">
                <a:solidFill>
                  <a:srgbClr val="3333CC"/>
                </a:solidFill>
                <a:latin typeface="黑体" panose="02010609060101010101" pitchFamily="49" charset="-122"/>
                <a:ea typeface="黑体" panose="02010609060101010101" pitchFamily="49" charset="-122"/>
                <a:sym typeface="+mn-ea"/>
              </a:rPr>
              <a:t>特点：</a:t>
            </a:r>
            <a:endParaRPr lang="zh-CN" altLang="en-US" sz="2800" b="1" dirty="0">
              <a:solidFill>
                <a:srgbClr val="3333CC"/>
              </a:solidFill>
              <a:latin typeface="黑体" panose="02010609060101010101" pitchFamily="49" charset="-122"/>
              <a:ea typeface="黑体" panose="02010609060101010101" pitchFamily="49" charset="-122"/>
            </a:endParaRPr>
          </a:p>
          <a:p>
            <a:pPr>
              <a:lnSpc>
                <a:spcPct val="90000"/>
              </a:lnSpc>
            </a:pPr>
            <a:endParaRPr lang="zh-CN" altLang="en-US" dirty="0">
              <a:latin typeface="黑体" panose="02010609060101010101" pitchFamily="49" charset="-122"/>
              <a:ea typeface="黑体" panose="02010609060101010101" pitchFamily="49" charset="-122"/>
              <a:sym typeface="+mn-ea"/>
            </a:endParaRPr>
          </a:p>
          <a:p>
            <a:pPr>
              <a:lnSpc>
                <a:spcPct val="90000"/>
              </a:lnSpc>
            </a:pPr>
            <a:r>
              <a:rPr lang="zh-CN" altLang="en-US" sz="2800" dirty="0">
                <a:latin typeface="黑体" panose="02010609060101010101" pitchFamily="49" charset="-122"/>
                <a:ea typeface="黑体" panose="02010609060101010101" pitchFamily="49" charset="-122"/>
                <a:sym typeface="+mn-ea"/>
              </a:rPr>
              <a:t>计量单位</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从业人员期末人数</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（人）</a:t>
            </a:r>
            <a:endParaRPr lang="zh-CN" altLang="en-US" sz="2800" dirty="0">
              <a:latin typeface="黑体" panose="02010609060101010101" pitchFamily="49" charset="-122"/>
              <a:ea typeface="黑体" panose="02010609060101010101" pitchFamily="49" charset="-122"/>
              <a:sym typeface="+mn-ea"/>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从业人员平均人数</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（人）</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从业人员工资总额</a:t>
            </a:r>
            <a:r>
              <a:rPr lang="en-US" altLang="zh-CN" sz="2800" dirty="0" smtClean="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（千元）</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从业人员平均工资</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（元</a:t>
            </a:r>
            <a:r>
              <a:rPr lang="zh-CN" altLang="en-US" sz="2800" dirty="0" smtClean="0">
                <a:latin typeface="黑体" panose="02010609060101010101" pitchFamily="49" charset="-122"/>
                <a:ea typeface="黑体" panose="02010609060101010101" pitchFamily="49" charset="-122"/>
                <a:sym typeface="+mn-ea"/>
              </a:rPr>
              <a:t>）</a:t>
            </a:r>
            <a:endParaRPr lang="en-US" altLang="zh-CN" sz="2800" dirty="0" smtClean="0">
              <a:latin typeface="黑体" panose="02010609060101010101" pitchFamily="49" charset="-122"/>
              <a:ea typeface="黑体" panose="02010609060101010101" pitchFamily="49" charset="-122"/>
              <a:sym typeface="+mn-ea"/>
            </a:endParaRPr>
          </a:p>
          <a:p>
            <a:pPr>
              <a:lnSpc>
                <a:spcPct val="90000"/>
              </a:lnSpc>
              <a:buNone/>
            </a:pPr>
            <a:endParaRPr lang="zh-CN" altLang="en-US" sz="2800" dirty="0">
              <a:latin typeface="黑体" panose="02010609060101010101" pitchFamily="49" charset="-122"/>
              <a:ea typeface="黑体" panose="02010609060101010101" pitchFamily="49" charset="-122"/>
              <a:sym typeface="+mn-ea"/>
            </a:endParaRPr>
          </a:p>
          <a:p>
            <a:pPr>
              <a:lnSpc>
                <a:spcPct val="90000"/>
              </a:lnSpc>
            </a:pPr>
            <a:r>
              <a:rPr lang="zh-CN" altLang="en-US" sz="2800" dirty="0" smtClean="0">
                <a:latin typeface="黑体" panose="02010609060101010101" pitchFamily="49" charset="-122"/>
                <a:ea typeface="黑体" panose="02010609060101010101" pitchFamily="49" charset="-122"/>
                <a:sym typeface="+mn-ea"/>
              </a:rPr>
              <a:t>平均工资是计算指标，计算结果四舍五入（平台点击“计算”按钮，自动生成）</a:t>
            </a:r>
            <a:endParaRPr lang="zh-CN" altLang="en-US" sz="2800" dirty="0" smtClean="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1910" y="35560"/>
            <a:ext cx="1989647" cy="52322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指标</a:t>
            </a:r>
            <a:r>
              <a:rPr lang="zh-CN" altLang="en-US" sz="2800" b="1" dirty="0">
                <a:latin typeface="黑体" panose="02010609060101010101" pitchFamily="49" charset="-122"/>
                <a:ea typeface="黑体" panose="02010609060101010101" pitchFamily="49" charset="-122"/>
                <a:sym typeface="+mn-ea"/>
              </a:rPr>
              <a:t>解释</a:t>
            </a:r>
            <a:endParaRPr lang="zh-CN" altLang="en-US" sz="2800" dirty="0"/>
          </a:p>
        </p:txBody>
      </p:sp>
      <p:sp>
        <p:nvSpPr>
          <p:cNvPr id="4" name="文本框 3"/>
          <p:cNvSpPr txBox="1"/>
          <p:nvPr/>
        </p:nvSpPr>
        <p:spPr>
          <a:xfrm>
            <a:off x="1907540" y="986790"/>
            <a:ext cx="6681470" cy="3107690"/>
          </a:xfrm>
          <a:prstGeom prst="rect">
            <a:avLst/>
          </a:prstGeom>
          <a:noFill/>
        </p:spPr>
        <p:txBody>
          <a:bodyPr wrap="square" rtlCol="0" anchor="t">
            <a:spAutoFit/>
          </a:bodyPr>
          <a:lstStyle/>
          <a:p>
            <a:pPr>
              <a:buNone/>
            </a:pPr>
            <a:r>
              <a:rPr lang="zh-CN" altLang="en-US" sz="2800" b="1" dirty="0">
                <a:solidFill>
                  <a:srgbClr val="3333CC"/>
                </a:solidFill>
                <a:latin typeface="黑体" panose="02010609060101010101" pitchFamily="49" charset="-122"/>
                <a:ea typeface="黑体" panose="02010609060101010101" pitchFamily="49" charset="-122"/>
                <a:sym typeface="+mn-ea"/>
              </a:rPr>
              <a:t>重点</a:t>
            </a:r>
            <a:r>
              <a:rPr lang="zh-CN" altLang="en-US" sz="2800" b="1" dirty="0" smtClean="0">
                <a:solidFill>
                  <a:srgbClr val="3333CC"/>
                </a:solidFill>
                <a:latin typeface="黑体" panose="02010609060101010101" pitchFamily="49" charset="-122"/>
                <a:ea typeface="黑体" panose="02010609060101010101" pitchFamily="49" charset="-122"/>
                <a:sym typeface="+mn-ea"/>
              </a:rPr>
              <a:t>指标：</a:t>
            </a:r>
            <a:endParaRPr lang="zh-CN" altLang="en-US" b="1" dirty="0">
              <a:solidFill>
                <a:srgbClr val="3333CC"/>
              </a:solidFill>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sym typeface="+mn-ea"/>
              </a:rPr>
              <a:t>第一部分：从业人员期末人数（时点数）</a:t>
            </a:r>
            <a:endParaRPr lang="zh-CN" altLang="en-US" sz="2800"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sym typeface="+mn-ea"/>
              </a:rPr>
              <a:t>第二部分：从业人员平均人数（时期数）</a:t>
            </a:r>
            <a:endParaRPr lang="zh-CN" altLang="en-US" sz="2800"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sym typeface="+mn-ea"/>
              </a:rPr>
              <a:t>第三部分：从业人员工资总额（时期数）</a:t>
            </a:r>
            <a:endParaRPr lang="zh-CN" altLang="en-US" sz="2800" dirty="0">
              <a:latin typeface="黑体" panose="02010609060101010101" pitchFamily="49" charset="-122"/>
              <a:ea typeface="黑体" panose="02010609060101010101" pitchFamily="49" charset="-122"/>
            </a:endParaRPr>
          </a:p>
          <a:p>
            <a:pPr>
              <a:buNone/>
            </a:pPr>
            <a:r>
              <a:rPr lang="zh-CN" altLang="en-US" sz="2800" dirty="0">
                <a:latin typeface="黑体" panose="02010609060101010101" pitchFamily="49" charset="-122"/>
                <a:ea typeface="黑体" panose="02010609060101010101" pitchFamily="49" charset="-122"/>
                <a:sym typeface="+mn-ea"/>
              </a:rPr>
              <a:t>第四部分：从业人员平均工资（时期数）</a:t>
            </a:r>
            <a:endParaRPr lang="zh-CN" altLang="en-US" sz="2800" b="1" dirty="0">
              <a:solidFill>
                <a:srgbClr val="3333CC"/>
              </a:solidFill>
              <a:latin typeface="黑体" panose="02010609060101010101" pitchFamily="49" charset="-122"/>
              <a:ea typeface="黑体" panose="02010609060101010101" pitchFamily="49" charset="-122"/>
              <a:sym typeface="+mn-ea"/>
            </a:endParaRPr>
          </a:p>
          <a:p>
            <a:pPr>
              <a:buNone/>
            </a:pPr>
            <a:endParaRPr lang="zh-CN" altLang="en-US" sz="2800" dirty="0">
              <a:latin typeface="黑体" panose="02010609060101010101" pitchFamily="49" charset="-122"/>
              <a:ea typeface="黑体" panose="02010609060101010101" pitchFamily="49" charset="-122"/>
            </a:endParaRPr>
          </a:p>
          <a:p>
            <a:endParaRPr lang="zh-CN" altLang="en-US" sz="28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4610" y="3619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第一部分：从业人员期末人数</a:t>
            </a:r>
            <a:endParaRPr lang="zh-CN" altLang="en-US" sz="2800"/>
          </a:p>
        </p:txBody>
      </p:sp>
      <p:sp>
        <p:nvSpPr>
          <p:cNvPr id="3" name="文本框 2"/>
          <p:cNvSpPr txBox="1"/>
          <p:nvPr/>
        </p:nvSpPr>
        <p:spPr>
          <a:xfrm>
            <a:off x="1500166" y="728397"/>
            <a:ext cx="6917690" cy="4081117"/>
          </a:xfrm>
          <a:prstGeom prst="rect">
            <a:avLst/>
          </a:prstGeom>
          <a:noFill/>
        </p:spPr>
        <p:txBody>
          <a:bodyPr wrap="square" rtlCol="0" anchor="t">
            <a:spAutoFit/>
          </a:bodyPr>
          <a:lstStyle/>
          <a:p>
            <a:pPr>
              <a:lnSpc>
                <a:spcPct val="90000"/>
              </a:lnSpc>
            </a:pPr>
            <a:endParaRPr lang="zh-CN" altLang="en-US" sz="2400" dirty="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指</a:t>
            </a:r>
            <a:r>
              <a:rPr lang="zh-CN" altLang="en-US" sz="2400" dirty="0">
                <a:latin typeface="黑体" panose="02010609060101010101" pitchFamily="49" charset="-122"/>
                <a:ea typeface="黑体" panose="02010609060101010101" pitchFamily="49" charset="-122"/>
                <a:sym typeface="+mn-ea"/>
              </a:rPr>
              <a:t>报告期末</a:t>
            </a:r>
            <a:r>
              <a:rPr lang="zh-CN" altLang="en-US" sz="2400" dirty="0">
                <a:solidFill>
                  <a:srgbClr val="3333CC"/>
                </a:solidFill>
                <a:latin typeface="黑体" panose="02010609060101010101" pitchFamily="49" charset="-122"/>
                <a:ea typeface="黑体" panose="02010609060101010101" pitchFamily="49" charset="-122"/>
                <a:sym typeface="+mn-ea"/>
              </a:rPr>
              <a:t>最后一日</a:t>
            </a:r>
            <a:r>
              <a:rPr lang="en-US" altLang="zh-CN" sz="2400" dirty="0">
                <a:solidFill>
                  <a:srgbClr val="3333CC"/>
                </a:solidFill>
                <a:latin typeface="黑体" panose="02010609060101010101" pitchFamily="49" charset="-122"/>
                <a:ea typeface="黑体" panose="02010609060101010101" pitchFamily="49" charset="-122"/>
                <a:sym typeface="+mn-ea"/>
              </a:rPr>
              <a:t>2</a:t>
            </a:r>
            <a:r>
              <a:rPr lang="zh-CN" altLang="en-US" sz="2400" dirty="0">
                <a:solidFill>
                  <a:srgbClr val="3333CC"/>
                </a:solidFill>
                <a:latin typeface="黑体" panose="02010609060101010101" pitchFamily="49" charset="-122"/>
                <a:ea typeface="黑体" panose="02010609060101010101" pitchFamily="49" charset="-122"/>
                <a:sym typeface="+mn-ea"/>
              </a:rPr>
              <a:t>4时</a:t>
            </a:r>
            <a:r>
              <a:rPr lang="zh-CN" altLang="en-US" sz="2400" dirty="0">
                <a:latin typeface="黑体" panose="02010609060101010101" pitchFamily="49" charset="-122"/>
                <a:ea typeface="黑体" panose="02010609060101010101" pitchFamily="49" charset="-122"/>
                <a:sym typeface="+mn-ea"/>
              </a:rPr>
              <a:t>在本单位工作，并取得工资或其他形式劳动报酬的人员数。是在岗职工、劳务派遣人员及其他从业人员之和。</a:t>
            </a:r>
            <a:endParaRPr lang="zh-CN" altLang="en-US" sz="2400" dirty="0">
              <a:latin typeface="黑体" panose="02010609060101010101" pitchFamily="49" charset="-122"/>
              <a:ea typeface="黑体" panose="02010609060101010101" pitchFamily="49" charset="-122"/>
            </a:endParaRPr>
          </a:p>
          <a:p>
            <a:pPr>
              <a:lnSpc>
                <a:spcPct val="90000"/>
              </a:lnSpc>
            </a:pP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该</a:t>
            </a:r>
            <a:r>
              <a:rPr lang="zh-CN" altLang="en-US" sz="2400" dirty="0">
                <a:latin typeface="黑体" panose="02010609060101010101" pitchFamily="49" charset="-122"/>
                <a:ea typeface="黑体" panose="02010609060101010101" pitchFamily="49" charset="-122"/>
                <a:sym typeface="+mn-ea"/>
              </a:rPr>
              <a:t>指标为</a:t>
            </a:r>
            <a:r>
              <a:rPr lang="zh-CN" altLang="en-US" sz="2400" dirty="0">
                <a:solidFill>
                  <a:srgbClr val="FF0000"/>
                </a:solidFill>
                <a:latin typeface="黑体" panose="02010609060101010101" pitchFamily="49" charset="-122"/>
                <a:ea typeface="黑体" panose="02010609060101010101" pitchFamily="49" charset="-122"/>
                <a:sym typeface="+mn-ea"/>
              </a:rPr>
              <a:t>时点指标，不包括</a:t>
            </a:r>
            <a:r>
              <a:rPr lang="zh-CN" altLang="en-US" sz="2400" dirty="0">
                <a:latin typeface="黑体" panose="02010609060101010101" pitchFamily="49" charset="-122"/>
                <a:ea typeface="黑体" panose="02010609060101010101" pitchFamily="49" charset="-122"/>
                <a:sym typeface="+mn-ea"/>
              </a:rPr>
              <a:t>最后一日当天及以前已经与单位解除劳动合同关系的人员。</a:t>
            </a:r>
            <a:endParaRPr lang="zh-CN" altLang="en-US" sz="2400" dirty="0">
              <a:solidFill>
                <a:schemeClr val="tx2"/>
              </a:solidFill>
              <a:latin typeface="黑体" panose="02010609060101010101" pitchFamily="49" charset="-122"/>
              <a:ea typeface="黑体" panose="02010609060101010101" pitchFamily="49" charset="-122"/>
              <a:sym typeface="+mn-ea"/>
            </a:endParaRPr>
          </a:p>
          <a:p>
            <a:pPr>
              <a:lnSpc>
                <a:spcPct val="90000"/>
              </a:lnSpc>
            </a:pP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如果年末或季末最后一日是</a:t>
            </a:r>
            <a:r>
              <a:rPr lang="zh-CN" altLang="en-US" sz="2400" dirty="0" smtClean="0">
                <a:solidFill>
                  <a:srgbClr val="FF0000"/>
                </a:solidFill>
                <a:latin typeface="黑体" panose="02010609060101010101" pitchFamily="49" charset="-122"/>
                <a:ea typeface="黑体" panose="02010609060101010101" pitchFamily="49" charset="-122"/>
                <a:sym typeface="+mn-ea"/>
              </a:rPr>
              <a:t>公休日或者是节假日</a:t>
            </a:r>
            <a:r>
              <a:rPr lang="zh-CN" altLang="en-US" sz="2400" dirty="0" smtClean="0">
                <a:latin typeface="黑体" panose="02010609060101010101" pitchFamily="49" charset="-122"/>
                <a:ea typeface="黑体" panose="02010609060101010101" pitchFamily="49" charset="-122"/>
                <a:sym typeface="+mn-ea"/>
              </a:rPr>
              <a:t>，那么人数按照前一天的人数计算。</a:t>
            </a: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solidFill>
                  <a:srgbClr val="FF0000"/>
                </a:solidFill>
                <a:latin typeface="黑体" panose="02010609060101010101" pitchFamily="49" charset="-122"/>
                <a:ea typeface="黑体" panose="02010609060101010101" pitchFamily="49" charset="-122"/>
                <a:sym typeface="+mn-ea"/>
              </a:rPr>
              <a:t>注意：</a:t>
            </a:r>
            <a:r>
              <a:rPr lang="zh-CN" altLang="en-US" sz="2400" dirty="0" smtClean="0">
                <a:latin typeface="黑体" panose="02010609060101010101" pitchFamily="49" charset="-122"/>
                <a:ea typeface="黑体" panose="02010609060101010101" pitchFamily="49" charset="-122"/>
                <a:sym typeface="+mn-ea"/>
              </a:rPr>
              <a:t>不可</a:t>
            </a:r>
            <a:r>
              <a:rPr lang="zh-CN" altLang="en-US" sz="2400" dirty="0" smtClean="0">
                <a:solidFill>
                  <a:srgbClr val="3333CC"/>
                </a:solidFill>
                <a:latin typeface="黑体" panose="02010609060101010101" pitchFamily="49" charset="-122"/>
                <a:ea typeface="黑体" panose="02010609060101010101" pitchFamily="49" charset="-122"/>
                <a:sym typeface="+mn-ea"/>
              </a:rPr>
              <a:t>累计</a:t>
            </a:r>
            <a:r>
              <a:rPr lang="zh-CN" altLang="en-US" sz="2400" dirty="0" smtClean="0">
                <a:latin typeface="黑体" panose="02010609060101010101" pitchFamily="49" charset="-122"/>
                <a:ea typeface="黑体" panose="02010609060101010101" pitchFamily="49" charset="-122"/>
                <a:sym typeface="+mn-ea"/>
              </a:rPr>
              <a:t>或者用</a:t>
            </a:r>
            <a:r>
              <a:rPr lang="zh-CN" altLang="en-US" sz="2400" dirty="0" smtClean="0">
                <a:solidFill>
                  <a:srgbClr val="3333CC"/>
                </a:solidFill>
                <a:latin typeface="黑体" panose="02010609060101010101" pitchFamily="49" charset="-122"/>
                <a:ea typeface="黑体" panose="02010609060101010101" pitchFamily="49" charset="-122"/>
                <a:sym typeface="+mn-ea"/>
              </a:rPr>
              <a:t>其他时点</a:t>
            </a:r>
            <a:r>
              <a:rPr lang="zh-CN" altLang="en-US" sz="2400" dirty="0" smtClean="0">
                <a:latin typeface="黑体" panose="02010609060101010101" pitchFamily="49" charset="-122"/>
                <a:ea typeface="黑体" panose="02010609060101010101" pitchFamily="49" charset="-122"/>
                <a:sym typeface="+mn-ea"/>
              </a:rPr>
              <a:t>数据代替。</a:t>
            </a:r>
            <a:endParaRPr lang="zh-CN" altLang="en-US" sz="2400" dirty="0" smtClean="0">
              <a:latin typeface="黑体" panose="02010609060101010101" pitchFamily="49" charset="-122"/>
              <a:ea typeface="黑体" panose="02010609060101010101" pitchFamily="49" charset="-122"/>
              <a:sym typeface="+mn-ea"/>
            </a:endParaRPr>
          </a:p>
          <a:p>
            <a:pPr>
              <a:lnSpc>
                <a:spcPct val="90000"/>
              </a:lnSpc>
              <a:buNone/>
            </a:pPr>
            <a:endParaRPr lang="zh-CN" altLang="en-US" sz="2400" dirty="0">
              <a:solidFill>
                <a:srgbClr val="3333CC"/>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9215" y="7302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从业人员期末人数</a:t>
            </a:r>
            <a:endParaRPr lang="zh-CN" altLang="en-US" sz="2800" dirty="0"/>
          </a:p>
        </p:txBody>
      </p:sp>
      <p:sp>
        <p:nvSpPr>
          <p:cNvPr id="3" name="文本框 2"/>
          <p:cNvSpPr txBox="1"/>
          <p:nvPr/>
        </p:nvSpPr>
        <p:spPr>
          <a:xfrm>
            <a:off x="1285852" y="570692"/>
            <a:ext cx="7572428" cy="4154984"/>
          </a:xfrm>
          <a:prstGeom prst="rect">
            <a:avLst/>
          </a:prstGeom>
          <a:noFill/>
        </p:spPr>
        <p:txBody>
          <a:bodyPr wrap="square" rtlCol="0" anchor="t">
            <a:spAutoFit/>
          </a:bodyPr>
          <a:lstStyle/>
          <a:p>
            <a:r>
              <a:rPr lang="zh-CN" altLang="en-US" sz="2400" b="1" dirty="0" smtClean="0">
                <a:solidFill>
                  <a:srgbClr val="FF0000"/>
                </a:solidFill>
                <a:latin typeface="黑体" panose="02010609060101010101" pitchFamily="49" charset="-122"/>
                <a:ea typeface="黑体" panose="02010609060101010101" pitchFamily="49" charset="-122"/>
                <a:sym typeface="+mn-ea"/>
              </a:rPr>
              <a:t>包括</a:t>
            </a:r>
            <a:r>
              <a:rPr lang="zh-CN" altLang="en-US" sz="2400" b="1" dirty="0">
                <a:solidFill>
                  <a:srgbClr val="FF0000"/>
                </a:solidFill>
                <a:latin typeface="黑体" panose="02010609060101010101" pitchFamily="49" charset="-122"/>
                <a:ea typeface="黑体" panose="02010609060101010101" pitchFamily="49" charset="-122"/>
                <a:sym typeface="+mn-ea"/>
              </a:rPr>
              <a:t>的几类人员</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sym typeface="+mn-ea"/>
            </a:endParaRPr>
          </a:p>
          <a:p>
            <a:r>
              <a:rPr lang="zh-CN" altLang="en-US" sz="2000" b="1" spc="200" dirty="0" smtClean="0">
                <a:sym typeface="+mn-ea"/>
              </a:rPr>
              <a:t>1、非全日制人员；</a:t>
            </a:r>
            <a:endParaRPr lang="zh-CN" altLang="en-US" sz="2000" b="1" spc="200" dirty="0" smtClean="0">
              <a:sym typeface="+mn-ea"/>
            </a:endParaRPr>
          </a:p>
          <a:p>
            <a:r>
              <a:rPr lang="zh-CN" altLang="en-US" sz="2000" b="1" spc="200" dirty="0" smtClean="0">
                <a:sym typeface="+mn-ea"/>
              </a:rPr>
              <a:t>2、聘用的正式离退休人员；</a:t>
            </a:r>
            <a:endParaRPr lang="zh-CN" altLang="en-US" sz="2000" b="1" spc="200" dirty="0" smtClean="0">
              <a:sym typeface="+mn-ea"/>
            </a:endParaRPr>
          </a:p>
          <a:p>
            <a:r>
              <a:rPr lang="zh-CN" altLang="en-US" sz="2000" b="1" spc="200" dirty="0" smtClean="0">
                <a:sym typeface="+mn-ea"/>
              </a:rPr>
              <a:t>3、使用的外籍和港澳台方人员；</a:t>
            </a:r>
            <a:endParaRPr lang="zh-CN" altLang="en-US" sz="2000" b="1" spc="200" dirty="0" smtClean="0">
              <a:sym typeface="+mn-ea"/>
            </a:endParaRPr>
          </a:p>
          <a:p>
            <a:r>
              <a:rPr lang="zh-CN" altLang="en-US" sz="2000" b="1" spc="200" dirty="0" smtClean="0">
                <a:sym typeface="+mn-ea"/>
              </a:rPr>
              <a:t>4、兼职人员，其中包括利用课余时间</a:t>
            </a:r>
            <a:r>
              <a:rPr lang="zh-CN" altLang="en-US" sz="2000" b="1" spc="200" dirty="0" smtClean="0">
                <a:solidFill>
                  <a:srgbClr val="FF0000"/>
                </a:solidFill>
                <a:sym typeface="+mn-ea"/>
              </a:rPr>
              <a:t>打工的在校学生</a:t>
            </a:r>
            <a:r>
              <a:rPr lang="zh-CN" altLang="en-US" sz="2000" b="1" spc="200" dirty="0" smtClean="0">
                <a:sym typeface="+mn-ea"/>
              </a:rPr>
              <a:t>；</a:t>
            </a:r>
            <a:endParaRPr lang="zh-CN" altLang="en-US" sz="2000" b="1" spc="200" dirty="0" smtClean="0">
              <a:sym typeface="+mn-ea"/>
            </a:endParaRPr>
          </a:p>
          <a:p>
            <a:r>
              <a:rPr lang="zh-CN" altLang="en-US" sz="2000" b="1" spc="200" dirty="0" smtClean="0">
                <a:sym typeface="+mn-ea"/>
              </a:rPr>
              <a:t>5、处于试用期人员；</a:t>
            </a:r>
            <a:endParaRPr lang="zh-CN" altLang="en-US" sz="2000" b="1" spc="200" dirty="0" smtClean="0">
              <a:sym typeface="+mn-ea"/>
            </a:endParaRPr>
          </a:p>
          <a:p>
            <a:r>
              <a:rPr lang="zh-CN" altLang="en-US" sz="2000" b="1" spc="200" dirty="0" smtClean="0">
                <a:sym typeface="+mn-ea"/>
              </a:rPr>
              <a:t>6、编制外招用的临时人员；</a:t>
            </a:r>
            <a:endParaRPr lang="zh-CN" altLang="en-US" sz="2000" b="1" spc="200" dirty="0" smtClean="0">
              <a:sym typeface="+mn-ea"/>
            </a:endParaRPr>
          </a:p>
          <a:p>
            <a:r>
              <a:rPr lang="en-US" altLang="zh-CN" sz="2000" b="1" spc="200" dirty="0" smtClean="0">
                <a:sym typeface="+mn-ea"/>
              </a:rPr>
              <a:t>7</a:t>
            </a:r>
            <a:r>
              <a:rPr lang="zh-CN" altLang="en-US" sz="2000" b="1" spc="200" dirty="0" smtClean="0">
                <a:sym typeface="+mn-ea"/>
              </a:rPr>
              <a:t>、由于学习、病伤、产假（</a:t>
            </a:r>
            <a:r>
              <a:rPr lang="zh-CN" altLang="en-US" sz="2000" b="1" spc="200" dirty="0" smtClean="0">
                <a:solidFill>
                  <a:srgbClr val="FF0000"/>
                </a:solidFill>
                <a:sym typeface="+mn-ea"/>
              </a:rPr>
              <a:t>六个月及以内</a:t>
            </a:r>
            <a:r>
              <a:rPr lang="zh-CN" altLang="en-US" sz="2000" b="1" spc="200" dirty="0" smtClean="0">
                <a:sym typeface="+mn-ea"/>
              </a:rPr>
              <a:t>）等原因暂未工作仍由单位支付工资的人员；</a:t>
            </a:r>
            <a:endParaRPr lang="zh-CN" altLang="en-US" sz="2000" b="1" spc="200" dirty="0" smtClean="0">
              <a:sym typeface="+mn-ea"/>
            </a:endParaRPr>
          </a:p>
          <a:p>
            <a:r>
              <a:rPr lang="en-US" altLang="zh-CN" sz="2000" b="1" spc="200" dirty="0" smtClean="0">
                <a:sym typeface="+mn-ea"/>
              </a:rPr>
              <a:t>8</a:t>
            </a:r>
            <a:r>
              <a:rPr lang="zh-CN" altLang="en-US" sz="2000" b="1" spc="200" dirty="0" smtClean="0">
                <a:sym typeface="+mn-ea"/>
              </a:rPr>
              <a:t>、派往外单位工作，但工资仍由本单位发放的人员（如挂职、外派工作等情况）；</a:t>
            </a:r>
            <a:endParaRPr lang="zh-CN" altLang="en-US" sz="2000" b="1" spc="200" dirty="0" smtClean="0">
              <a:sym typeface="+mn-ea"/>
            </a:endParaRPr>
          </a:p>
          <a:p>
            <a:r>
              <a:rPr lang="en-US" altLang="zh-CN" sz="2000" b="1" spc="200" dirty="0" smtClean="0">
                <a:sym typeface="+mn-ea"/>
              </a:rPr>
              <a:t>9</a:t>
            </a:r>
            <a:r>
              <a:rPr lang="zh-CN" altLang="en-US" sz="2000" b="1" spc="200" dirty="0" smtClean="0">
                <a:sym typeface="+mn-ea"/>
              </a:rPr>
              <a:t>、应订立劳动合同而未订立劳动合同人员；</a:t>
            </a:r>
            <a:endParaRPr lang="zh-CN" altLang="en-US" sz="2000" b="1" spc="200" dirty="0" smtClean="0">
              <a:sym typeface="+mn-ea"/>
            </a:endParaRPr>
          </a:p>
          <a:p>
            <a:r>
              <a:rPr lang="en-US" altLang="zh-CN" sz="2000" b="1" spc="200" dirty="0" smtClean="0">
                <a:sym typeface="+mn-ea"/>
              </a:rPr>
              <a:t>10</a:t>
            </a:r>
            <a:r>
              <a:rPr lang="zh-CN" altLang="en-US" sz="2000" b="1" spc="200" dirty="0" smtClean="0">
                <a:sym typeface="+mn-ea"/>
              </a:rPr>
              <a:t>、劳务派遣人员。</a:t>
            </a:r>
            <a:endParaRPr lang="zh-CN" altLang="en-US" sz="2000" b="1" spc="200" dirty="0" smtClean="0">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9215" y="7302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从业人员期末人数</a:t>
            </a:r>
            <a:endParaRPr lang="zh-CN" altLang="en-US" sz="2800"/>
          </a:p>
        </p:txBody>
      </p:sp>
      <p:sp>
        <p:nvSpPr>
          <p:cNvPr id="3" name="文本框 2"/>
          <p:cNvSpPr txBox="1"/>
          <p:nvPr/>
        </p:nvSpPr>
        <p:spPr>
          <a:xfrm>
            <a:off x="1285852" y="713568"/>
            <a:ext cx="7671435" cy="4093428"/>
          </a:xfrm>
          <a:prstGeom prst="rect">
            <a:avLst/>
          </a:prstGeom>
          <a:noFill/>
        </p:spPr>
        <p:txBody>
          <a:bodyPr wrap="square" rtlCol="0" anchor="t">
            <a:spAutoFit/>
          </a:bodyPr>
          <a:lstStyle/>
          <a:p>
            <a:r>
              <a:rPr lang="zh-CN" altLang="en-US" sz="2400" b="1" dirty="0">
                <a:solidFill>
                  <a:srgbClr val="FF0000"/>
                </a:solidFill>
                <a:latin typeface="黑体" panose="02010609060101010101" pitchFamily="49" charset="-122"/>
                <a:ea typeface="黑体" panose="02010609060101010101" pitchFamily="49" charset="-122"/>
                <a:sym typeface="+mn-ea"/>
              </a:rPr>
              <a:t>不包括的几类人员</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sym typeface="+mn-ea"/>
            </a:endParaRPr>
          </a:p>
          <a:p>
            <a:endParaRPr lang="en-US" altLang="zh-CN" sz="1600" dirty="0">
              <a:solidFill>
                <a:srgbClr val="FF0066"/>
              </a:solidFill>
              <a:latin typeface="黑体" panose="02010609060101010101" pitchFamily="49" charset="-122"/>
              <a:ea typeface="黑体" panose="02010609060101010101" pitchFamily="49" charset="-122"/>
            </a:endParaRPr>
          </a:p>
          <a:p>
            <a:pPr lvl="1">
              <a:spcBef>
                <a:spcPct val="0"/>
              </a:spcBef>
            </a:pPr>
            <a:r>
              <a:rPr lang="en-US" altLang="zh-CN" sz="2000" b="1" spc="200" dirty="0" smtClean="0">
                <a:sym typeface="+mn-ea"/>
              </a:rPr>
              <a:t>1</a:t>
            </a:r>
            <a:r>
              <a:rPr lang="zh-CN" altLang="en-US" sz="2000" b="1" spc="200" dirty="0" smtClean="0">
                <a:sym typeface="+mn-ea"/>
              </a:rPr>
              <a:t>、</a:t>
            </a:r>
            <a:r>
              <a:rPr lang="zh-CN" altLang="en-US" sz="2000" b="1" spc="200" dirty="0" smtClean="0"/>
              <a:t>离开本单位仍保留劳动关系，并定期领取生活费的人员；</a:t>
            </a:r>
            <a:endParaRPr lang="zh-CN" altLang="en-US" sz="2000" b="1" spc="200" dirty="0" smtClean="0">
              <a:sym typeface="+mn-ea"/>
            </a:endParaRPr>
          </a:p>
          <a:p>
            <a:pPr lvl="1">
              <a:spcBef>
                <a:spcPct val="0"/>
              </a:spcBef>
            </a:pPr>
            <a:r>
              <a:rPr lang="en-US" altLang="zh-CN" sz="2000" b="1" spc="200" dirty="0" smtClean="0">
                <a:sym typeface="+mn-ea"/>
              </a:rPr>
              <a:t>2</a:t>
            </a:r>
            <a:r>
              <a:rPr lang="zh-CN" altLang="en-US" sz="2000" b="1" spc="200" dirty="0" smtClean="0"/>
              <a:t>、</a:t>
            </a:r>
            <a:r>
              <a:rPr lang="zh-CN" altLang="en-US" sz="2000" dirty="0" smtClean="0">
                <a:solidFill>
                  <a:srgbClr val="FF0000"/>
                </a:solidFill>
                <a:latin typeface="黑体" panose="02010609060101010101" pitchFamily="49" charset="-122"/>
                <a:ea typeface="黑体" panose="02010609060101010101" pitchFamily="49" charset="-122"/>
                <a:sym typeface="+mn-ea"/>
              </a:rPr>
              <a:t>实习生：</a:t>
            </a:r>
            <a:r>
              <a:rPr lang="zh-CN" altLang="en-US" sz="2000" dirty="0" smtClean="0">
                <a:latin typeface="黑体" panose="02010609060101010101" pitchFamily="49" charset="-122"/>
                <a:ea typeface="黑体" panose="02010609060101010101" pitchFamily="49" charset="-122"/>
                <a:sym typeface="+mn-ea"/>
              </a:rPr>
              <a:t>在本单位</a:t>
            </a:r>
            <a:r>
              <a:rPr lang="zh-CN" altLang="en-US" sz="2000" dirty="0" smtClean="0">
                <a:solidFill>
                  <a:srgbClr val="FF0000"/>
                </a:solidFill>
                <a:latin typeface="黑体" panose="02010609060101010101" pitchFamily="49" charset="-122"/>
                <a:ea typeface="黑体" panose="02010609060101010101" pitchFamily="49" charset="-122"/>
                <a:sym typeface="+mn-ea"/>
              </a:rPr>
              <a:t>实习</a:t>
            </a:r>
            <a:r>
              <a:rPr lang="zh-CN" altLang="en-US" sz="2000" dirty="0" smtClean="0">
                <a:latin typeface="黑体" panose="02010609060101010101" pitchFamily="49" charset="-122"/>
                <a:ea typeface="黑体" panose="02010609060101010101" pitchFamily="49" charset="-122"/>
                <a:sym typeface="+mn-ea"/>
              </a:rPr>
              <a:t>的各类</a:t>
            </a:r>
            <a:r>
              <a:rPr lang="zh-CN" altLang="en-US" sz="2000" dirty="0" smtClean="0">
                <a:solidFill>
                  <a:srgbClr val="FF0000"/>
                </a:solidFill>
                <a:latin typeface="黑体" panose="02010609060101010101" pitchFamily="49" charset="-122"/>
                <a:ea typeface="黑体" panose="02010609060101010101" pitchFamily="49" charset="-122"/>
                <a:sym typeface="+mn-ea"/>
              </a:rPr>
              <a:t>在校学生；</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r>
              <a:rPr lang="zh-CN" altLang="en-US" sz="2000" dirty="0" smtClean="0">
                <a:solidFill>
                  <a:schemeClr val="tx2">
                    <a:lumMod val="40000"/>
                    <a:lumOff val="60000"/>
                  </a:schemeClr>
                </a:solidFill>
                <a:latin typeface="黑体" panose="02010609060101010101" pitchFamily="49" charset="-122"/>
                <a:ea typeface="黑体" panose="02010609060101010101" pitchFamily="49" charset="-122"/>
              </a:rPr>
              <a:t>利用课余时间打工的在校学生属于从业人员</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endParaRPr lang="zh-CN" altLang="en-US" sz="2000" dirty="0" smtClean="0"/>
          </a:p>
          <a:p>
            <a:pPr lvl="1">
              <a:spcBef>
                <a:spcPct val="0"/>
              </a:spcBef>
            </a:pPr>
            <a:r>
              <a:rPr lang="en-US" altLang="zh-CN" sz="2000" b="1" spc="200" dirty="0" smtClean="0">
                <a:sym typeface="+mn-ea"/>
              </a:rPr>
              <a:t>3</a:t>
            </a:r>
            <a:r>
              <a:rPr lang="zh-CN" altLang="en-US" sz="2000" b="1" spc="200" dirty="0" smtClean="0">
                <a:sym typeface="+mn-ea"/>
              </a:rPr>
              <a:t>、</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劳务外包人员：</a:t>
            </a:r>
            <a:r>
              <a:rPr lang="zh-CN" altLang="en-US" sz="2000" dirty="0" smtClean="0">
                <a:latin typeface="黑体" panose="02010609060101010101" pitchFamily="49" charset="-122"/>
                <a:ea typeface="黑体" panose="02010609060101010101" pitchFamily="49" charset="-122"/>
                <a:sym typeface="+mn-ea"/>
              </a:rPr>
              <a:t>本单位因</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a:t>
            </a:r>
            <a:r>
              <a:rPr lang="zh-CN" altLang="en-US" sz="2000" dirty="0" smtClean="0">
                <a:latin typeface="黑体" panose="02010609060101010101" pitchFamily="49" charset="-122"/>
                <a:ea typeface="黑体" panose="02010609060101010101" pitchFamily="49" charset="-122"/>
                <a:sym typeface="+mn-ea"/>
              </a:rPr>
              <a:t>而使用的人员</a:t>
            </a:r>
            <a:r>
              <a:rPr lang="zh-CN" altLang="en-US" sz="2000" b="1" spc="200" dirty="0" smtClean="0">
                <a:sym typeface="+mn-ea"/>
              </a:rPr>
              <a:t>，</a:t>
            </a:r>
            <a:r>
              <a:rPr lang="zh-CN" altLang="en-US" sz="2000" b="1" spc="200" dirty="0" smtClean="0"/>
              <a:t>如：建筑业整建制使用的人员</a:t>
            </a:r>
            <a:r>
              <a:rPr lang="zh-CN" altLang="en-US" sz="2000" dirty="0" smtClean="0">
                <a:latin typeface="黑体" panose="02010609060101010101" pitchFamily="49" charset="-122"/>
                <a:ea typeface="黑体" panose="02010609060101010101" pitchFamily="49" charset="-122"/>
                <a:sym typeface="+mn-ea"/>
              </a:rPr>
              <a:t>；</a:t>
            </a:r>
            <a:endParaRPr lang="en-US" altLang="zh-CN" sz="2000" dirty="0" smtClean="0">
              <a:latin typeface="黑体" panose="02010609060101010101" pitchFamily="49" charset="-122"/>
              <a:ea typeface="黑体" panose="02010609060101010101" pitchFamily="49" charset="-122"/>
              <a:sym typeface="+mn-ea"/>
            </a:endParaRPr>
          </a:p>
          <a:p>
            <a:pPr lvl="1">
              <a:spcBef>
                <a:spcPct val="0"/>
              </a:spcBef>
            </a:pPr>
            <a:r>
              <a:rPr lang="en-US" altLang="zh-CN" sz="2000" b="1" spc="200" dirty="0" smtClean="0"/>
              <a:t>4</a:t>
            </a:r>
            <a:r>
              <a:rPr lang="zh-CN" altLang="en-US" sz="2000" b="1" spc="200" dirty="0" smtClean="0"/>
              <a:t>、</a:t>
            </a:r>
            <a:r>
              <a:rPr lang="zh-CN" altLang="en-US" sz="2000" b="1" spc="200" dirty="0" smtClean="0">
                <a:solidFill>
                  <a:schemeClr val="tx2">
                    <a:lumMod val="60000"/>
                    <a:lumOff val="40000"/>
                  </a:schemeClr>
                </a:solidFill>
                <a:sym typeface="+mn-ea"/>
              </a:rPr>
              <a:t>参军人员</a:t>
            </a:r>
            <a:r>
              <a:rPr lang="zh-CN" altLang="en-US" sz="2000" b="1" spc="200" dirty="0" smtClean="0">
                <a:sym typeface="+mn-ea"/>
              </a:rPr>
              <a:t>无论原单位是否仍发生活费或补贴都不统计在从业人员期末人数中；</a:t>
            </a:r>
            <a:endParaRPr lang="zh-CN" altLang="zh-CN" sz="2000" b="1" spc="200" dirty="0" smtClean="0"/>
          </a:p>
          <a:p>
            <a:pPr lvl="1">
              <a:spcBef>
                <a:spcPct val="0"/>
              </a:spcBef>
            </a:pPr>
            <a:r>
              <a:rPr lang="en-US" altLang="zh-CN" sz="2000" b="1" spc="200" dirty="0" smtClean="0"/>
              <a:t>5</a:t>
            </a:r>
            <a:r>
              <a:rPr lang="zh-CN" altLang="en-US" sz="2000" b="1" spc="200" dirty="0" smtClean="0"/>
              <a:t>、</a:t>
            </a:r>
            <a:r>
              <a:rPr lang="zh-CN" altLang="en-US" sz="2000" b="1" spc="200" dirty="0" smtClean="0">
                <a:sym typeface="+mn-ea"/>
              </a:rPr>
              <a:t>本单位正式</a:t>
            </a:r>
            <a:r>
              <a:rPr lang="zh-CN" altLang="en-US" sz="2000" b="1" spc="200" dirty="0" smtClean="0">
                <a:solidFill>
                  <a:schemeClr val="tx2">
                    <a:lumMod val="60000"/>
                    <a:lumOff val="40000"/>
                  </a:schemeClr>
                </a:solidFill>
                <a:sym typeface="+mn-ea"/>
              </a:rPr>
              <a:t>离退休人员</a:t>
            </a:r>
            <a:r>
              <a:rPr lang="zh-CN" altLang="en-US" sz="2000" b="1" spc="200" dirty="0" smtClean="0">
                <a:sym typeface="+mn-ea"/>
              </a:rPr>
              <a:t>（返聘除外）</a:t>
            </a:r>
            <a:r>
              <a:rPr lang="zh-CN" altLang="en-US" sz="2000" b="1" spc="200" dirty="0" smtClean="0"/>
              <a:t>；</a:t>
            </a:r>
            <a:endParaRPr lang="zh-CN" altLang="en-US" sz="2000" b="1" spc="200" dirty="0" smtClean="0"/>
          </a:p>
          <a:p>
            <a:pPr lvl="1">
              <a:spcBef>
                <a:spcPct val="0"/>
              </a:spcBef>
            </a:pPr>
            <a:r>
              <a:rPr lang="en-US" altLang="zh-CN" sz="2000" b="1" spc="200" dirty="0" smtClean="0">
                <a:sym typeface="+mn-ea"/>
              </a:rPr>
              <a:t>6</a:t>
            </a:r>
            <a:r>
              <a:rPr lang="zh-CN" altLang="en-US" sz="2000" b="1" dirty="0" smtClean="0">
                <a:latin typeface="仿宋_GB2312" panose="02010609030101010101" pitchFamily="49" charset="-122"/>
                <a:cs typeface="仿宋_GB2312" panose="02010609030101010101" pitchFamily="49" charset="-122"/>
                <a:sym typeface="+mn-ea"/>
              </a:rPr>
              <a:t>、</a:t>
            </a:r>
            <a:r>
              <a:rPr lang="zh-CN" altLang="en-US" sz="2000" b="1" spc="200" dirty="0" smtClean="0">
                <a:solidFill>
                  <a:schemeClr val="tx2">
                    <a:lumMod val="60000"/>
                    <a:lumOff val="40000"/>
                  </a:schemeClr>
                </a:solidFill>
              </a:rPr>
              <a:t>不在岗职工，</a:t>
            </a:r>
            <a:r>
              <a:rPr lang="zh-CN" altLang="en-US" sz="2000" b="1" spc="200" dirty="0" smtClean="0"/>
              <a:t>如仅发放基本工资的外派工作人员、下岗待工人员、停薪留职出国学习或工作的人员等</a:t>
            </a:r>
            <a:r>
              <a:rPr lang="zh-CN" altLang="en-US" sz="2000" b="1" spc="200" dirty="0" smtClean="0">
                <a:solidFill>
                  <a:schemeClr val="tx2">
                    <a:lumMod val="60000"/>
                    <a:lumOff val="40000"/>
                  </a:schemeClr>
                </a:solidFill>
              </a:rPr>
              <a:t>。</a:t>
            </a:r>
            <a:endParaRPr lang="en-US" altLang="zh-CN" sz="2000" dirty="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05" y="45720"/>
            <a:ext cx="6882130" cy="521970"/>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rPr>
              <a:t>区分实习生和打工学生</a:t>
            </a:r>
            <a:endParaRPr lang="zh-CN" altLang="en-US" sz="2800" b="1" dirty="0">
              <a:latin typeface="黑体" panose="02010609060101010101" pitchFamily="49" charset="-122"/>
              <a:ea typeface="黑体" panose="02010609060101010101" pitchFamily="49" charset="-122"/>
            </a:endParaRPr>
          </a:p>
        </p:txBody>
      </p:sp>
      <p:sp>
        <p:nvSpPr>
          <p:cNvPr id="3" name="文本框 2"/>
          <p:cNvSpPr txBox="1"/>
          <p:nvPr/>
        </p:nvSpPr>
        <p:spPr>
          <a:xfrm>
            <a:off x="1571604" y="856444"/>
            <a:ext cx="5724644" cy="461665"/>
          </a:xfrm>
          <a:prstGeom prst="rect">
            <a:avLst/>
          </a:prstGeom>
          <a:noFill/>
        </p:spPr>
        <p:txBody>
          <a:bodyPr wrap="none" rtlCol="0" anchor="t">
            <a:spAutoFit/>
          </a:bodyPr>
          <a:lstStyle/>
          <a:p>
            <a:r>
              <a:rPr lang="zh-CN" altLang="en-US" sz="2400" dirty="0">
                <a:solidFill>
                  <a:srgbClr val="FF0000"/>
                </a:solidFill>
                <a:latin typeface="黑体" panose="02010609060101010101" pitchFamily="49" charset="-122"/>
                <a:ea typeface="黑体" panose="02010609060101010101" pitchFamily="49" charset="-122"/>
                <a:sym typeface="+mn-ea"/>
              </a:rPr>
              <a:t>利用课余时间</a:t>
            </a:r>
            <a:r>
              <a:rPr lang="zh-CN" altLang="en-US" sz="2400" dirty="0" smtClean="0">
                <a:solidFill>
                  <a:srgbClr val="FF0000"/>
                </a:solidFill>
                <a:latin typeface="黑体" panose="02010609060101010101" pitchFamily="49" charset="-122"/>
                <a:ea typeface="黑体" panose="02010609060101010101" pitchFamily="49" charset="-122"/>
                <a:sym typeface="+mn-ea"/>
              </a:rPr>
              <a:t>打工学生</a:t>
            </a:r>
            <a:r>
              <a:rPr lang="zh-CN" altLang="en-US" sz="2400" dirty="0">
                <a:solidFill>
                  <a:srgbClr val="FF0000"/>
                </a:solidFill>
                <a:latin typeface="黑体" panose="02010609060101010101" pitchFamily="49" charset="-122"/>
                <a:ea typeface="黑体" panose="02010609060101010101" pitchFamily="49" charset="-122"/>
                <a:sym typeface="+mn-ea"/>
              </a:rPr>
              <a:t>属于其他从业人员</a:t>
            </a:r>
            <a:endParaRPr lang="zh-CN" altLang="en-US" sz="2400" dirty="0">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285852" y="2312035"/>
            <a:ext cx="2428893" cy="1014730"/>
          </a:xfrm>
          <a:prstGeom prst="rect">
            <a:avLst/>
          </a:prstGeom>
          <a:noFill/>
        </p:spPr>
        <p:txBody>
          <a:bodyPr wrap="square" rtlCol="0" anchor="t">
            <a:spAutoFit/>
          </a:bodyPr>
          <a:lstStyle/>
          <a:p>
            <a:r>
              <a:rPr lang="zh-CN" altLang="en-US" sz="2000" b="1" dirty="0">
                <a:latin typeface="黑体" panose="02010609060101010101" pitchFamily="49" charset="-122"/>
                <a:ea typeface="黑体" panose="02010609060101010101" pitchFamily="49" charset="-122"/>
                <a:sym typeface="+mn-ea"/>
              </a:rPr>
              <a:t>目的性</a:t>
            </a:r>
            <a:endParaRPr lang="en-US" altLang="zh-CN" sz="2000" dirty="0">
              <a:latin typeface="黑体" panose="02010609060101010101" pitchFamily="49" charset="-122"/>
              <a:ea typeface="黑体" panose="02010609060101010101" pitchFamily="49" charset="-122"/>
            </a:endParaRPr>
          </a:p>
          <a:p>
            <a:r>
              <a:rPr lang="zh-CN" altLang="en-US" sz="2000" dirty="0">
                <a:latin typeface="黑体" panose="02010609060101010101" pitchFamily="49" charset="-122"/>
                <a:ea typeface="黑体" panose="02010609060101010101" pitchFamily="49" charset="-122"/>
                <a:sym typeface="+mn-ea"/>
              </a:rPr>
              <a:t>实习</a:t>
            </a:r>
            <a:r>
              <a:rPr lang="en-US" altLang="zh-CN" sz="2000" dirty="0">
                <a:latin typeface="黑体" panose="02010609060101010101" pitchFamily="49" charset="-122"/>
                <a:ea typeface="黑体" panose="02010609060101010101" pitchFamily="49" charset="-122"/>
                <a:sym typeface="+mn-ea"/>
              </a:rPr>
              <a:t>/</a:t>
            </a:r>
            <a:r>
              <a:rPr lang="zh-CN" altLang="en-US" sz="2000" dirty="0">
                <a:latin typeface="黑体" panose="02010609060101010101" pitchFamily="49" charset="-122"/>
                <a:ea typeface="黑体" panose="02010609060101010101" pitchFamily="49" charset="-122"/>
                <a:sym typeface="+mn-ea"/>
              </a:rPr>
              <a:t>打工</a:t>
            </a:r>
            <a:endParaRPr lang="zh-CN" altLang="en-US" sz="2000" dirty="0">
              <a:latin typeface="黑体" panose="02010609060101010101" pitchFamily="49" charset="-122"/>
              <a:ea typeface="黑体" panose="02010609060101010101" pitchFamily="49" charset="-122"/>
              <a:sym typeface="+mn-ea"/>
            </a:endParaRPr>
          </a:p>
          <a:p>
            <a:r>
              <a:rPr lang="zh-CN" altLang="en-US" sz="2000" dirty="0">
                <a:solidFill>
                  <a:srgbClr val="FF0000"/>
                </a:solidFill>
                <a:latin typeface="黑体" panose="02010609060101010101" pitchFamily="49" charset="-122"/>
                <a:ea typeface="黑体" panose="02010609060101010101" pitchFamily="49" charset="-122"/>
                <a:sym typeface="+mn-ea"/>
              </a:rPr>
              <a:t>以企业认定为准</a:t>
            </a:r>
            <a:endParaRPr lang="zh-CN" altLang="en-US" sz="2000" dirty="0">
              <a:solidFill>
                <a:srgbClr val="FF0000"/>
              </a:solidFill>
            </a:endParaRPr>
          </a:p>
        </p:txBody>
      </p:sp>
      <p:sp>
        <p:nvSpPr>
          <p:cNvPr id="11" name="左中括号 10"/>
          <p:cNvSpPr/>
          <p:nvPr/>
        </p:nvSpPr>
        <p:spPr>
          <a:xfrm>
            <a:off x="3369945" y="1692275"/>
            <a:ext cx="457200" cy="2438400"/>
          </a:xfrm>
          <a:prstGeom prst="leftBracket">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文本框 4"/>
          <p:cNvSpPr txBox="1"/>
          <p:nvPr/>
        </p:nvSpPr>
        <p:spPr>
          <a:xfrm>
            <a:off x="3925570" y="1523365"/>
            <a:ext cx="4394200" cy="1015663"/>
          </a:xfrm>
          <a:prstGeom prst="rect">
            <a:avLst/>
          </a:prstGeom>
          <a:noFill/>
        </p:spPr>
        <p:txBody>
          <a:bodyPr wrap="square" rtlCol="0" anchor="t">
            <a:spAutoFit/>
          </a:bodyPr>
          <a:lstStyle/>
          <a:p>
            <a:r>
              <a:rPr lang="zh-CN" altLang="en-US" sz="2000" dirty="0">
                <a:latin typeface="Arial" panose="020B0604020202020204" pitchFamily="34" charset="0"/>
                <a:ea typeface="宋体" panose="02010600030101010101" pitchFamily="2" charset="-122"/>
                <a:sym typeface="+mn-ea"/>
              </a:rPr>
              <a:t>实习生：学校有实践活动要求，以找工作为目的，常见于高校高年级</a:t>
            </a:r>
            <a:r>
              <a:rPr lang="zh-CN" altLang="en-US" sz="2000" dirty="0" smtClean="0">
                <a:latin typeface="Arial" panose="020B0604020202020204" pitchFamily="34" charset="0"/>
                <a:ea typeface="宋体" panose="02010600030101010101" pitchFamily="2" charset="-122"/>
                <a:sym typeface="+mn-ea"/>
              </a:rPr>
              <a:t>学生（一般为了积累工作经验）</a:t>
            </a:r>
            <a:endParaRPr lang="zh-CN" altLang="en-US" sz="2000" dirty="0"/>
          </a:p>
        </p:txBody>
      </p:sp>
      <p:sp>
        <p:nvSpPr>
          <p:cNvPr id="25607" name="TextBox 15"/>
          <p:cNvSpPr txBox="1"/>
          <p:nvPr/>
        </p:nvSpPr>
        <p:spPr>
          <a:xfrm>
            <a:off x="3997960" y="3788410"/>
            <a:ext cx="4321810" cy="706755"/>
          </a:xfrm>
          <a:prstGeom prst="rect">
            <a:avLst/>
          </a:prstGeom>
          <a:noFill/>
          <a:ln w="9525">
            <a:noFill/>
          </a:ln>
        </p:spPr>
        <p:txBody>
          <a:bodyPr wrap="square" anchor="t">
            <a:spAutoFit/>
          </a:bodyPr>
          <a:lstStyle/>
          <a:p>
            <a:r>
              <a:rPr lang="zh-CN" altLang="en-US" sz="2000" dirty="0">
                <a:latin typeface="Arial" panose="020B0604020202020204" pitchFamily="34" charset="0"/>
                <a:ea typeface="宋体" panose="02010600030101010101" pitchFamily="2" charset="-122"/>
              </a:rPr>
              <a:t>打工学生：仅以赚钱为目的，任何年级的学生都有</a:t>
            </a:r>
            <a:r>
              <a:rPr lang="zh-CN" altLang="en-US" sz="2000" dirty="0" smtClean="0">
                <a:latin typeface="Arial" panose="020B0604020202020204" pitchFamily="34" charset="0"/>
                <a:ea typeface="宋体" panose="02010600030101010101" pitchFamily="2" charset="-122"/>
              </a:rPr>
              <a:t>可能（</a:t>
            </a:r>
            <a:r>
              <a:rPr lang="zh-CN" altLang="en-US" sz="2000" dirty="0" smtClean="0">
                <a:solidFill>
                  <a:srgbClr val="FF0000"/>
                </a:solidFill>
                <a:latin typeface="Arial" panose="020B0604020202020204" pitchFamily="34" charset="0"/>
                <a:ea typeface="宋体" panose="02010600030101010101" pitchFamily="2" charset="-122"/>
              </a:rPr>
              <a:t>勤工俭学≠打工</a:t>
            </a:r>
            <a:r>
              <a:rPr lang="zh-CN" altLang="en-US" sz="2000" dirty="0" smtClean="0">
                <a:latin typeface="Arial" panose="020B0604020202020204" pitchFamily="34" charset="0"/>
                <a:ea typeface="宋体" panose="02010600030101010101" pitchFamily="2" charset="-122"/>
              </a:rPr>
              <a:t>）</a:t>
            </a:r>
            <a:endParaRPr lang="zh-CN" altLang="en-US" sz="20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9840" y="50800"/>
            <a:ext cx="4115435" cy="521970"/>
          </a:xfrm>
          <a:prstGeom prst="rect">
            <a:avLst/>
          </a:prstGeom>
          <a:noFill/>
        </p:spPr>
        <p:txBody>
          <a:bodyPr wrap="none" rtlCol="0" anchor="t">
            <a:spAutoFit/>
          </a:bodyPr>
          <a:lstStyle/>
          <a:p>
            <a:pPr algn="ctr" defTabSz="914400"/>
            <a:r>
              <a:rPr lang="zh-CN" altLang="en-US" sz="2800" b="1" dirty="0" smtClean="0">
                <a:sym typeface="微软雅黑" panose="020B0503020204020204" pitchFamily="34" charset="-122"/>
              </a:rPr>
              <a:t>五普查方案中的劳资报表</a:t>
            </a:r>
            <a:endParaRPr lang="zh-CN" altLang="en-US" sz="2800" b="1" dirty="0">
              <a:solidFill>
                <a:srgbClr val="336699"/>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矩形 3"/>
          <p:cNvSpPr/>
          <p:nvPr/>
        </p:nvSpPr>
        <p:spPr>
          <a:xfrm>
            <a:off x="1476036" y="626890"/>
            <a:ext cx="6929486" cy="5184775"/>
          </a:xfrm>
          <a:prstGeom prst="rect">
            <a:avLst/>
          </a:prstGeom>
        </p:spPr>
        <p:txBody>
          <a:bodyPr wrap="square">
            <a:spAutoFit/>
          </a:bodyPr>
          <a:lstStyle/>
          <a:p>
            <a:endParaRPr lang="en-US" altLang="zh-CN" sz="2000" b="1" dirty="0" smtClean="0">
              <a:solidFill>
                <a:schemeClr val="tx1"/>
              </a:solidFill>
              <a:sym typeface="+mn-ea"/>
            </a:endParaRPr>
          </a:p>
          <a:p>
            <a:r>
              <a:rPr lang="en-US" altLang="zh-CN" sz="2000" b="1" dirty="0" smtClean="0">
                <a:solidFill>
                  <a:schemeClr val="tx1"/>
                </a:solidFill>
                <a:sym typeface="+mn-ea"/>
              </a:rPr>
              <a:t>普查对象</a:t>
            </a:r>
            <a:endParaRPr lang="zh-CN" altLang="en-US" sz="2000" b="1" dirty="0">
              <a:solidFill>
                <a:schemeClr val="bg1"/>
              </a:solidFill>
              <a:latin typeface="Arial" panose="020B0604020202020204" pitchFamily="34" charset="0"/>
              <a:ea typeface="微软雅黑" panose="020B0503020204020204" pitchFamily="34" charset="-122"/>
            </a:endParaRPr>
          </a:p>
          <a:p>
            <a:endParaRPr lang="en-US" altLang="zh-CN" sz="2000" dirty="0" smtClean="0">
              <a:sym typeface="+mn-ea"/>
            </a:endParaRPr>
          </a:p>
          <a:p>
            <a:r>
              <a:rPr lang="en-US" altLang="zh-CN" sz="2000" dirty="0" smtClean="0">
                <a:sym typeface="+mn-ea"/>
              </a:rPr>
              <a:t>我国境内从事第二产业和第三产业活动的全部法人单位和个体经营户，包括统计上认定的视同法人单位的产业活动单位。</a:t>
            </a:r>
            <a:endParaRPr lang="en-US" altLang="zh-CN" sz="2000" dirty="0" smtClean="0">
              <a:sym typeface="+mn-ea"/>
            </a:endParaRPr>
          </a:p>
          <a:p>
            <a:endParaRPr lang="en-US" altLang="zh-CN" sz="2000" dirty="0" smtClean="0">
              <a:sym typeface="+mn-ea"/>
            </a:endParaRPr>
          </a:p>
          <a:p>
            <a:r>
              <a:rPr lang="en-US" altLang="zh-CN" sz="2000" dirty="0" smtClean="0">
                <a:sym typeface="+mn-ea"/>
              </a:rPr>
              <a:t>包括统计部门负责普查的法人单位，金融部门、铁路部门负责普查的法人单位，军队系统负责普查的法人单位。</a:t>
            </a:r>
            <a:endParaRPr lang="en-US" altLang="zh-CN" sz="2000" dirty="0" smtClean="0">
              <a:sym typeface="+mn-ea"/>
            </a:endParaRPr>
          </a:p>
          <a:p>
            <a:endParaRPr lang="en-US" altLang="zh-CN" sz="1600" dirty="0" smtClean="0">
              <a:sym typeface="+mn-ea"/>
            </a:endParaRPr>
          </a:p>
          <a:p>
            <a:endParaRPr lang="en-US" altLang="zh-CN" sz="1600" dirty="0" smtClean="0">
              <a:sym typeface="+mn-ea"/>
            </a:endParaRPr>
          </a:p>
          <a:p>
            <a:endParaRPr lang="en-US" altLang="zh-CN" sz="1600" dirty="0" smtClean="0">
              <a:sym typeface="+mn-ea"/>
            </a:endParaRPr>
          </a:p>
          <a:p>
            <a:pPr>
              <a:lnSpc>
                <a:spcPct val="150000"/>
              </a:lnSpc>
            </a:pPr>
            <a:endParaRPr lang="zh-CN" altLang="en-US" sz="1600" dirty="0" smtClean="0">
              <a:sym typeface="+mn-ea"/>
            </a:endParaRPr>
          </a:p>
          <a:p>
            <a:pPr>
              <a:lnSpc>
                <a:spcPct val="150000"/>
              </a:lnSpc>
            </a:pPr>
            <a:endParaRPr lang="zh-CN" altLang="en-US" sz="1400" dirty="0" smtClean="0">
              <a:sym typeface="+mn-ea"/>
            </a:endParaRPr>
          </a:p>
          <a:p>
            <a:endParaRPr lang="en-US" altLang="zh-CN" sz="1400" dirty="0" smtClean="0">
              <a:sym typeface="+mn-lt"/>
            </a:endParaRPr>
          </a:p>
          <a:p>
            <a:endParaRPr lang="en-US" altLang="zh-CN" sz="1400" dirty="0" smtClean="0">
              <a:sym typeface="+mn-lt"/>
            </a:endParaRPr>
          </a:p>
          <a:p>
            <a:endParaRPr lang="en-US" altLang="zh-CN" sz="1400" dirty="0" smtClean="0">
              <a:sym typeface="+mn-lt"/>
            </a:endParaRPr>
          </a:p>
          <a:p>
            <a:endParaRPr lang="en-US" altLang="zh-CN" dirty="0" smtClean="0">
              <a:sym typeface="+mn-lt"/>
            </a:endParaRPr>
          </a:p>
          <a:p>
            <a:endParaRPr lang="en-US" altLang="zh-CN" dirty="0">
              <a:sym typeface="+mn-lt"/>
            </a:endParaRPr>
          </a:p>
        </p:txBody>
      </p:sp>
      <p:sp>
        <p:nvSpPr>
          <p:cNvPr id="6" name="矩形 5"/>
          <p:cNvSpPr/>
          <p:nvPr/>
        </p:nvSpPr>
        <p:spPr>
          <a:xfrm>
            <a:off x="1214414" y="3499650"/>
            <a:ext cx="309880" cy="368300"/>
          </a:xfrm>
          <a:prstGeom prst="rect">
            <a:avLst/>
          </a:prstGeom>
        </p:spPr>
        <p:txBody>
          <a:bodyPr wrap="none">
            <a:spAutoFit/>
          </a:bodyPr>
          <a:lstStyle/>
          <a:p>
            <a:endParaRPr lang="zh-CN" altLang="en-US" dirty="0"/>
          </a:p>
        </p:txBody>
      </p:sp>
      <p:sp>
        <p:nvSpPr>
          <p:cNvPr id="11" name="矩形 10"/>
          <p:cNvSpPr/>
          <p:nvPr/>
        </p:nvSpPr>
        <p:spPr>
          <a:xfrm>
            <a:off x="1214414" y="4214030"/>
            <a:ext cx="309880" cy="368300"/>
          </a:xfrm>
          <a:prstGeom prst="rect">
            <a:avLst/>
          </a:prstGeom>
        </p:spPr>
        <p:txBody>
          <a:bodyPr wrap="none">
            <a:spAutoFit/>
          </a:bodyPr>
          <a:lstStyle/>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过程 12"/>
          <p:cNvSpPr/>
          <p:nvPr/>
        </p:nvSpPr>
        <p:spPr>
          <a:xfrm>
            <a:off x="1142976" y="642130"/>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2"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cs typeface="+mj-cs"/>
                <a:sym typeface="+mn-ea"/>
              </a:rPr>
              <a:t>错误案例</a:t>
            </a:r>
            <a:endParaRPr lang="zh-CN" altLang="zh-CN" sz="2800" b="1" dirty="0" smtClean="0">
              <a:latin typeface="黑体" panose="02010609060101010101" pitchFamily="49" charset="-122"/>
              <a:ea typeface="黑体" panose="02010609060101010101" pitchFamily="49" charset="-122"/>
              <a:cs typeface="+mj-cs"/>
              <a:sym typeface="+mn-ea"/>
            </a:endParaRPr>
          </a:p>
        </p:txBody>
      </p:sp>
      <p:sp>
        <p:nvSpPr>
          <p:cNvPr id="3" name="文本框 9"/>
          <p:cNvSpPr txBox="1"/>
          <p:nvPr/>
        </p:nvSpPr>
        <p:spPr>
          <a:xfrm>
            <a:off x="1785918" y="785006"/>
            <a:ext cx="6667844" cy="954107"/>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E</a:t>
            </a:r>
            <a:r>
              <a:rPr lang="zh-CN" altLang="en-US" dirty="0" smtClean="0">
                <a:latin typeface="+mj-ea"/>
                <a:ea typeface="+mj-ea"/>
                <a:cs typeface="仿宋_GB2312" panose="02010609030101010101" pitchFamily="49" charset="-122"/>
                <a:sym typeface="+mn-lt"/>
              </a:rPr>
              <a:t>公司于</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月招聘</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名在读研究生到公司实习，实习期为半年。</a:t>
            </a:r>
            <a:r>
              <a:rPr lang="en-US" altLang="zh-CN" dirty="0" smtClean="0">
                <a:latin typeface="+mj-ea"/>
                <a:ea typeface="+mj-ea"/>
                <a:cs typeface="仿宋_GB2312" panose="02010609030101010101" pitchFamily="49" charset="-122"/>
                <a:sym typeface="+mn-lt"/>
              </a:rPr>
              <a:t>12</a:t>
            </a:r>
            <a:r>
              <a:rPr lang="zh-CN" altLang="en-US" dirty="0" smtClean="0">
                <a:latin typeface="+mj-ea"/>
                <a:ea typeface="+mj-ea"/>
                <a:cs typeface="仿宋_GB2312" panose="02010609030101010101" pitchFamily="49" charset="-122"/>
                <a:sym typeface="+mn-lt"/>
              </a:rPr>
              <a:t>月末，</a:t>
            </a:r>
            <a:r>
              <a:rPr lang="en-US" altLang="zh-CN" dirty="0" smtClean="0">
                <a:latin typeface="+mj-ea"/>
                <a:ea typeface="+mj-ea"/>
                <a:cs typeface="仿宋_GB2312" panose="02010609030101010101" pitchFamily="49" charset="-122"/>
                <a:sym typeface="+mn-lt"/>
              </a:rPr>
              <a:t>A</a:t>
            </a:r>
            <a:r>
              <a:rPr lang="zh-CN" altLang="en-US" dirty="0" smtClean="0">
                <a:latin typeface="+mj-ea"/>
                <a:ea typeface="+mj-ea"/>
                <a:cs typeface="仿宋_GB2312" panose="02010609030101010101" pitchFamily="49" charset="-122"/>
                <a:sym typeface="+mn-lt"/>
              </a:rPr>
              <a:t>公司有正式员工</a:t>
            </a:r>
            <a:r>
              <a:rPr lang="en-US" altLang="zh-CN" dirty="0" smtClean="0">
                <a:latin typeface="+mj-ea"/>
                <a:ea typeface="+mj-ea"/>
                <a:cs typeface="仿宋_GB2312" panose="02010609030101010101" pitchFamily="49" charset="-122"/>
                <a:sym typeface="+mn-lt"/>
              </a:rPr>
              <a:t>90</a:t>
            </a:r>
            <a:r>
              <a:rPr lang="zh-CN" altLang="en-US" dirty="0" smtClean="0">
                <a:latin typeface="+mj-ea"/>
                <a:ea typeface="+mj-ea"/>
                <a:cs typeface="仿宋_GB2312" panose="02010609030101010101" pitchFamily="49" charset="-122"/>
                <a:sym typeface="+mn-lt"/>
              </a:rPr>
              <a:t>人，年报中从业人员和工资总额均包括了</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名实习生的数据。</a:t>
            </a:r>
            <a:endParaRPr lang="zh-CN" altLang="en-US" dirty="0" smtClean="0">
              <a:latin typeface="+mj-ea"/>
              <a:ea typeface="+mj-ea"/>
              <a:cs typeface="仿宋_GB2312" panose="02010609030101010101" pitchFamily="49" charset="-122"/>
              <a:sym typeface="+mn-lt"/>
            </a:endParaRPr>
          </a:p>
        </p:txBody>
      </p:sp>
      <p:sp>
        <p:nvSpPr>
          <p:cNvPr id="4" name="文本框 10"/>
          <p:cNvSpPr txBox="1"/>
          <p:nvPr/>
        </p:nvSpPr>
        <p:spPr>
          <a:xfrm>
            <a:off x="1785918" y="2213766"/>
            <a:ext cx="6643734" cy="646331"/>
          </a:xfrm>
          <a:prstGeom prst="rect">
            <a:avLst/>
          </a:prstGeom>
          <a:noFill/>
        </p:spPr>
        <p:txBody>
          <a:bodyPr wrap="square" rtlCol="0">
            <a:spAutoFit/>
          </a:bodyPr>
          <a:lstStyle/>
          <a:p>
            <a:pPr marL="0" indent="0" algn="just" eaLnBrk="1" latinLnBrk="0" hangingPunct="1">
              <a:spcBef>
                <a:spcPts val="2000"/>
              </a:spcBef>
              <a:buNone/>
            </a:pPr>
            <a:r>
              <a:rPr lang="en-US" altLang="zh-CN" dirty="0" smtClean="0">
                <a:latin typeface="+mj-ea"/>
                <a:ea typeface="+mj-ea"/>
                <a:cs typeface="仿宋_GB2312" panose="02010609030101010101" pitchFamily="49" charset="-122"/>
                <a:sym typeface="+mn-lt"/>
              </a:rPr>
              <a:t>E</a:t>
            </a:r>
            <a:r>
              <a:rPr lang="zh-CN" altLang="en-US" dirty="0" smtClean="0">
                <a:latin typeface="+mj-ea"/>
                <a:ea typeface="+mj-ea"/>
                <a:cs typeface="仿宋_GB2312" panose="02010609030101010101" pitchFamily="49" charset="-122"/>
                <a:sym typeface="+mn-lt"/>
              </a:rPr>
              <a:t>公司年报中从业人员期末人数应填报</a:t>
            </a:r>
            <a:r>
              <a:rPr lang="en-US" altLang="zh-CN" dirty="0" smtClean="0">
                <a:latin typeface="+mj-ea"/>
                <a:ea typeface="+mj-ea"/>
                <a:cs typeface="仿宋_GB2312" panose="02010609030101010101" pitchFamily="49" charset="-122"/>
                <a:sym typeface="+mn-lt"/>
              </a:rPr>
              <a:t>90</a:t>
            </a:r>
            <a:r>
              <a:rPr lang="zh-CN" altLang="en-US" dirty="0" smtClean="0">
                <a:latin typeface="+mj-ea"/>
                <a:ea typeface="+mj-ea"/>
                <a:cs typeface="仿宋_GB2312" panose="02010609030101010101" pitchFamily="49" charset="-122"/>
                <a:sym typeface="+mn-lt"/>
              </a:rPr>
              <a:t>人，从业人员和工资总额数据中均</a:t>
            </a:r>
            <a:r>
              <a:rPr lang="zh-CN" altLang="en-US" dirty="0" smtClean="0">
                <a:solidFill>
                  <a:srgbClr val="FF0000"/>
                </a:solidFill>
                <a:latin typeface="+mj-ea"/>
                <a:ea typeface="+mj-ea"/>
                <a:cs typeface="仿宋_GB2312" panose="02010609030101010101" pitchFamily="49" charset="-122"/>
                <a:sym typeface="+mn-lt"/>
              </a:rPr>
              <a:t>不能包含实习生的相关数据。</a:t>
            </a:r>
            <a:endParaRPr lang="en-US" altLang="zh-CN" dirty="0">
              <a:solidFill>
                <a:srgbClr val="FF0000"/>
              </a:solidFill>
              <a:latin typeface="+mj-ea"/>
              <a:ea typeface="+mj-ea"/>
              <a:cs typeface="仿宋_GB2312" panose="02010609030101010101" pitchFamily="49" charset="-122"/>
              <a:sym typeface="+mn-lt"/>
            </a:endParaRPr>
          </a:p>
        </p:txBody>
      </p:sp>
      <p:sp>
        <p:nvSpPr>
          <p:cNvPr id="5" name="文本框 11"/>
          <p:cNvSpPr txBox="1"/>
          <p:nvPr/>
        </p:nvSpPr>
        <p:spPr>
          <a:xfrm>
            <a:off x="1714480" y="3428212"/>
            <a:ext cx="7217410" cy="923330"/>
          </a:xfrm>
          <a:prstGeom prst="rect">
            <a:avLst/>
          </a:prstGeom>
          <a:noFill/>
        </p:spPr>
        <p:txBody>
          <a:bodyPr wrap="square" rtlCol="0">
            <a:spAutoFit/>
          </a:bodyPr>
          <a:lstStyle/>
          <a:p>
            <a:pPr marL="0" algn="just" eaLnBrk="1" latinLnBrk="0" hangingPunct="1">
              <a:spcBef>
                <a:spcPts val="2000"/>
              </a:spcBef>
              <a:buClrTx/>
              <a:buSzTx/>
              <a:buFontTx/>
              <a:buNone/>
            </a:pPr>
            <a:r>
              <a:rPr lang="en-US" altLang="zh-CN" dirty="0" err="1" smtClean="0">
                <a:latin typeface="+mj-ea"/>
                <a:ea typeface="+mj-ea"/>
                <a:cs typeface="仿宋_GB2312" panose="02010609030101010101" pitchFamily="49" charset="-122"/>
                <a:sym typeface="+mn-lt"/>
              </a:rPr>
              <a:t>对于会计人员兼任统计人员的调查单位，从业人员及工资总额数据需与人力资源部门</a:t>
            </a:r>
            <a:r>
              <a:rPr lang="zh-CN" altLang="en-US" dirty="0" err="1" smtClean="0">
                <a:latin typeface="+mj-ea"/>
                <a:ea typeface="+mj-ea"/>
                <a:cs typeface="仿宋_GB2312" panose="02010609030101010101" pitchFamily="49" charset="-122"/>
                <a:sym typeface="+mn-lt"/>
              </a:rPr>
              <a:t>人员</a:t>
            </a:r>
            <a:r>
              <a:rPr lang="en-US" altLang="zh-CN" dirty="0" err="1" smtClean="0">
                <a:latin typeface="+mj-ea"/>
                <a:ea typeface="+mj-ea"/>
                <a:cs typeface="仿宋_GB2312" panose="02010609030101010101" pitchFamily="49" charset="-122"/>
                <a:sym typeface="+mn-lt"/>
              </a:rPr>
              <a:t>共同填报，统计人员和人力资源</a:t>
            </a:r>
            <a:r>
              <a:rPr lang="zh-CN" altLang="en-US" dirty="0" err="1" smtClean="0">
                <a:latin typeface="+mj-ea"/>
                <a:ea typeface="+mj-ea"/>
                <a:cs typeface="仿宋_GB2312" panose="02010609030101010101" pitchFamily="49" charset="-122"/>
                <a:sym typeface="+mn-lt"/>
              </a:rPr>
              <a:t>部门</a:t>
            </a:r>
            <a:r>
              <a:rPr lang="en-US" altLang="zh-CN" dirty="0" err="1" smtClean="0">
                <a:latin typeface="+mj-ea"/>
                <a:ea typeface="+mj-ea"/>
                <a:cs typeface="仿宋_GB2312" panose="02010609030101010101" pitchFamily="49" charset="-122"/>
                <a:sym typeface="+mn-lt"/>
              </a:rPr>
              <a:t>人员均需参加培训</a:t>
            </a:r>
            <a:r>
              <a:rPr lang="zh-CN" altLang="en-US" dirty="0" smtClean="0">
                <a:latin typeface="+mj-ea"/>
                <a:ea typeface="+mj-ea"/>
                <a:cs typeface="仿宋_GB2312" panose="02010609030101010101" pitchFamily="49" charset="-122"/>
                <a:sym typeface="+mn-lt"/>
              </a:rPr>
              <a:t>、了解</a:t>
            </a:r>
            <a:r>
              <a:rPr lang="en-US" altLang="zh-CN" dirty="0" smtClean="0">
                <a:latin typeface="+mj-ea"/>
                <a:ea typeface="+mj-ea"/>
                <a:cs typeface="仿宋_GB2312" panose="02010609030101010101" pitchFamily="49" charset="-122"/>
                <a:sym typeface="+mn-ea"/>
              </a:rPr>
              <a:t>制度</a:t>
            </a:r>
            <a:r>
              <a:rPr lang="en-US" altLang="zh-CN" dirty="0" smtClean="0">
                <a:latin typeface="+mj-ea"/>
                <a:ea typeface="+mj-ea"/>
                <a:cs typeface="仿宋_GB2312" panose="02010609030101010101" pitchFamily="49" charset="-122"/>
                <a:sym typeface="+mn-lt"/>
              </a:rPr>
              <a:t>。</a:t>
            </a:r>
            <a:endParaRPr lang="en-US" altLang="zh-CN" dirty="0" smtClean="0">
              <a:latin typeface="+mj-ea"/>
              <a:ea typeface="+mj-ea"/>
              <a:cs typeface="仿宋_GB2312" panose="02010609030101010101" pitchFamily="49" charset="-122"/>
              <a:sym typeface="+mn-lt"/>
            </a:endParaRPr>
          </a:p>
        </p:txBody>
      </p:sp>
      <p:sp>
        <p:nvSpPr>
          <p:cNvPr id="7" name="文本框 7"/>
          <p:cNvSpPr txBox="1"/>
          <p:nvPr/>
        </p:nvSpPr>
        <p:spPr>
          <a:xfrm>
            <a:off x="1142976" y="672304"/>
            <a:ext cx="492443" cy="1612900"/>
          </a:xfrm>
          <a:prstGeom prst="rect">
            <a:avLst/>
          </a:prstGeom>
          <a:noFill/>
        </p:spPr>
        <p:txBody>
          <a:bodyPr vert="eaVert" wrap="square" rtlCol="0">
            <a:spAutoFit/>
          </a:bodyPr>
          <a:lstStyle/>
          <a:p>
            <a:r>
              <a:rPr lang="zh-CN" altLang="en-US" sz="2000" b="1" dirty="0">
                <a:solidFill>
                  <a:srgbClr val="FF0000"/>
                </a:solidFill>
              </a:rPr>
              <a:t>错误案例</a:t>
            </a:r>
            <a:endParaRPr lang="en-US" altLang="zh-CN" sz="2000" b="1" dirty="0">
              <a:solidFill>
                <a:srgbClr val="FF0000"/>
              </a:solidFill>
            </a:endParaRPr>
          </a:p>
        </p:txBody>
      </p:sp>
      <p:sp>
        <p:nvSpPr>
          <p:cNvPr id="8" name="流程图: 过程 7"/>
          <p:cNvSpPr/>
          <p:nvPr/>
        </p:nvSpPr>
        <p:spPr>
          <a:xfrm>
            <a:off x="1142976" y="2070890"/>
            <a:ext cx="527050" cy="1143008"/>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9" name="文本框 5"/>
          <p:cNvSpPr txBox="1"/>
          <p:nvPr/>
        </p:nvSpPr>
        <p:spPr>
          <a:xfrm>
            <a:off x="1142977" y="2070890"/>
            <a:ext cx="492443" cy="1214446"/>
          </a:xfrm>
          <a:prstGeom prst="rect">
            <a:avLst/>
          </a:prstGeom>
          <a:noFill/>
        </p:spPr>
        <p:txBody>
          <a:bodyPr vert="eaVert" wrap="square" rtlCol="0">
            <a:spAutoFit/>
          </a:bodyPr>
          <a:lstStyle/>
          <a:p>
            <a:r>
              <a:rPr lang="zh-CN" altLang="en-US" sz="2000" b="1" dirty="0">
                <a:solidFill>
                  <a:srgbClr val="FF0000"/>
                </a:solidFill>
              </a:rPr>
              <a:t>正确填报</a:t>
            </a:r>
            <a:endParaRPr lang="zh-CN" altLang="en-US" sz="2000" b="1" dirty="0">
              <a:solidFill>
                <a:srgbClr val="FF0000"/>
              </a:solidFill>
            </a:endParaRPr>
          </a:p>
        </p:txBody>
      </p:sp>
      <p:sp>
        <p:nvSpPr>
          <p:cNvPr id="10" name="流程图: 过程 9"/>
          <p:cNvSpPr/>
          <p:nvPr/>
        </p:nvSpPr>
        <p:spPr>
          <a:xfrm>
            <a:off x="1142976" y="3356774"/>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12" name="文本框 8"/>
          <p:cNvSpPr txBox="1"/>
          <p:nvPr/>
        </p:nvSpPr>
        <p:spPr>
          <a:xfrm>
            <a:off x="1142976" y="3571088"/>
            <a:ext cx="492443" cy="1397000"/>
          </a:xfrm>
          <a:prstGeom prst="rect">
            <a:avLst/>
          </a:prstGeom>
          <a:noFill/>
        </p:spPr>
        <p:txBody>
          <a:bodyPr vert="eaVert" wrap="square" rtlCol="0">
            <a:spAutoFit/>
          </a:bodyPr>
          <a:lstStyle/>
          <a:p>
            <a:r>
              <a:rPr lang="zh-CN" altLang="en-US" sz="2000" b="1" dirty="0">
                <a:solidFill>
                  <a:srgbClr val="FF0000"/>
                </a:solidFill>
              </a:rPr>
              <a:t>提示</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4" grpId="0"/>
      <p:bldP spid="4" grpId="1"/>
      <p:bldP spid="5" grpId="0"/>
      <p:bldP spid="5" grpId="1"/>
      <p:bldP spid="8" grpId="0" animBg="1"/>
      <p:bldP spid="8" grpId="1" animBg="1"/>
      <p:bldP spid="9" grpId="0"/>
      <p:bldP spid="9" grpId="1"/>
      <p:bldP spid="10" grpId="0" animBg="1"/>
      <p:bldP spid="10" grpId="1" animBg="1"/>
      <p:bldP spid="12" grpId="0"/>
      <p:bldP spid="1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过程 12"/>
          <p:cNvSpPr/>
          <p:nvPr/>
        </p:nvSpPr>
        <p:spPr>
          <a:xfrm>
            <a:off x="1142976" y="642130"/>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2"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cs typeface="+mj-cs"/>
                <a:sym typeface="+mn-ea"/>
              </a:rPr>
              <a:t>错误案例</a:t>
            </a:r>
            <a:endParaRPr lang="zh-CN" altLang="zh-CN" sz="2800" b="1" dirty="0" smtClean="0">
              <a:latin typeface="黑体" panose="02010609060101010101" pitchFamily="49" charset="-122"/>
              <a:ea typeface="黑体" panose="02010609060101010101" pitchFamily="49" charset="-122"/>
              <a:cs typeface="+mj-cs"/>
              <a:sym typeface="+mn-ea"/>
            </a:endParaRPr>
          </a:p>
        </p:txBody>
      </p:sp>
      <p:sp>
        <p:nvSpPr>
          <p:cNvPr id="7" name="文本框 7"/>
          <p:cNvSpPr txBox="1"/>
          <p:nvPr/>
        </p:nvSpPr>
        <p:spPr>
          <a:xfrm>
            <a:off x="1142976" y="672304"/>
            <a:ext cx="492443" cy="1612900"/>
          </a:xfrm>
          <a:prstGeom prst="rect">
            <a:avLst/>
          </a:prstGeom>
          <a:noFill/>
        </p:spPr>
        <p:txBody>
          <a:bodyPr vert="eaVert" wrap="square" rtlCol="0">
            <a:spAutoFit/>
          </a:bodyPr>
          <a:lstStyle/>
          <a:p>
            <a:r>
              <a:rPr lang="zh-CN" altLang="en-US" sz="2000" b="1" dirty="0">
                <a:solidFill>
                  <a:srgbClr val="FF0000"/>
                </a:solidFill>
              </a:rPr>
              <a:t>错误案例</a:t>
            </a:r>
            <a:endParaRPr lang="en-US" altLang="zh-CN" sz="2000" b="1" dirty="0">
              <a:solidFill>
                <a:srgbClr val="FF0000"/>
              </a:solidFill>
            </a:endParaRPr>
          </a:p>
        </p:txBody>
      </p:sp>
      <p:sp>
        <p:nvSpPr>
          <p:cNvPr id="8" name="流程图: 过程 7"/>
          <p:cNvSpPr/>
          <p:nvPr/>
        </p:nvSpPr>
        <p:spPr>
          <a:xfrm>
            <a:off x="1142976" y="2070890"/>
            <a:ext cx="527050" cy="1143008"/>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9" name="文本框 5"/>
          <p:cNvSpPr txBox="1"/>
          <p:nvPr/>
        </p:nvSpPr>
        <p:spPr>
          <a:xfrm>
            <a:off x="1142977" y="2070890"/>
            <a:ext cx="492443" cy="1214446"/>
          </a:xfrm>
          <a:prstGeom prst="rect">
            <a:avLst/>
          </a:prstGeom>
          <a:noFill/>
        </p:spPr>
        <p:txBody>
          <a:bodyPr vert="eaVert" wrap="square" rtlCol="0">
            <a:spAutoFit/>
          </a:bodyPr>
          <a:lstStyle/>
          <a:p>
            <a:r>
              <a:rPr lang="zh-CN" altLang="en-US" sz="2000" b="1" dirty="0">
                <a:solidFill>
                  <a:srgbClr val="FF0000"/>
                </a:solidFill>
              </a:rPr>
              <a:t>正确填报</a:t>
            </a:r>
            <a:endParaRPr lang="zh-CN" altLang="en-US" sz="2000" b="1" dirty="0">
              <a:solidFill>
                <a:srgbClr val="FF0000"/>
              </a:solidFill>
            </a:endParaRPr>
          </a:p>
        </p:txBody>
      </p:sp>
      <p:sp>
        <p:nvSpPr>
          <p:cNvPr id="10" name="流程图: 过程 9"/>
          <p:cNvSpPr/>
          <p:nvPr/>
        </p:nvSpPr>
        <p:spPr>
          <a:xfrm>
            <a:off x="1142976" y="3424728"/>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12" name="文本框 8"/>
          <p:cNvSpPr txBox="1"/>
          <p:nvPr/>
        </p:nvSpPr>
        <p:spPr>
          <a:xfrm>
            <a:off x="1142976" y="3674286"/>
            <a:ext cx="492443" cy="1397000"/>
          </a:xfrm>
          <a:prstGeom prst="rect">
            <a:avLst/>
          </a:prstGeom>
          <a:noFill/>
        </p:spPr>
        <p:txBody>
          <a:bodyPr vert="eaVert" wrap="square" rtlCol="0">
            <a:spAutoFit/>
          </a:bodyPr>
          <a:lstStyle/>
          <a:p>
            <a:r>
              <a:rPr lang="zh-CN" altLang="en-US" sz="2000" b="1" dirty="0">
                <a:solidFill>
                  <a:srgbClr val="FF0000"/>
                </a:solidFill>
              </a:rPr>
              <a:t>提示</a:t>
            </a:r>
            <a:endParaRPr lang="zh-CN" altLang="en-US" sz="2000" b="1" dirty="0">
              <a:solidFill>
                <a:srgbClr val="FF0000"/>
              </a:solidFill>
            </a:endParaRPr>
          </a:p>
        </p:txBody>
      </p:sp>
      <p:sp>
        <p:nvSpPr>
          <p:cNvPr id="14" name="文本框 9"/>
          <p:cNvSpPr txBox="1"/>
          <p:nvPr/>
        </p:nvSpPr>
        <p:spPr>
          <a:xfrm>
            <a:off x="1643042" y="785006"/>
            <a:ext cx="7119332" cy="923330"/>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F</a:t>
            </a:r>
            <a:r>
              <a:rPr lang="zh-CN" altLang="en-US" dirty="0" smtClean="0">
                <a:latin typeface="+mj-ea"/>
                <a:ea typeface="+mj-ea"/>
                <a:cs typeface="仿宋_GB2312" panose="02010609030101010101" pitchFamily="49" charset="-122"/>
                <a:sym typeface="+mn-lt"/>
              </a:rPr>
              <a:t>公司年初将保洁、保安服务分别外包给</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家保洁服务公司和</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家保安服务公司，并与</a:t>
            </a:r>
            <a:r>
              <a:rPr lang="en-US" altLang="zh-CN" dirty="0" smtClean="0">
                <a:latin typeface="+mj-ea"/>
                <a:ea typeface="+mj-ea"/>
                <a:cs typeface="仿宋_GB2312" panose="02010609030101010101" pitchFamily="49" charset="-122"/>
                <a:sym typeface="+mn-lt"/>
              </a:rPr>
              <a:t>2</a:t>
            </a:r>
            <a:r>
              <a:rPr lang="zh-CN" altLang="en-US" dirty="0" smtClean="0">
                <a:latin typeface="+mj-ea"/>
                <a:ea typeface="+mj-ea"/>
                <a:cs typeface="仿宋_GB2312" panose="02010609030101010101" pitchFamily="49" charset="-122"/>
                <a:sym typeface="+mn-lt"/>
              </a:rPr>
              <a:t>家公司签订了劳务外包合同，公司统计人员对上述合同不了解，将</a:t>
            </a:r>
            <a:r>
              <a:rPr lang="zh-CN" altLang="en-US" b="1" dirty="0" smtClean="0">
                <a:latin typeface="+mj-ea"/>
                <a:ea typeface="+mj-ea"/>
                <a:cs typeface="仿宋_GB2312" panose="02010609030101010101" pitchFamily="49" charset="-122"/>
                <a:sym typeface="+mn-lt"/>
              </a:rPr>
              <a:t>劳务外包</a:t>
            </a:r>
            <a:r>
              <a:rPr lang="zh-CN" altLang="en-US" dirty="0" smtClean="0">
                <a:latin typeface="+mj-ea"/>
                <a:ea typeface="+mj-ea"/>
                <a:cs typeface="仿宋_GB2312" panose="02010609030101010101" pitchFamily="49" charset="-122"/>
                <a:sym typeface="+mn-lt"/>
              </a:rPr>
              <a:t>涉及的</a:t>
            </a:r>
            <a:r>
              <a:rPr lang="en-US" altLang="zh-CN" dirty="0" smtClean="0">
                <a:latin typeface="+mj-ea"/>
                <a:ea typeface="+mj-ea"/>
                <a:cs typeface="仿宋_GB2312" panose="02010609030101010101" pitchFamily="49" charset="-122"/>
                <a:sym typeface="+mn-lt"/>
              </a:rPr>
              <a:t>150</a:t>
            </a:r>
            <a:r>
              <a:rPr lang="zh-CN" altLang="en-US" dirty="0" smtClean="0">
                <a:latin typeface="+mj-ea"/>
                <a:ea typeface="+mj-ea"/>
                <a:cs typeface="仿宋_GB2312" panose="02010609030101010101" pitchFamily="49" charset="-122"/>
                <a:sym typeface="+mn-lt"/>
              </a:rPr>
              <a:t>人统计为单位的</a:t>
            </a:r>
            <a:r>
              <a:rPr lang="zh-CN" altLang="en-US" b="1" dirty="0" smtClean="0">
                <a:latin typeface="+mj-ea"/>
                <a:ea typeface="+mj-ea"/>
                <a:cs typeface="仿宋_GB2312" panose="02010609030101010101" pitchFamily="49" charset="-122"/>
                <a:sym typeface="+mn-lt"/>
              </a:rPr>
              <a:t>劳务派遣人员</a:t>
            </a:r>
            <a:r>
              <a:rPr lang="zh-CN" altLang="en-US" dirty="0" smtClean="0">
                <a:latin typeface="+mj-ea"/>
                <a:ea typeface="+mj-ea"/>
                <a:cs typeface="仿宋_GB2312" panose="02010609030101010101" pitchFamily="49" charset="-122"/>
                <a:sym typeface="+mn-lt"/>
              </a:rPr>
              <a:t>。</a:t>
            </a:r>
            <a:endParaRPr lang="zh-CN" altLang="en-US" dirty="0" smtClean="0">
              <a:latin typeface="+mj-ea"/>
              <a:ea typeface="+mj-ea"/>
              <a:cs typeface="仿宋_GB2312" panose="02010609030101010101" pitchFamily="49" charset="-122"/>
              <a:sym typeface="+mn-lt"/>
            </a:endParaRPr>
          </a:p>
        </p:txBody>
      </p:sp>
      <p:sp>
        <p:nvSpPr>
          <p:cNvPr id="15" name="文本框 10"/>
          <p:cNvSpPr txBox="1"/>
          <p:nvPr/>
        </p:nvSpPr>
        <p:spPr>
          <a:xfrm>
            <a:off x="1714480" y="2213766"/>
            <a:ext cx="7072362" cy="646331"/>
          </a:xfrm>
          <a:prstGeom prst="rect">
            <a:avLst/>
          </a:prstGeom>
          <a:noFill/>
        </p:spPr>
        <p:txBody>
          <a:bodyPr wrap="square" rtlCol="0">
            <a:spAutoFit/>
          </a:bodyPr>
          <a:lstStyle/>
          <a:p>
            <a:pPr marL="0" indent="0" algn="just" eaLnBrk="1" latinLnBrk="0" hangingPunct="1">
              <a:spcBef>
                <a:spcPts val="2000"/>
              </a:spcBef>
              <a:buNone/>
            </a:pPr>
            <a:r>
              <a:rPr lang="zh-CN" altLang="en-US" dirty="0" smtClean="0">
                <a:latin typeface="+mj-ea"/>
                <a:ea typeface="+mj-ea"/>
                <a:cs typeface="仿宋_GB2312" panose="02010609030101010101" pitchFamily="49" charset="-122"/>
                <a:sym typeface="+mn-lt"/>
              </a:rPr>
              <a:t>从业人员</a:t>
            </a:r>
            <a:r>
              <a:rPr lang="zh-CN" altLang="en-US" dirty="0" smtClean="0">
                <a:solidFill>
                  <a:srgbClr val="FF0000"/>
                </a:solidFill>
                <a:latin typeface="+mj-ea"/>
                <a:ea typeface="+mj-ea"/>
                <a:cs typeface="仿宋_GB2312" panose="02010609030101010101" pitchFamily="49" charset="-122"/>
                <a:sym typeface="+mn-lt"/>
              </a:rPr>
              <a:t>不应包括劳务外包人员</a:t>
            </a:r>
            <a:r>
              <a:rPr lang="zh-CN" altLang="en-US" dirty="0" smtClean="0">
                <a:latin typeface="+mj-ea"/>
                <a:ea typeface="+mj-ea"/>
                <a:cs typeface="仿宋_GB2312" panose="02010609030101010101" pitchFamily="49" charset="-122"/>
                <a:sym typeface="+mn-lt"/>
              </a:rPr>
              <a:t>，</a:t>
            </a:r>
            <a:r>
              <a:rPr lang="en-US" altLang="zh-CN" dirty="0" smtClean="0">
                <a:latin typeface="+mj-ea"/>
                <a:ea typeface="+mj-ea"/>
                <a:cs typeface="仿宋_GB2312" panose="02010609030101010101" pitchFamily="49" charset="-122"/>
                <a:sym typeface="+mn-lt"/>
              </a:rPr>
              <a:t>F</a:t>
            </a:r>
            <a:r>
              <a:rPr lang="zh-CN" altLang="en-US" dirty="0" smtClean="0">
                <a:latin typeface="+mj-ea"/>
                <a:ea typeface="+mj-ea"/>
                <a:cs typeface="仿宋_GB2312" panose="02010609030101010101" pitchFamily="49" charset="-122"/>
                <a:sym typeface="+mn-lt"/>
              </a:rPr>
              <a:t>公司填报的从业人员和工资总额数据中，均不应包括劳务外包人员相关数据。</a:t>
            </a:r>
            <a:endParaRPr lang="en-US" altLang="zh-CN" dirty="0">
              <a:latin typeface="+mj-ea"/>
              <a:ea typeface="+mj-ea"/>
              <a:cs typeface="仿宋_GB2312" panose="02010609030101010101" pitchFamily="49" charset="-122"/>
              <a:sym typeface="+mn-lt"/>
            </a:endParaRPr>
          </a:p>
        </p:txBody>
      </p:sp>
      <p:sp>
        <p:nvSpPr>
          <p:cNvPr id="16" name="文本框 11"/>
          <p:cNvSpPr txBox="1"/>
          <p:nvPr/>
        </p:nvSpPr>
        <p:spPr>
          <a:xfrm>
            <a:off x="1785918" y="3499650"/>
            <a:ext cx="7217410" cy="923330"/>
          </a:xfrm>
          <a:prstGeom prst="rect">
            <a:avLst/>
          </a:prstGeom>
          <a:noFill/>
        </p:spPr>
        <p:txBody>
          <a:bodyPr wrap="square" rtlCol="0">
            <a:spAutoFit/>
          </a:bodyPr>
          <a:lstStyle/>
          <a:p>
            <a:pPr marL="0" algn="just" eaLnBrk="1" latinLnBrk="0" hangingPunct="1">
              <a:spcBef>
                <a:spcPts val="2000"/>
              </a:spcBef>
              <a:buClrTx/>
              <a:buSzTx/>
              <a:buFontTx/>
              <a:buNone/>
            </a:pPr>
            <a:r>
              <a:rPr lang="zh-CN" altLang="en-US" dirty="0" smtClean="0">
                <a:latin typeface="+mj-ea"/>
                <a:ea typeface="+mj-ea"/>
                <a:cs typeface="仿宋_GB2312" panose="02010609030101010101" pitchFamily="49" charset="-122"/>
                <a:sym typeface="+mn-lt"/>
              </a:rPr>
              <a:t>由于</a:t>
            </a:r>
            <a:r>
              <a:rPr lang="en-US" altLang="zh-CN" dirty="0" smtClean="0">
                <a:latin typeface="+mj-ea"/>
                <a:ea typeface="+mj-ea"/>
                <a:cs typeface="仿宋_GB2312" panose="02010609030101010101" pitchFamily="49" charset="-122"/>
                <a:sym typeface="+mn-lt"/>
              </a:rPr>
              <a:t>统计人</a:t>
            </a:r>
            <a:r>
              <a:rPr lang="zh-CN" altLang="en-US" dirty="0" smtClean="0">
                <a:latin typeface="+mj-ea"/>
                <a:ea typeface="+mj-ea"/>
                <a:cs typeface="仿宋_GB2312" panose="02010609030101010101" pitchFamily="49" charset="-122"/>
                <a:sym typeface="+mn-lt"/>
              </a:rPr>
              <a:t>员对公司经营不全面了解</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在涉及劳务派遣、劳务外包等用工方式时，统计人员应在了解指标含义的基础上，认真阅读合同内容再进行判断</a:t>
            </a:r>
            <a:r>
              <a:rPr lang="en-US" altLang="zh-CN" dirty="0" smtClean="0">
                <a:latin typeface="+mj-ea"/>
                <a:ea typeface="+mj-ea"/>
                <a:cs typeface="仿宋_GB2312" panose="02010609030101010101" pitchFamily="49" charset="-122"/>
                <a:sym typeface="+mn-lt"/>
              </a:rPr>
              <a:t>。</a:t>
            </a:r>
            <a:endParaRPr lang="en-US" altLang="zh-CN" dirty="0" smtClean="0">
              <a:latin typeface="+mj-ea"/>
              <a:ea typeface="+mj-ea"/>
              <a:cs typeface="仿宋_GB2312" panose="02010609030101010101" pitchFamily="49"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2000"/>
                                        <p:tgtEl>
                                          <p:spTgt spid="15"/>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in)">
                                      <p:cBhvr>
                                        <p:cTn id="2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8" grpId="0" animBg="1"/>
      <p:bldP spid="8" grpId="1" animBg="1"/>
      <p:bldP spid="9" grpId="0"/>
      <p:bldP spid="9" grpId="1"/>
      <p:bldP spid="10" grpId="0" animBg="1"/>
      <p:bldP spid="10" grpId="1" animBg="1"/>
      <p:bldP spid="12" grpId="0"/>
      <p:bldP spid="12" grpId="1"/>
      <p:bldP spid="15" grpId="0"/>
      <p:bldP spid="15" grpId="1"/>
      <p:bldP spid="16" grpId="0"/>
      <p:bldP spid="1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6200" y="41275"/>
            <a:ext cx="2685415" cy="521970"/>
          </a:xfrm>
          <a:prstGeom prst="rect">
            <a:avLst/>
          </a:prstGeom>
          <a:noFill/>
        </p:spPr>
        <p:txBody>
          <a:bodyPr wrap="none" rtlCol="0" anchor="t">
            <a:spAutoFit/>
          </a:bodyPr>
          <a:lstStyle/>
          <a:p>
            <a:pPr algn="l" fontAlgn="base">
              <a:buClrTx/>
              <a:buSzTx/>
              <a:buFontTx/>
              <a:defRPr/>
            </a:pPr>
            <a:r>
              <a:rPr lang="zh-CN" altLang="en-US" sz="2800" b="1" noProof="0" dirty="0">
                <a:ln>
                  <a:noFill/>
                </a:ln>
                <a:effectLst/>
                <a:uLnTx/>
                <a:uFillTx/>
                <a:latin typeface="黑体" panose="02010609060101010101" pitchFamily="49" charset="-122"/>
                <a:ea typeface="黑体" panose="02010609060101010101" pitchFamily="49" charset="-122"/>
                <a:cs typeface="+mj-cs"/>
                <a:sym typeface="+mn-ea"/>
              </a:rPr>
              <a:t>从业人员其中项</a:t>
            </a:r>
            <a:endParaRPr lang="zh-CN" altLang="en-US" sz="2800" dirty="0"/>
          </a:p>
        </p:txBody>
      </p:sp>
      <p:sp>
        <p:nvSpPr>
          <p:cNvPr id="3" name="文本框 2"/>
          <p:cNvSpPr txBox="1"/>
          <p:nvPr/>
        </p:nvSpPr>
        <p:spPr>
          <a:xfrm>
            <a:off x="1617345" y="1082333"/>
            <a:ext cx="6654800" cy="3631763"/>
          </a:xfrm>
          <a:prstGeom prst="rect">
            <a:avLst/>
          </a:prstGeom>
          <a:noFill/>
        </p:spPr>
        <p:txBody>
          <a:bodyPr wrap="square" rtlCol="0" anchor="t">
            <a:spAutoFit/>
          </a:bodyPr>
          <a:lstStyle/>
          <a:p>
            <a:pPr marL="342900" indent="-342900" algn="l" fontAlgn="base">
              <a:lnSpc>
                <a:spcPct val="90000"/>
              </a:lnSpc>
              <a:spcBef>
                <a:spcPct val="20000"/>
              </a:spcBef>
              <a:buClrTx/>
              <a:buSzTx/>
              <a:buFont typeface="Arial" panose="020B0604020202020204" pitchFamily="34" charset="0"/>
              <a:defRPr/>
            </a:pPr>
            <a:endParaRPr lang="en-US" altLang="zh-CN" sz="2000" noProof="0" dirty="0" smtClean="0">
              <a:ln>
                <a:noFill/>
              </a:ln>
              <a:effectLst/>
              <a:uLnTx/>
              <a:uFillTx/>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endParaRPr lang="en-US" altLang="zh-CN" sz="2000" dirty="0" smtClean="0">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工作地在外省市人员：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指从业人员中工作地不在北京的人员。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（地域指京外，包括港、澳、台及境外。人员不包含港、澳、台、外籍人员）</a:t>
            </a:r>
            <a:endParaRPr kumimoji="0" lang="zh-CN" altLang="en-US"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户口在外省市人员：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指从业人员中没有北京户口的人员。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  （不包含港、澳、台、外籍人员） </a:t>
            </a:r>
            <a:endParaRPr kumimoji="0" lang="en-US" altLang="zh-CN"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b="1" dirty="0">
                <a:solidFill>
                  <a:srgbClr val="FF0000"/>
                </a:solidFill>
                <a:latin typeface="黑体" panose="02010609060101010101" pitchFamily="49" charset="-122"/>
                <a:ea typeface="黑体" panose="02010609060101010101" pitchFamily="49" charset="-122"/>
                <a:sym typeface="+mn-ea"/>
              </a:rPr>
              <a:t>注意：</a:t>
            </a:r>
            <a:r>
              <a:rPr lang="en-US" altLang="zh-CN" sz="2000" noProof="0" dirty="0" smtClean="0">
                <a:ln>
                  <a:noFill/>
                </a:ln>
                <a:solidFill>
                  <a:srgbClr val="FF0000"/>
                </a:solidFill>
                <a:effectLst/>
                <a:uLnTx/>
                <a:uFillTx/>
                <a:ea typeface="黑体" panose="02010609060101010101" pitchFamily="49" charset="-122"/>
                <a:sym typeface="+mn-ea"/>
              </a:rPr>
              <a:t>BJ11</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BJ07</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BJ08</a:t>
            </a:r>
            <a:r>
              <a:rPr lang="zh-CN" altLang="en-US" sz="2000" noProof="0" dirty="0" smtClean="0">
                <a:ln>
                  <a:noFill/>
                </a:ln>
                <a:solidFill>
                  <a:srgbClr val="FF0000"/>
                </a:solidFill>
                <a:effectLst/>
                <a:uLnTx/>
                <a:uFillTx/>
                <a:ea typeface="黑体" panose="02010609060101010101" pitchFamily="49" charset="-122"/>
                <a:sym typeface="+mn-ea"/>
              </a:rPr>
              <a:t>三个指标不含港、澳、台、外籍人员</a:t>
            </a:r>
            <a:endParaRPr lang="zh-CN" altLang="en-US" sz="2000" dirty="0"/>
          </a:p>
        </p:txBody>
      </p:sp>
      <p:pic>
        <p:nvPicPr>
          <p:cNvPr id="4" name="图片 3"/>
          <p:cNvPicPr>
            <a:picLocks noChangeAspect="1"/>
          </p:cNvPicPr>
          <p:nvPr/>
        </p:nvPicPr>
        <p:blipFill>
          <a:blip r:embed="rId1"/>
          <a:srcRect l="30926" t="55363" r="52046" b="35341"/>
          <a:stretch>
            <a:fillRect/>
          </a:stretch>
        </p:blipFill>
        <p:spPr>
          <a:xfrm>
            <a:off x="1714480" y="642130"/>
            <a:ext cx="3314062" cy="1077912"/>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010" y="38100"/>
            <a:ext cx="2327910" cy="521970"/>
          </a:xfrm>
          <a:prstGeom prst="rect">
            <a:avLst/>
          </a:prstGeom>
          <a:noFill/>
        </p:spPr>
        <p:txBody>
          <a:bodyPr wrap="non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cs typeface="+mj-cs"/>
                <a:sym typeface="+mn-ea"/>
              </a:rPr>
              <a:t>从业人员分类</a:t>
            </a:r>
            <a:endParaRPr lang="zh-CN" altLang="en-US" sz="2800" dirty="0"/>
          </a:p>
        </p:txBody>
      </p:sp>
      <p:sp>
        <p:nvSpPr>
          <p:cNvPr id="3" name="文本框 2"/>
          <p:cNvSpPr txBox="1"/>
          <p:nvPr/>
        </p:nvSpPr>
        <p:spPr>
          <a:xfrm>
            <a:off x="1727835" y="1275715"/>
            <a:ext cx="7031990" cy="2134235"/>
          </a:xfrm>
          <a:prstGeom prst="rect">
            <a:avLst/>
          </a:prstGeom>
          <a:noFill/>
        </p:spPr>
        <p:txBody>
          <a:bodyPr wrap="square" rtlCol="0" anchor="t">
            <a:spAutoFit/>
          </a:bodyPr>
          <a:lstStyle/>
          <a:p>
            <a:pPr marL="342900" indent="-342900" algn="l" fontAlgn="base">
              <a:spcBef>
                <a:spcPct val="20000"/>
              </a:spcBef>
              <a:buFont typeface="Arial" panose="020B0604020202020204" pitchFamily="34" charset="0"/>
            </a:pPr>
            <a:r>
              <a:rPr lang="zh-CN" altLang="en-US" sz="3200" dirty="0">
                <a:latin typeface="黑体" panose="02010609060101010101" pitchFamily="49" charset="-122"/>
                <a:ea typeface="黑体" panose="02010609060101010101" pitchFamily="49" charset="-122"/>
                <a:sym typeface="+mn-ea"/>
              </a:rPr>
              <a:t>从业人员期末人数按人员类型分：</a:t>
            </a:r>
            <a:endParaRPr lang="zh-CN" altLang="en-US" dirty="0">
              <a:latin typeface="黑体" panose="02010609060101010101" pitchFamily="49" charset="-122"/>
              <a:ea typeface="黑体" panose="02010609060101010101" pitchFamily="49" charset="-122"/>
            </a:endParaRPr>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1</a:t>
            </a:r>
            <a:r>
              <a:rPr lang="zh-CN" altLang="en-US" sz="2800" dirty="0">
                <a:sym typeface="+mn-ea"/>
              </a:rPr>
              <a:t>）在岗职工</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2</a:t>
            </a:r>
            <a:r>
              <a:rPr lang="zh-CN" altLang="en-US" sz="2800" dirty="0">
                <a:sym typeface="+mn-ea"/>
              </a:rPr>
              <a:t>）劳务派遣人员</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3</a:t>
            </a:r>
            <a:r>
              <a:rPr lang="zh-CN" altLang="en-US" sz="2800" dirty="0">
                <a:sym typeface="+mn-ea"/>
              </a:rPr>
              <a:t>）其他从业人员</a:t>
            </a:r>
            <a:endParaRPr lang="zh-CN" altLang="en-US"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645" y="4445"/>
            <a:ext cx="250761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）在岗职工</a:t>
            </a:r>
            <a:endParaRPr lang="zh-CN" altLang="en-US" sz="2800"/>
          </a:p>
        </p:txBody>
      </p:sp>
      <p:sp>
        <p:nvSpPr>
          <p:cNvPr id="3" name="文本框 2"/>
          <p:cNvSpPr txBox="1"/>
          <p:nvPr/>
        </p:nvSpPr>
        <p:spPr>
          <a:xfrm>
            <a:off x="1857356" y="999320"/>
            <a:ext cx="6571615" cy="1200329"/>
          </a:xfrm>
          <a:prstGeom prst="rect">
            <a:avLst/>
          </a:prstGeom>
          <a:noFill/>
        </p:spPr>
        <p:txBody>
          <a:bodyPr wrap="square" rtlCol="0" anchor="t">
            <a:spAutoFit/>
          </a:bodyPr>
          <a:lstStyle/>
          <a:p>
            <a:r>
              <a:rPr lang="zh-CN" altLang="en-US" sz="2400" dirty="0">
                <a:latin typeface="+mn-ea"/>
                <a:sym typeface="+mn-ea"/>
              </a:rPr>
              <a:t>指在本单位工作且与本单位签订劳动合同，并由单位</a:t>
            </a:r>
            <a:r>
              <a:rPr lang="zh-CN" altLang="en-US" sz="2400" dirty="0">
                <a:solidFill>
                  <a:srgbClr val="FF0000"/>
                </a:solidFill>
                <a:latin typeface="+mn-ea"/>
                <a:sym typeface="+mn-ea"/>
              </a:rPr>
              <a:t>支付各项工资和社会保险、住房公积金的人员</a:t>
            </a:r>
            <a:r>
              <a:rPr lang="zh-CN" altLang="en-US" sz="2400" dirty="0" smtClean="0">
                <a:latin typeface="+mn-ea"/>
                <a:sym typeface="+mn-ea"/>
              </a:rPr>
              <a:t>。</a:t>
            </a:r>
            <a:endParaRPr lang="zh-CN" altLang="en-US" sz="2400" dirty="0">
              <a:latin typeface="+mn-ea"/>
            </a:endParaRPr>
          </a:p>
        </p:txBody>
      </p:sp>
      <p:sp>
        <p:nvSpPr>
          <p:cNvPr id="4" name="Rectangle 3"/>
          <p:cNvSpPr>
            <a:spLocks noGrp="1" noChangeArrowheads="1"/>
          </p:cNvSpPr>
          <p:nvPr/>
        </p:nvSpPr>
        <p:spPr>
          <a:xfrm>
            <a:off x="1835785" y="2354580"/>
            <a:ext cx="7229475"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r>
              <a:rPr lang="zh-CN" altLang="en-US" sz="2000" dirty="0" smtClean="0">
                <a:solidFill>
                  <a:srgbClr val="FF0000"/>
                </a:solidFill>
                <a:latin typeface="+mn-ea"/>
                <a:sym typeface="+mn-ea"/>
              </a:rPr>
              <a:t>关键点：</a:t>
            </a:r>
            <a:endParaRPr lang="en-US" altLang="zh-CN" sz="2000" dirty="0" smtClean="0">
              <a:solidFill>
                <a:srgbClr val="FF0000"/>
              </a:solidFill>
              <a:latin typeface="+mn-ea"/>
              <a:sym typeface="+mn-ea"/>
            </a:endParaRPr>
          </a:p>
          <a:p>
            <a:pPr marL="0" indent="0" eaLnBrk="1" hangingPunct="1">
              <a:buFont typeface="Wingdings" panose="05000000000000000000" charset="0"/>
              <a:buNone/>
            </a:pPr>
            <a:r>
              <a:rPr lang="en-US" altLang="zh-CN" sz="2000" dirty="0" smtClean="0">
                <a:latin typeface="+mn-ea"/>
                <a:sym typeface="+mn-ea"/>
              </a:rPr>
              <a:t>1.</a:t>
            </a:r>
            <a:r>
              <a:rPr lang="zh-CN" altLang="en-US" sz="2000" dirty="0" smtClean="0">
                <a:latin typeface="+mn-ea"/>
                <a:sym typeface="+mn-ea"/>
              </a:rPr>
              <a:t>在本单位工作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2.</a:t>
            </a:r>
            <a:r>
              <a:rPr lang="zh-CN" altLang="en-US" sz="2000" dirty="0" smtClean="0">
                <a:latin typeface="+mn-ea"/>
                <a:sym typeface="+mn-ea"/>
              </a:rPr>
              <a:t>签订劳动合同</a:t>
            </a:r>
            <a:r>
              <a:rPr lang="en-US" altLang="zh-CN" sz="2000" dirty="0" smtClean="0">
                <a:latin typeface="+mn-ea"/>
                <a:sym typeface="+mn-ea"/>
              </a:rPr>
              <a:t>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3.</a:t>
            </a:r>
            <a:r>
              <a:rPr lang="zh-CN" altLang="en-US" sz="2000" dirty="0" smtClean="0">
                <a:latin typeface="+mn-ea"/>
                <a:sym typeface="+mn-ea"/>
              </a:rPr>
              <a:t>社保、公积金在本单位缴纳</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4.</a:t>
            </a:r>
            <a:r>
              <a:rPr lang="zh-CN" altLang="en-US" sz="2000" dirty="0" smtClean="0">
                <a:latin typeface="+mn-ea"/>
                <a:sym typeface="+mn-ea"/>
              </a:rPr>
              <a:t>在本单位领取工资等劳动报酬（</a:t>
            </a:r>
            <a:r>
              <a:rPr lang="zh-CN" altLang="en-US" sz="2000" dirty="0" smtClean="0">
                <a:solidFill>
                  <a:srgbClr val="FF0000"/>
                </a:solidFill>
                <a:latin typeface="+mn-ea"/>
                <a:sym typeface="+mn-ea"/>
              </a:rPr>
              <a:t>“谁发工资谁统计”</a:t>
            </a:r>
            <a:r>
              <a:rPr lang="zh-CN" altLang="en-US" sz="2000" dirty="0" smtClean="0">
                <a:latin typeface="+mn-ea"/>
                <a:sym typeface="+mn-ea"/>
              </a:rPr>
              <a:t> 原则）</a:t>
            </a:r>
            <a:endParaRPr lang="zh-CN" altLang="en-US" sz="2000" dirty="0" smtClean="0">
              <a:latin typeface="+mn-ea"/>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645" y="4445"/>
            <a:ext cx="250761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）在岗职工</a:t>
            </a:r>
            <a:endParaRPr lang="zh-CN" altLang="en-US" sz="2800"/>
          </a:p>
        </p:txBody>
      </p:sp>
      <p:sp>
        <p:nvSpPr>
          <p:cNvPr id="4" name="Rectangle 3"/>
          <p:cNvSpPr>
            <a:spLocks noGrp="1" noChangeArrowheads="1"/>
          </p:cNvSpPr>
          <p:nvPr/>
        </p:nvSpPr>
        <p:spPr>
          <a:xfrm>
            <a:off x="1928794" y="2356642"/>
            <a:ext cx="6286543"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endParaRPr lang="zh-CN" altLang="en-US" sz="2400" dirty="0" smtClean="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5" name="Rectangle 3"/>
          <p:cNvSpPr txBox="1">
            <a:spLocks noChangeArrowheads="1"/>
          </p:cNvSpPr>
          <p:nvPr/>
        </p:nvSpPr>
        <p:spPr>
          <a:xfrm>
            <a:off x="1043279" y="698481"/>
            <a:ext cx="7813675" cy="4459287"/>
          </a:xfrm>
          <a:prstGeom prst="rect">
            <a:avLst/>
          </a:prstGeom>
        </p:spPr>
        <p:txBody>
          <a:bodyPr/>
          <a:lstStyle/>
          <a:p>
            <a:pPr marL="342900" marR="0" lvl="0" indent="-342900" algn="l" defTabSz="914400" rtl="0" eaLnBrk="1" fontAlgn="auto" latinLnBrk="0" hangingPunct="1">
              <a:lnSpc>
                <a:spcPct val="100000"/>
              </a:lnSpc>
              <a:spcBef>
                <a:spcPts val="0"/>
              </a:spcBef>
              <a:spcAft>
                <a:spcPts val="1000"/>
              </a:spcAft>
              <a:buClrTx/>
              <a:buSzTx/>
              <a:buFont typeface="Arial" panose="020B0604020202020204" pitchFamily="34" charset="0"/>
              <a:buChar char="•"/>
              <a:defRPr/>
            </a:pPr>
            <a:r>
              <a:rPr kumimoji="0" lang="zh-CN" altLang="en-US" b="0" i="0" u="none" strike="noStrike" kern="1200" cap="none" spc="0" normalizeH="0" baseline="0" noProof="0" dirty="0" smtClean="0">
                <a:ln>
                  <a:noFill/>
                </a:ln>
                <a:solidFill>
                  <a:schemeClr val="tx1"/>
                </a:solidFill>
                <a:effectLst/>
                <a:uLnTx/>
                <a:uFillTx/>
                <a:latin typeface="+mn-ea"/>
                <a:cs typeface="+mn-cs"/>
              </a:rPr>
              <a:t>在岗职工</a:t>
            </a:r>
            <a:r>
              <a:rPr kumimoji="0" lang="zh-CN" altLang="en-US" b="1" i="0" u="none" strike="noStrike" kern="1200" cap="none" spc="0" normalizeH="0" baseline="0" noProof="0" dirty="0" smtClean="0">
                <a:ln>
                  <a:noFill/>
                </a:ln>
                <a:solidFill>
                  <a:srgbClr val="FF0000"/>
                </a:solidFill>
                <a:effectLst/>
                <a:uLnTx/>
                <a:uFillTx/>
                <a:latin typeface="+mn-ea"/>
                <a:cs typeface="+mn-cs"/>
              </a:rPr>
              <a:t>还包括</a:t>
            </a:r>
            <a:r>
              <a:rPr kumimoji="0" lang="zh-CN" altLang="en-US" b="0" i="0" u="none" strike="noStrike" kern="1200" cap="none" spc="0" normalizeH="0" baseline="0" noProof="0" dirty="0" smtClean="0">
                <a:ln>
                  <a:noFill/>
                </a:ln>
                <a:solidFill>
                  <a:schemeClr val="tx1"/>
                </a:solidFill>
                <a:effectLst/>
                <a:uLnTx/>
                <a:uFillTx/>
                <a:latin typeface="+mn-ea"/>
                <a:cs typeface="+mn-cs"/>
              </a:rPr>
              <a:t>以下几种情况：</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812800" marR="0" lvl="1" indent="-36830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1.</a:t>
            </a:r>
            <a:r>
              <a:rPr kumimoji="0" lang="zh-CN" altLang="en-US" b="0" i="0" u="none" strike="noStrike" kern="1200" cap="none" spc="0" normalizeH="0" baseline="0" noProof="0" dirty="0" smtClean="0">
                <a:ln>
                  <a:noFill/>
                </a:ln>
                <a:solidFill>
                  <a:schemeClr val="tx1"/>
                </a:solidFill>
                <a:effectLst/>
                <a:uLnTx/>
                <a:uFillTx/>
                <a:latin typeface="+mn-ea"/>
                <a:cs typeface="+mn-cs"/>
              </a:rPr>
              <a:t>派往外单位工作，但工资仍由本单位发放的人员（如挂职锻炼、外派工作等情况）</a:t>
            </a:r>
            <a:endParaRPr kumimoji="0" lang="en-US" altLang="zh-CN"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2.</a:t>
            </a:r>
            <a:r>
              <a:rPr kumimoji="0" lang="zh-CN" altLang="en-US" b="0" i="0" u="none" strike="noStrike" kern="1200" cap="none" spc="0" normalizeH="0" baseline="0" noProof="0" dirty="0" smtClean="0">
                <a:ln>
                  <a:noFill/>
                </a:ln>
                <a:solidFill>
                  <a:schemeClr val="tx1"/>
                </a:solidFill>
                <a:effectLst/>
                <a:uLnTx/>
                <a:uFillTx/>
                <a:latin typeface="+mn-ea"/>
                <a:cs typeface="+mn-cs"/>
              </a:rPr>
              <a:t>由于学习、病伤、产假</a:t>
            </a:r>
            <a:r>
              <a:rPr kumimoji="0" lang="zh-CN" altLang="en-US" b="0" i="0" u="none" strike="noStrike" kern="1200" cap="none" spc="0" normalizeH="0" baseline="0" noProof="0" dirty="0" smtClean="0">
                <a:ln>
                  <a:noFill/>
                </a:ln>
                <a:solidFill>
                  <a:srgbClr val="FF0000"/>
                </a:solidFill>
                <a:effectLst/>
                <a:uLnTx/>
                <a:uFillTx/>
                <a:latin typeface="+mn-ea"/>
                <a:cs typeface="+mn-cs"/>
              </a:rPr>
              <a:t>（六个月及以内）</a:t>
            </a:r>
            <a:r>
              <a:rPr kumimoji="0" lang="zh-CN" altLang="en-US" b="0" i="0" u="none" strike="noStrike" kern="1200" cap="none" spc="0" normalizeH="0" baseline="0" noProof="0" dirty="0" smtClean="0">
                <a:ln>
                  <a:noFill/>
                </a:ln>
                <a:solidFill>
                  <a:schemeClr val="tx1"/>
                </a:solidFill>
                <a:effectLst/>
                <a:uLnTx/>
                <a:uFillTx/>
                <a:latin typeface="+mn-ea"/>
                <a:cs typeface="+mn-cs"/>
              </a:rPr>
              <a:t>等原因暂未工作仍由单位支付工资的人员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sym typeface="+mn-ea"/>
              </a:rPr>
              <a:t>3.</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应订立</a:t>
            </a:r>
            <a:r>
              <a:rPr kumimoji="0" lang="zh-CN" altLang="en-US" b="0" i="0" u="none" strike="noStrike" kern="1200" cap="none" spc="0" normalizeH="0" baseline="0" noProof="0" dirty="0" smtClean="0">
                <a:ln>
                  <a:noFill/>
                </a:ln>
                <a:solidFill>
                  <a:srgbClr val="FF0000"/>
                </a:solidFill>
                <a:effectLst/>
                <a:uLnTx/>
                <a:uFillTx/>
                <a:latin typeface="+mn-ea"/>
                <a:cs typeface="+mn-cs"/>
                <a:sym typeface="+mn-ea"/>
              </a:rPr>
              <a:t>劳动合同</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而未订立劳动合同人员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lang="en-US" altLang="zh-CN" dirty="0" smtClean="0">
                <a:latin typeface="+mn-ea"/>
                <a:sym typeface="+mn-ea"/>
              </a:rPr>
              <a:t>4.</a:t>
            </a:r>
            <a:r>
              <a:rPr lang="zh-CN" altLang="en-US" dirty="0" smtClean="0">
                <a:latin typeface="+mn-ea"/>
                <a:sym typeface="+mn-ea"/>
              </a:rPr>
              <a:t>在本单位及其他任何单位均没有社会保险关系，且只在一家单位工作的自行缴纳社会保险的人员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ts val="0"/>
              </a:spcBef>
              <a:spcAft>
                <a:spcPts val="1000"/>
              </a:spcAft>
              <a:buClrTx/>
              <a:buSzTx/>
              <a:defRPr/>
            </a:pPr>
            <a:r>
              <a:rPr lang="en-US" altLang="zh-CN" dirty="0" smtClean="0">
                <a:latin typeface="+mn-ea"/>
                <a:sym typeface="+mn-ea"/>
              </a:rPr>
              <a:t>5.</a:t>
            </a:r>
            <a:r>
              <a:rPr lang="zh-CN" altLang="en-US" dirty="0" smtClean="0">
                <a:latin typeface="+mn-ea"/>
                <a:sym typeface="+mn-ea"/>
              </a:rPr>
              <a:t>处于试用期（见习期）的人员；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ct val="20000"/>
              </a:spcBef>
              <a:spcAft>
                <a:spcPts val="0"/>
              </a:spcAft>
              <a:buClrTx/>
              <a:buSzTx/>
              <a:defRPr/>
            </a:pPr>
            <a:r>
              <a:rPr lang="en-US" altLang="zh-CN" dirty="0" smtClean="0">
                <a:latin typeface="+mn-ea"/>
                <a:sym typeface="+mn-ea"/>
              </a:rPr>
              <a:t>6.</a:t>
            </a:r>
            <a:r>
              <a:rPr lang="zh-CN" altLang="en-US" dirty="0" smtClean="0">
                <a:latin typeface="+mn-ea"/>
                <a:sym typeface="+mn-ea"/>
              </a:rPr>
              <a:t>编制外招用的人员，如临时人员。</a:t>
            </a:r>
            <a:endParaRPr lang="en-US" altLang="zh-CN" dirty="0" smtClean="0">
              <a:latin typeface="+mn-ea"/>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smtClean="0">
                <a:latin typeface="黑体" panose="02010609060101010101" pitchFamily="49" charset="-122"/>
                <a:ea typeface="黑体" panose="02010609060101010101" pitchFamily="49" charset="-122"/>
                <a:sym typeface="+mn-ea"/>
              </a:rPr>
              <a:t>劳务派遣人员</a:t>
            </a:r>
            <a:endParaRPr lang="zh-CN" altLang="en-US" sz="2800" dirty="0"/>
          </a:p>
        </p:txBody>
      </p:sp>
      <p:sp>
        <p:nvSpPr>
          <p:cNvPr id="4" name="矩形 3"/>
          <p:cNvSpPr/>
          <p:nvPr/>
        </p:nvSpPr>
        <p:spPr>
          <a:xfrm>
            <a:off x="1928794" y="1356510"/>
            <a:ext cx="6429420" cy="2677656"/>
          </a:xfrm>
          <a:prstGeom prst="rect">
            <a:avLst/>
          </a:prstGeom>
        </p:spPr>
        <p:txBody>
          <a:bodyPr wrap="square">
            <a:spAutoFit/>
          </a:bodyPr>
          <a:lstStyle/>
          <a:p>
            <a:r>
              <a:rPr lang="zh-CN" altLang="en-US" sz="2400" dirty="0" smtClean="0">
                <a:latin typeface="+mn-ea"/>
                <a:sym typeface="+mn-ea"/>
              </a:rPr>
              <a:t>根据《中华人民共和国劳动合同法》规定，指与劳务派遣单位</a:t>
            </a:r>
            <a:r>
              <a:rPr lang="zh-CN" altLang="en-US" sz="2400" dirty="0" smtClean="0">
                <a:solidFill>
                  <a:srgbClr val="FF0000"/>
                </a:solidFill>
                <a:latin typeface="+mn-ea"/>
                <a:sym typeface="+mn-ea"/>
              </a:rPr>
              <a:t>签订劳动合同</a:t>
            </a:r>
            <a:r>
              <a:rPr lang="zh-CN" altLang="en-US" sz="2400" dirty="0" smtClean="0">
                <a:latin typeface="+mn-ea"/>
                <a:sym typeface="+mn-ea"/>
              </a:rPr>
              <a:t>，并被劳务派遣单位派遣到实际用工单位工作，且劳务派遣单位与实际用工单位</a:t>
            </a:r>
            <a:r>
              <a:rPr lang="zh-CN" altLang="en-US" sz="2400" dirty="0" smtClean="0">
                <a:solidFill>
                  <a:srgbClr val="FF0000"/>
                </a:solidFill>
                <a:latin typeface="+mn-ea"/>
                <a:sym typeface="+mn-ea"/>
              </a:rPr>
              <a:t>签订《劳务派遣协议》</a:t>
            </a:r>
            <a:r>
              <a:rPr lang="zh-CN" altLang="en-US" sz="2400" dirty="0" smtClean="0">
                <a:latin typeface="+mn-ea"/>
                <a:sym typeface="+mn-ea"/>
              </a:rPr>
              <a:t>的人员。</a:t>
            </a:r>
            <a:endParaRPr lang="en-US" altLang="zh-CN" sz="2400" dirty="0" smtClean="0">
              <a:latin typeface="+mn-ea"/>
              <a:sym typeface="+mn-ea"/>
            </a:endParaRPr>
          </a:p>
          <a:p>
            <a:endParaRPr lang="en-US" altLang="zh-CN" sz="2400" dirty="0" smtClean="0">
              <a:latin typeface="+mn-ea"/>
              <a:sym typeface="+mn-ea"/>
            </a:endParaRPr>
          </a:p>
          <a:p>
            <a:r>
              <a:rPr lang="zh-CN" altLang="en-US" sz="2400" dirty="0" smtClean="0">
                <a:solidFill>
                  <a:srgbClr val="FF0000"/>
                </a:solidFill>
                <a:latin typeface="+mn-ea"/>
                <a:sym typeface="+mn-ea"/>
              </a:rPr>
              <a:t>劳务派遣人员统计原则：“谁使用谁统计”</a:t>
            </a:r>
            <a:endParaRPr lang="zh-CN" altLang="en-US" sz="2400" dirty="0">
              <a:solidFill>
                <a:srgbClr val="FF0000"/>
              </a:solidFill>
              <a:latin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0" y="2921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sym typeface="+mn-ea"/>
              </a:rPr>
              <a:t>劳务派遣人员</a:t>
            </a:r>
            <a:endParaRPr lang="zh-CN" altLang="en-US" sz="2800"/>
          </a:p>
        </p:txBody>
      </p:sp>
      <p:sp>
        <p:nvSpPr>
          <p:cNvPr id="3" name="文本框 2"/>
          <p:cNvSpPr txBox="1"/>
          <p:nvPr/>
        </p:nvSpPr>
        <p:spPr>
          <a:xfrm>
            <a:off x="2086610" y="1142365"/>
            <a:ext cx="6635750" cy="2762250"/>
          </a:xfrm>
          <a:prstGeom prst="rect">
            <a:avLst/>
          </a:prstGeom>
          <a:noFill/>
        </p:spPr>
        <p:txBody>
          <a:bodyPr wrap="square" rtlCol="0" anchor="t">
            <a:spAutoFit/>
          </a:bodyPr>
          <a:lstStyle/>
          <a:p>
            <a:pPr marL="742950" lvl="1" indent="-285750" algn="l" eaLnBrk="0" fontAlgn="base" hangingPunct="0">
              <a:spcBef>
                <a:spcPct val="50000"/>
              </a:spcBef>
              <a:buFont typeface="Arial" panose="020B0604020202020204" pitchFamily="34" charset="0"/>
              <a:buChar char="–"/>
            </a:pPr>
            <a:r>
              <a:rPr lang="zh-CN" altLang="en-US" sz="2800" dirty="0">
                <a:latin typeface="+mn-ea"/>
                <a:sym typeface="+mn-ea"/>
              </a:rPr>
              <a:t>无论用工单位（派遣人员的使用方）是否直接支付劳动报酬，劳务派遣人员均由</a:t>
            </a:r>
            <a:r>
              <a:rPr lang="zh-CN" altLang="en-US" sz="2800" dirty="0">
                <a:solidFill>
                  <a:srgbClr val="FF0000"/>
                </a:solidFill>
                <a:latin typeface="+mn-ea"/>
                <a:sym typeface="+mn-ea"/>
              </a:rPr>
              <a:t>实际用工单位填报</a:t>
            </a:r>
            <a:r>
              <a:rPr lang="zh-CN" altLang="en-US" sz="2800" dirty="0">
                <a:latin typeface="+mn-ea"/>
                <a:sym typeface="+mn-ea"/>
              </a:rPr>
              <a:t>在“劳务派遣人员”指标中。</a:t>
            </a:r>
            <a:endParaRPr lang="zh-CN" altLang="en-US" dirty="0">
              <a:latin typeface="+mn-ea"/>
            </a:endParaRPr>
          </a:p>
          <a:p>
            <a:pPr marL="742950" lvl="1" indent="-285750" algn="l" eaLnBrk="0" fontAlgn="base" hangingPunct="0">
              <a:spcBef>
                <a:spcPct val="20000"/>
              </a:spcBef>
              <a:buFont typeface="Arial" panose="020B0604020202020204" pitchFamily="34" charset="0"/>
              <a:buChar char="–"/>
            </a:pPr>
            <a:r>
              <a:rPr lang="zh-CN" altLang="en-US" sz="2800" dirty="0">
                <a:solidFill>
                  <a:srgbClr val="FF0000"/>
                </a:solidFill>
                <a:latin typeface="+mj-ea"/>
                <a:ea typeface="+mj-ea"/>
                <a:sym typeface="+mn-ea"/>
              </a:rPr>
              <a:t>劳务派遣单位（派出单位）不填报</a:t>
            </a:r>
            <a:r>
              <a:rPr lang="zh-CN" altLang="en-US" sz="2800" dirty="0">
                <a:latin typeface="+mj-ea"/>
                <a:ea typeface="+mj-ea"/>
                <a:sym typeface="+mn-ea"/>
              </a:rPr>
              <a:t>这些人员。</a:t>
            </a:r>
            <a:endParaRPr lang="zh-CN" altLang="en-US" dirty="0">
              <a:latin typeface="+mj-ea"/>
              <a:ea typeface="+mj-ea"/>
            </a:endParaRPr>
          </a:p>
        </p:txBody>
      </p:sp>
      <p:sp>
        <p:nvSpPr>
          <p:cNvPr id="4" name="文本框 3"/>
          <p:cNvSpPr txBox="1"/>
          <p:nvPr/>
        </p:nvSpPr>
        <p:spPr>
          <a:xfrm>
            <a:off x="1521460" y="722630"/>
            <a:ext cx="1112805" cy="584775"/>
          </a:xfrm>
          <a:prstGeom prst="rect">
            <a:avLst/>
          </a:prstGeom>
          <a:noFill/>
        </p:spPr>
        <p:txBody>
          <a:bodyPr wrap="none" rtlCol="0" anchor="t">
            <a:spAutoFit/>
          </a:bodyPr>
          <a:lstStyle/>
          <a:p>
            <a:r>
              <a:rPr lang="en-US" altLang="zh-CN" sz="3200" b="1" dirty="0">
                <a:solidFill>
                  <a:srgbClr val="3333CC"/>
                </a:solidFill>
                <a:latin typeface="黑体" panose="02010609060101010101" pitchFamily="49" charset="-122"/>
                <a:ea typeface="黑体" panose="02010609060101010101" pitchFamily="49" charset="-122"/>
                <a:sym typeface="+mn-ea"/>
              </a:rPr>
              <a:t> </a:t>
            </a:r>
            <a:r>
              <a:rPr lang="zh-CN" altLang="en-US" sz="2800" b="1" dirty="0" smtClean="0">
                <a:solidFill>
                  <a:srgbClr val="FF0000"/>
                </a:solidFill>
                <a:latin typeface="黑体" panose="02010609060101010101" pitchFamily="49" charset="-122"/>
                <a:ea typeface="黑体" panose="02010609060101010101" pitchFamily="49" charset="-122"/>
                <a:sym typeface="+mn-ea"/>
              </a:rPr>
              <a:t>强调</a:t>
            </a:r>
            <a:endParaRPr lang="zh-CN" altLang="en-US" sz="1600" dirty="0">
              <a:solidFill>
                <a:srgbClr val="FF0000"/>
              </a:solidFill>
            </a:endParaRPr>
          </a:p>
        </p:txBody>
      </p:sp>
      <p:sp>
        <p:nvSpPr>
          <p:cNvPr id="8" name="Freeform 10"/>
          <p:cNvSpPr>
            <a:spLocks noEditPoints="1"/>
          </p:cNvSpPr>
          <p:nvPr/>
        </p:nvSpPr>
        <p:spPr bwMode="auto">
          <a:xfrm>
            <a:off x="1397000" y="856444"/>
            <a:ext cx="317480" cy="342436"/>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5955476"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sym typeface="+mn-ea"/>
              </a:rPr>
              <a:t>劳务派遣人员和劳务外包人员的区分</a:t>
            </a:r>
            <a:endParaRPr lang="zh-CN" altLang="en-US" sz="2800" dirty="0"/>
          </a:p>
        </p:txBody>
      </p:sp>
      <p:grpSp>
        <p:nvGrpSpPr>
          <p:cNvPr id="6" name="组合 5"/>
          <p:cNvGrpSpPr/>
          <p:nvPr/>
        </p:nvGrpSpPr>
        <p:grpSpPr>
          <a:xfrm>
            <a:off x="1428728" y="713568"/>
            <a:ext cx="3357586" cy="1692142"/>
            <a:chOff x="1973001" y="1769300"/>
            <a:chExt cx="2749766" cy="1833731"/>
          </a:xfrm>
        </p:grpSpPr>
        <p:grpSp>
          <p:nvGrpSpPr>
            <p:cNvPr id="7" name="组合 34"/>
            <p:cNvGrpSpPr/>
            <p:nvPr/>
          </p:nvGrpSpPr>
          <p:grpSpPr>
            <a:xfrm>
              <a:off x="1973001" y="1838847"/>
              <a:ext cx="2749766" cy="1764184"/>
              <a:chOff x="1973001" y="1838847"/>
              <a:chExt cx="2749766" cy="1764184"/>
            </a:xfrm>
          </p:grpSpPr>
          <p:sp>
            <p:nvSpPr>
              <p:cNvPr id="10" name="矩形: 圆角 37"/>
              <p:cNvSpPr/>
              <p:nvPr/>
            </p:nvSpPr>
            <p:spPr>
              <a:xfrm>
                <a:off x="1973001" y="1838847"/>
                <a:ext cx="2609369" cy="1764184"/>
              </a:xfrm>
              <a:prstGeom prst="roundRect">
                <a:avLst>
                  <a:gd name="adj" fmla="val 0"/>
                </a:avLst>
              </a:prstGeom>
              <a:noFill/>
              <a:ln w="19050">
                <a:solidFill>
                  <a:schemeClr val="bg1"/>
                </a:solidFill>
              </a:ln>
              <a:effectLst>
                <a:outerShdw blurRad="304800" dist="25400" sx="101000" sy="101000" algn="ctr" rotWithShape="0">
                  <a:schemeClr val="bg1">
                    <a:lumMod val="75000"/>
                    <a:alpha val="86000"/>
                  </a:scheme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1" name="文本框 14"/>
              <p:cNvSpPr txBox="1"/>
              <p:nvPr/>
            </p:nvSpPr>
            <p:spPr>
              <a:xfrm>
                <a:off x="2112917" y="2405267"/>
                <a:ext cx="2609850" cy="1014454"/>
              </a:xfrm>
              <a:prstGeom prst="rect">
                <a:avLst/>
              </a:prstGeom>
            </p:spPr>
            <p:txBody>
              <a:bodyPr wrap="square">
                <a:spAutoFit/>
              </a:bodyPr>
              <a:lstStyle>
                <a:defPPr>
                  <a:defRPr lang="en-US"/>
                </a:defPPr>
                <a:lvl1pPr algn="just">
                  <a:lnSpc>
                    <a:spcPct val="150000"/>
                  </a:lnSpc>
                  <a:defRPr sz="1600" spc="300">
                    <a:solidFill>
                      <a:srgbClr val="1C2035"/>
                    </a:solidFill>
                    <a:latin typeface="思源黑体 CN Regular" panose="020B0500000000000000" pitchFamily="34" charset="-122"/>
                    <a:ea typeface="思源黑体 CN Regular" panose="020B0500000000000000" pitchFamily="34" charset="-122"/>
                  </a:defRPr>
                </a:lvl1pPr>
              </a:lstStyle>
              <a:p>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由实际用工单位统计为</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劳务派遣人员</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p:txBody>
          </p:sp>
        </p:grpSp>
        <p:sp>
          <p:nvSpPr>
            <p:cNvPr id="8" name="矩形: 圆角 35"/>
            <p:cNvSpPr/>
            <p:nvPr/>
          </p:nvSpPr>
          <p:spPr>
            <a:xfrm>
              <a:off x="2532724" y="1769300"/>
              <a:ext cx="1379883" cy="581573"/>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9" name="矩形 8"/>
            <p:cNvSpPr/>
            <p:nvPr/>
          </p:nvSpPr>
          <p:spPr>
            <a:xfrm>
              <a:off x="2499552" y="1769300"/>
              <a:ext cx="1529945" cy="550323"/>
            </a:xfrm>
            <a:prstGeom prst="rect">
              <a:avLst/>
            </a:prstGeom>
          </p:spPr>
          <p:txBody>
            <a:bodyPr wrap="square">
              <a:spAutoFit/>
            </a:bodyPr>
            <a:lstStyle/>
            <a:p>
              <a:pPr algn="just">
                <a:lnSpc>
                  <a:spcPct val="150000"/>
                </a:lnSpc>
              </a:pPr>
              <a:r>
                <a:rPr lang="zh-CN" altLang="en-US" b="1" spc="300" dirty="0">
                  <a:solidFill>
                    <a:srgbClr val="FF0000"/>
                  </a:solidFill>
                  <a:cs typeface="+mn-ea"/>
                  <a:sym typeface="+mn-lt"/>
                </a:rPr>
                <a:t>劳务派遣人员</a:t>
              </a:r>
              <a:endParaRPr lang="zh-CN" altLang="en-US" b="1" spc="300" dirty="0">
                <a:solidFill>
                  <a:srgbClr val="FF0000"/>
                </a:solidFill>
                <a:cs typeface="+mn-ea"/>
                <a:sym typeface="+mn-lt"/>
              </a:endParaRPr>
            </a:p>
          </p:txBody>
        </p:sp>
      </p:grpSp>
      <p:grpSp>
        <p:nvGrpSpPr>
          <p:cNvPr id="12" name="组合 11"/>
          <p:cNvGrpSpPr/>
          <p:nvPr/>
        </p:nvGrpSpPr>
        <p:grpSpPr>
          <a:xfrm>
            <a:off x="5143504" y="713568"/>
            <a:ext cx="3429024" cy="1714513"/>
            <a:chOff x="1920804" y="1769300"/>
            <a:chExt cx="2662047" cy="1757241"/>
          </a:xfrm>
        </p:grpSpPr>
        <p:grpSp>
          <p:nvGrpSpPr>
            <p:cNvPr id="13" name="组合 16"/>
            <p:cNvGrpSpPr/>
            <p:nvPr/>
          </p:nvGrpSpPr>
          <p:grpSpPr>
            <a:xfrm>
              <a:off x="1920804" y="1838847"/>
              <a:ext cx="2662047" cy="1687694"/>
              <a:chOff x="1920804" y="1838847"/>
              <a:chExt cx="2662047" cy="1687694"/>
            </a:xfrm>
          </p:grpSpPr>
          <p:sp>
            <p:nvSpPr>
              <p:cNvPr id="16" name="矩形: 圆角 37"/>
              <p:cNvSpPr/>
              <p:nvPr/>
            </p:nvSpPr>
            <p:spPr>
              <a:xfrm>
                <a:off x="1920804" y="1838847"/>
                <a:ext cx="2662047" cy="1687694"/>
              </a:xfrm>
              <a:prstGeom prst="roundRect">
                <a:avLst>
                  <a:gd name="adj" fmla="val 0"/>
                </a:avLst>
              </a:prstGeom>
              <a:noFill/>
              <a:ln w="19050">
                <a:solidFill>
                  <a:schemeClr val="bg1"/>
                </a:solidFill>
              </a:ln>
              <a:effectLst>
                <a:outerShdw blurRad="304800" dist="25400" sx="101000" sy="101000" algn="ctr" rotWithShape="0">
                  <a:schemeClr val="bg1">
                    <a:lumMod val="75000"/>
                    <a:alpha val="86000"/>
                  </a:scheme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7" name="文本框 18"/>
              <p:cNvSpPr txBox="1"/>
              <p:nvPr/>
            </p:nvSpPr>
            <p:spPr>
              <a:xfrm>
                <a:off x="1973001" y="2405267"/>
                <a:ext cx="2609850" cy="999336"/>
              </a:xfrm>
              <a:prstGeom prst="rect">
                <a:avLst/>
              </a:prstGeom>
            </p:spPr>
            <p:txBody>
              <a:bodyPr wrap="square">
                <a:spAutoFit/>
              </a:bodyPr>
              <a:lstStyle>
                <a:defPPr>
                  <a:defRPr lang="en-US"/>
                </a:defPPr>
                <a:lvl1pPr algn="just">
                  <a:lnSpc>
                    <a:spcPct val="150000"/>
                  </a:lnSpc>
                  <a:defRPr sz="1600" spc="300">
                    <a:solidFill>
                      <a:srgbClr val="1C2035"/>
                    </a:solidFill>
                    <a:latin typeface="思源黑体 CN Regular" panose="020B0500000000000000" pitchFamily="34" charset="-122"/>
                    <a:ea typeface="思源黑体 CN Regular" panose="020B0500000000000000" pitchFamily="34" charset="-122"/>
                  </a:defRPr>
                </a:lvl1pPr>
              </a:lstStyle>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由外包公司统计为</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在岗职工</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p:txBody>
          </p:sp>
        </p:grpSp>
        <p:sp>
          <p:nvSpPr>
            <p:cNvPr id="14" name="矩形: 圆角 35"/>
            <p:cNvSpPr/>
            <p:nvPr/>
          </p:nvSpPr>
          <p:spPr>
            <a:xfrm>
              <a:off x="2532724" y="1769300"/>
              <a:ext cx="1379883" cy="581573"/>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5" name="矩形 14"/>
            <p:cNvSpPr/>
            <p:nvPr/>
          </p:nvSpPr>
          <p:spPr>
            <a:xfrm>
              <a:off x="2475397" y="1773117"/>
              <a:ext cx="1478300" cy="517114"/>
            </a:xfrm>
            <a:prstGeom prst="rect">
              <a:avLst/>
            </a:prstGeom>
          </p:spPr>
          <p:txBody>
            <a:bodyPr wrap="square">
              <a:spAutoFit/>
            </a:bodyPr>
            <a:lstStyle/>
            <a:p>
              <a:pPr algn="just">
                <a:lnSpc>
                  <a:spcPct val="150000"/>
                </a:lnSpc>
              </a:pPr>
              <a:r>
                <a:rPr lang="zh-CN" altLang="en-US" b="1" spc="300" dirty="0" smtClean="0">
                  <a:solidFill>
                    <a:srgbClr val="FF0000"/>
                  </a:solidFill>
                  <a:cs typeface="+mn-ea"/>
                  <a:sym typeface="+mn-lt"/>
                </a:rPr>
                <a:t> 劳务</a:t>
              </a:r>
              <a:r>
                <a:rPr lang="zh-CN" altLang="en-US" b="1" spc="300" dirty="0">
                  <a:solidFill>
                    <a:srgbClr val="FF0000"/>
                  </a:solidFill>
                  <a:cs typeface="+mn-ea"/>
                  <a:sym typeface="+mn-lt"/>
                </a:rPr>
                <a:t>外包人员</a:t>
              </a:r>
              <a:endParaRPr lang="zh-CN" altLang="en-US" b="1" spc="300" dirty="0">
                <a:solidFill>
                  <a:srgbClr val="FF0000"/>
                </a:solidFill>
                <a:cs typeface="+mn-ea"/>
                <a:sym typeface="+mn-lt"/>
              </a:endParaRPr>
            </a:p>
          </p:txBody>
        </p:sp>
      </p:grpSp>
      <p:pic>
        <p:nvPicPr>
          <p:cNvPr id="18" name="图片 17" descr="712473420"/>
          <p:cNvPicPr>
            <a:picLocks noChangeAspect="1"/>
          </p:cNvPicPr>
          <p:nvPr/>
        </p:nvPicPr>
        <p:blipFill>
          <a:blip r:embed="rId1" cstate="print"/>
          <a:srcRect l="8374" t="3591" r="11052" b="6913"/>
          <a:stretch>
            <a:fillRect/>
          </a:stretch>
        </p:blipFill>
        <p:spPr>
          <a:xfrm>
            <a:off x="1400153" y="2786538"/>
            <a:ext cx="3214710" cy="1643074"/>
          </a:xfrm>
          <a:prstGeom prst="rect">
            <a:avLst/>
          </a:prstGeom>
        </p:spPr>
      </p:pic>
      <p:pic>
        <p:nvPicPr>
          <p:cNvPr id="19" name="图片 18" descr="1904288362"/>
          <p:cNvPicPr>
            <a:picLocks noChangeAspect="1"/>
          </p:cNvPicPr>
          <p:nvPr/>
        </p:nvPicPr>
        <p:blipFill>
          <a:blip r:embed="rId2" cstate="print"/>
          <a:srcRect l="9736" r="7522"/>
          <a:stretch>
            <a:fillRect/>
          </a:stretch>
        </p:blipFill>
        <p:spPr>
          <a:xfrm>
            <a:off x="5095244" y="2786538"/>
            <a:ext cx="3429024" cy="16430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35785" y="770255"/>
            <a:ext cx="6780530" cy="3138170"/>
          </a:xfrm>
          <a:prstGeom prst="rect">
            <a:avLst/>
          </a:prstGeom>
          <a:noFill/>
        </p:spPr>
        <p:txBody>
          <a:bodyPr wrap="square" rtlCol="0" anchor="t">
            <a:spAutoFit/>
          </a:bodyPr>
          <a:p>
            <a:pPr algn="ctr"/>
            <a:endParaRPr lang="zh-CN" altLang="en-US" b="1" dirty="0" smtClean="0">
              <a:solidFill>
                <a:schemeClr val="tx1"/>
              </a:solidFill>
              <a:sym typeface="+mn-ea"/>
            </a:endParaRPr>
          </a:p>
          <a:p>
            <a:pPr algn="ctr"/>
            <a:endParaRPr lang="zh-CN" altLang="en-US" b="1" dirty="0" smtClean="0">
              <a:solidFill>
                <a:schemeClr val="tx1"/>
              </a:solidFill>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共同点：</a:t>
            </a:r>
            <a:r>
              <a:rPr lang="zh-CN" altLang="en-US" dirty="0" smtClean="0">
                <a:latin typeface="仿宋_GB2312" panose="02010609030101010101" pitchFamily="49" charset="-122"/>
                <a:cs typeface="仿宋_GB2312" panose="02010609030101010101" pitchFamily="49" charset="-122"/>
                <a:sym typeface="+mn-ea"/>
              </a:rPr>
              <a:t>都在实际用工单位工作</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不同点</a:t>
            </a:r>
            <a:r>
              <a:rPr lang="zh-CN" altLang="en-US" dirty="0" smtClean="0">
                <a:solidFill>
                  <a:srgbClr val="FF0000"/>
                </a:solidFill>
                <a:latin typeface="仿宋_GB2312" panose="02010609030101010101" pitchFamily="49" charset="-122"/>
                <a:cs typeface="仿宋_GB2312" panose="02010609030101010101" pitchFamily="49" charset="-122"/>
                <a:sym typeface="+mn-ea"/>
              </a:rPr>
              <a:t>：</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1.</a:t>
            </a:r>
            <a:r>
              <a:rPr lang="zh-CN" altLang="en-US" dirty="0" smtClean="0">
                <a:latin typeface="仿宋_GB2312" panose="02010609030101010101" pitchFamily="49" charset="-122"/>
                <a:cs typeface="仿宋_GB2312" panose="02010609030101010101" pitchFamily="49" charset="-122"/>
                <a:sym typeface="+mn-ea"/>
              </a:rPr>
              <a:t>一般来说，劳务派遣人员由实际用工单位管理和组织；劳务外包人员由外包公司管理和组织。</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2.</a:t>
            </a:r>
            <a:r>
              <a:rPr lang="zh-CN" altLang="en-US" dirty="0" smtClean="0">
                <a:latin typeface="仿宋_GB2312" panose="02010609030101010101" pitchFamily="49" charset="-122"/>
                <a:cs typeface="仿宋_GB2312" panose="02010609030101010101" pitchFamily="49" charset="-122"/>
                <a:sym typeface="+mn-ea"/>
              </a:rPr>
              <a:t>统计实务工作中依据</a:t>
            </a:r>
            <a:r>
              <a:rPr lang="zh-CN" altLang="en-US" b="1" dirty="0" smtClean="0">
                <a:solidFill>
                  <a:srgbClr val="FF0000"/>
                </a:solidFill>
                <a:latin typeface="仿宋_GB2312" panose="02010609030101010101" pitchFamily="49" charset="-122"/>
                <a:cs typeface="仿宋_GB2312" panose="02010609030101010101" pitchFamily="49" charset="-122"/>
                <a:sym typeface="+mn-ea"/>
              </a:rPr>
              <a:t>所签订的合同</a:t>
            </a:r>
            <a:r>
              <a:rPr lang="zh-CN" altLang="en-US" dirty="0" smtClean="0">
                <a:latin typeface="仿宋_GB2312" panose="02010609030101010101" pitchFamily="49" charset="-122"/>
                <a:cs typeface="仿宋_GB2312" panose="02010609030101010101" pitchFamily="49" charset="-122"/>
                <a:sym typeface="+mn-ea"/>
              </a:rPr>
              <a:t>来区分。</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3.</a:t>
            </a:r>
            <a:r>
              <a:rPr lang="zh-CN" altLang="en-US" dirty="0" smtClean="0">
                <a:latin typeface="仿宋_GB2312" panose="02010609030101010101" pitchFamily="49" charset="-122"/>
                <a:cs typeface="仿宋_GB2312" panose="02010609030101010101" pitchFamily="49" charset="-122"/>
                <a:sym typeface="+mn-ea"/>
              </a:rPr>
              <a:t>劳务派遣人员由用工方统计，劳务外包人员由外包公司统计。</a:t>
            </a:r>
            <a:endParaRPr lang="zh-CN" altLang="en-US"/>
          </a:p>
        </p:txBody>
      </p:sp>
      <p:sp>
        <p:nvSpPr>
          <p:cNvPr id="4" name="文本框 3"/>
          <p:cNvSpPr txBox="1"/>
          <p:nvPr/>
        </p:nvSpPr>
        <p:spPr>
          <a:xfrm>
            <a:off x="1259840" y="50165"/>
            <a:ext cx="5902960" cy="521970"/>
          </a:xfrm>
          <a:prstGeom prst="rect">
            <a:avLst/>
          </a:prstGeom>
          <a:noFill/>
        </p:spPr>
        <p:txBody>
          <a:bodyPr wrap="none" rtlCol="0" anchor="t">
            <a:spAutoFit/>
          </a:bodyPr>
          <a:p>
            <a:r>
              <a:rPr lang="zh-CN" altLang="en-US" sz="2800" b="1" dirty="0" smtClean="0">
                <a:latin typeface="黑体" panose="02010609060101010101" pitchFamily="49" charset="-122"/>
                <a:ea typeface="黑体" panose="02010609060101010101" pitchFamily="49" charset="-122"/>
                <a:sym typeface="+mn-ea"/>
              </a:rPr>
              <a:t>劳务派遣人员和劳务外包人员的区分</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9840" y="50800"/>
            <a:ext cx="4115435" cy="521970"/>
          </a:xfrm>
          <a:prstGeom prst="rect">
            <a:avLst/>
          </a:prstGeom>
          <a:noFill/>
        </p:spPr>
        <p:txBody>
          <a:bodyPr wrap="none" rtlCol="0" anchor="t">
            <a:spAutoFit/>
          </a:bodyPr>
          <a:lstStyle/>
          <a:p>
            <a:pPr algn="ctr" defTabSz="914400"/>
            <a:r>
              <a:rPr lang="zh-CN" altLang="en-US" sz="2800" b="1" dirty="0" smtClean="0">
                <a:sym typeface="微软雅黑" panose="020B0503020204020204" pitchFamily="34" charset="-122"/>
              </a:rPr>
              <a:t>五普查方案中的劳资报表</a:t>
            </a:r>
            <a:endParaRPr lang="zh-CN" altLang="en-US" sz="2800" b="1" dirty="0">
              <a:solidFill>
                <a:srgbClr val="336699"/>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矩形 3"/>
          <p:cNvSpPr/>
          <p:nvPr/>
        </p:nvSpPr>
        <p:spPr>
          <a:xfrm>
            <a:off x="1476036" y="626890"/>
            <a:ext cx="6929486" cy="7493635"/>
          </a:xfrm>
          <a:prstGeom prst="rect">
            <a:avLst/>
          </a:prstGeom>
        </p:spPr>
        <p:txBody>
          <a:bodyPr wrap="square">
            <a:spAutoFit/>
          </a:bodyPr>
          <a:lstStyle/>
          <a:p>
            <a:r>
              <a:rPr lang="en-US" altLang="zh-CN" sz="2000" b="1" dirty="0" smtClean="0">
                <a:sym typeface="+mn-ea"/>
              </a:rPr>
              <a:t>普查表式</a:t>
            </a:r>
            <a:endParaRPr lang="en-US" altLang="zh-CN" sz="2000" b="1" dirty="0" smtClean="0">
              <a:sym typeface="+mn-ea"/>
            </a:endParaRPr>
          </a:p>
          <a:p>
            <a:endParaRPr lang="zh-CN" altLang="en-US" sz="2000" b="1" dirty="0">
              <a:solidFill>
                <a:schemeClr val="bg1"/>
              </a:solidFill>
              <a:latin typeface="Arial" panose="020B0604020202020204" pitchFamily="34" charset="0"/>
              <a:ea typeface="微软雅黑" panose="020B0503020204020204" pitchFamily="34" charset="-122"/>
            </a:endParaRPr>
          </a:p>
          <a:p>
            <a:pPr marL="493395" marR="0" indent="-457200" defTabSz="914400">
              <a:lnSpc>
                <a:spcPct val="150000"/>
              </a:lnSpc>
              <a:spcBef>
                <a:spcPts val="0"/>
              </a:spcBef>
              <a:buClrTx/>
              <a:buSzPct val="85000"/>
              <a:buFont typeface="Wingdings" panose="05000000000000000000" charset="0"/>
              <a:buChar char="Ø"/>
              <a:defRPr/>
            </a:pPr>
            <a:r>
              <a:rPr lang="en-US" altLang="zh-CN" sz="2000" dirty="0" smtClean="0">
                <a:solidFill>
                  <a:srgbClr val="336699"/>
                </a:solidFill>
                <a:latin typeface="微软雅黑" panose="020B0503020204020204" pitchFamily="34" charset="-122"/>
                <a:ea typeface="微软雅黑" panose="020B0503020204020204" pitchFamily="34" charset="-122"/>
                <a:sym typeface="+mn-ea"/>
              </a:rPr>
              <a:t>602</a:t>
            </a:r>
            <a:r>
              <a:rPr lang="zh-CN" altLang="en-US" sz="2000" dirty="0" smtClean="0">
                <a:solidFill>
                  <a:srgbClr val="336699"/>
                </a:solidFill>
                <a:latin typeface="微软雅黑" panose="020B0503020204020204" pitchFamily="34" charset="-122"/>
                <a:ea typeface="微软雅黑" panose="020B0503020204020204" pitchFamily="34" charset="-122"/>
                <a:sym typeface="+mn-ea"/>
              </a:rPr>
              <a:t>表：从业人员及工资总额</a:t>
            </a:r>
            <a:r>
              <a:rPr lang="zh-CN" altLang="en-US" dirty="0" smtClean="0">
                <a:solidFill>
                  <a:srgbClr val="336699"/>
                </a:solidFill>
                <a:latin typeface="微软雅黑" panose="020B0503020204020204" pitchFamily="34" charset="-122"/>
                <a:ea typeface="微软雅黑" panose="020B0503020204020204" pitchFamily="34" charset="-122"/>
                <a:sym typeface="+mn-ea"/>
              </a:rPr>
              <a:t>（与往期年报</a:t>
            </a:r>
            <a:r>
              <a:rPr lang="en-US" altLang="zh-CN" dirty="0" smtClean="0">
                <a:solidFill>
                  <a:srgbClr val="336699"/>
                </a:solidFill>
                <a:latin typeface="微软雅黑" panose="020B0503020204020204" pitchFamily="34" charset="-122"/>
                <a:ea typeface="微软雅黑" panose="020B0503020204020204" pitchFamily="34" charset="-122"/>
                <a:sym typeface="+mn-ea"/>
              </a:rPr>
              <a:t>102-1</a:t>
            </a:r>
            <a:r>
              <a:rPr lang="zh-CN" altLang="en-US" dirty="0" smtClean="0">
                <a:solidFill>
                  <a:srgbClr val="336699"/>
                </a:solidFill>
                <a:latin typeface="微软雅黑" panose="020B0503020204020204" pitchFamily="34" charset="-122"/>
                <a:ea typeface="微软雅黑" panose="020B0503020204020204" pitchFamily="34" charset="-122"/>
                <a:sym typeface="+mn-ea"/>
              </a:rPr>
              <a:t>表对应）</a:t>
            </a:r>
            <a:endParaRPr lang="zh-CN" altLang="en-US" sz="2000" dirty="0" smtClean="0">
              <a:solidFill>
                <a:srgbClr val="336699"/>
              </a:solidFill>
              <a:latin typeface="微软雅黑" panose="020B0503020204020204" pitchFamily="34" charset="-122"/>
              <a:ea typeface="微软雅黑" panose="020B0503020204020204" pitchFamily="34" charset="-122"/>
              <a:sym typeface="+mn-ea"/>
            </a:endParaRPr>
          </a:p>
          <a:p>
            <a:pPr marL="493395" marR="0" indent="-457200" defTabSz="914400">
              <a:lnSpc>
                <a:spcPct val="150000"/>
              </a:lnSpc>
              <a:spcBef>
                <a:spcPts val="0"/>
              </a:spcBef>
              <a:buClrTx/>
              <a:buSzPct val="85000"/>
              <a:buFont typeface="Wingdings" panose="05000000000000000000" charset="0"/>
              <a:buChar char="Ø"/>
              <a:defRPr/>
            </a:pPr>
            <a:r>
              <a:rPr lang="en-US" altLang="zh-CN" sz="2000" dirty="0" smtClean="0">
                <a:solidFill>
                  <a:srgbClr val="336699"/>
                </a:solidFill>
                <a:latin typeface="微软雅黑" panose="020B0503020204020204" pitchFamily="34" charset="-122"/>
                <a:ea typeface="微软雅黑" panose="020B0503020204020204" pitchFamily="34" charset="-122"/>
                <a:sym typeface="+mn-ea"/>
              </a:rPr>
              <a:t>BJ601-2</a:t>
            </a:r>
            <a:r>
              <a:rPr lang="zh-CN" altLang="en-US" sz="2000" dirty="0" smtClean="0">
                <a:solidFill>
                  <a:srgbClr val="336699"/>
                </a:solidFill>
                <a:latin typeface="微软雅黑" panose="020B0503020204020204" pitchFamily="34" charset="-122"/>
                <a:ea typeface="微软雅黑" panose="020B0503020204020204" pitchFamily="34" charset="-122"/>
                <a:sym typeface="+mn-ea"/>
              </a:rPr>
              <a:t>表：一套表单位补充调查表</a:t>
            </a:r>
            <a:r>
              <a:rPr lang="zh-CN" altLang="en-US" dirty="0" smtClean="0">
                <a:solidFill>
                  <a:srgbClr val="336699"/>
                </a:solidFill>
                <a:latin typeface="微软雅黑" panose="020B0503020204020204" pitchFamily="34" charset="-122"/>
                <a:ea typeface="微软雅黑" panose="020B0503020204020204" pitchFamily="34" charset="-122"/>
                <a:sym typeface="+mn-ea"/>
              </a:rPr>
              <a:t>（北京指标）</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buClrTx/>
              <a:buSzPct val="85000"/>
              <a:buFont typeface="Wingdings" panose="05000000000000000000" charset="0"/>
              <a:buChar char="Ø"/>
              <a:defRPr/>
            </a:pPr>
            <a:endParaRPr lang="en-US" altLang="zh-CN" sz="2000" dirty="0" smtClean="0">
              <a:solidFill>
                <a:srgbClr val="336699"/>
              </a:solidFill>
              <a:latin typeface="微软雅黑" panose="020B0503020204020204" pitchFamily="34" charset="-122"/>
              <a:ea typeface="微软雅黑" panose="020B0503020204020204" pitchFamily="34" charset="-122"/>
              <a:sym typeface="+mn-ea"/>
            </a:endParaRPr>
          </a:p>
          <a:p>
            <a:pPr marL="493395" marR="0" indent="-457200" defTabSz="914400">
              <a:lnSpc>
                <a:spcPct val="150000"/>
              </a:lnSpc>
              <a:spcBef>
                <a:spcPts val="0"/>
              </a:spcBef>
              <a:buClrTx/>
              <a:buSzPct val="85000"/>
              <a:buFont typeface="Wingdings" panose="05000000000000000000" charset="0"/>
              <a:buChar char="Ø"/>
              <a:defRPr/>
            </a:pPr>
            <a:r>
              <a:rPr lang="en-US" altLang="zh-CN" sz="2000" dirty="0" smtClean="0">
                <a:solidFill>
                  <a:srgbClr val="336699"/>
                </a:solidFill>
                <a:latin typeface="微软雅黑" panose="020B0503020204020204" pitchFamily="34" charset="-122"/>
                <a:ea typeface="微软雅黑" panose="020B0503020204020204" pitchFamily="34" charset="-122"/>
                <a:sym typeface="+mn-ea"/>
              </a:rPr>
              <a:t>611-2</a:t>
            </a:r>
            <a:r>
              <a:rPr lang="zh-CN" altLang="en-US" sz="2000" dirty="0" smtClean="0">
                <a:solidFill>
                  <a:srgbClr val="336699"/>
                </a:solidFill>
                <a:latin typeface="微软雅黑" panose="020B0503020204020204" pitchFamily="34" charset="-122"/>
                <a:ea typeface="微软雅黑" panose="020B0503020204020204" pitchFamily="34" charset="-122"/>
                <a:sym typeface="+mn-ea"/>
              </a:rPr>
              <a:t>表：单位从业人员情况</a:t>
            </a:r>
            <a:r>
              <a:rPr lang="zh-CN" altLang="en-US" dirty="0" smtClean="0">
                <a:solidFill>
                  <a:srgbClr val="336699"/>
                </a:solidFill>
                <a:latin typeface="微软雅黑" panose="020B0503020204020204" pitchFamily="34" charset="-122"/>
                <a:ea typeface="微软雅黑" panose="020B0503020204020204" pitchFamily="34" charset="-122"/>
                <a:sym typeface="+mn-ea"/>
              </a:rPr>
              <a:t>（与规下</a:t>
            </a:r>
            <a:r>
              <a:rPr lang="en-US" altLang="zh-CN" dirty="0" smtClean="0">
                <a:solidFill>
                  <a:srgbClr val="336699"/>
                </a:solidFill>
                <a:latin typeface="微软雅黑" panose="020B0503020204020204" pitchFamily="34" charset="-122"/>
                <a:ea typeface="微软雅黑" panose="020B0503020204020204" pitchFamily="34" charset="-122"/>
                <a:sym typeface="+mn-ea"/>
              </a:rPr>
              <a:t>I102-2</a:t>
            </a:r>
            <a:r>
              <a:rPr lang="zh-CN" altLang="en-US" dirty="0" smtClean="0">
                <a:solidFill>
                  <a:srgbClr val="336699"/>
                </a:solidFill>
                <a:latin typeface="微软雅黑" panose="020B0503020204020204" pitchFamily="34" charset="-122"/>
                <a:ea typeface="微软雅黑" panose="020B0503020204020204" pitchFamily="34" charset="-122"/>
                <a:sym typeface="+mn-ea"/>
              </a:rPr>
              <a:t>表有重叠部分）</a:t>
            </a:r>
            <a:endParaRPr lang="zh-CN" altLang="en-US" sz="20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buClrTx/>
              <a:buSzPct val="85000"/>
              <a:buFont typeface="Wingdings" panose="05000000000000000000" charset="0"/>
              <a:buChar char="Ø"/>
              <a:defRPr/>
            </a:pPr>
            <a:r>
              <a:rPr lang="en-US" altLang="zh-CN" sz="2000" dirty="0" smtClean="0">
                <a:solidFill>
                  <a:srgbClr val="336699"/>
                </a:solidFill>
                <a:latin typeface="微软雅黑" panose="020B0503020204020204" pitchFamily="34" charset="-122"/>
                <a:ea typeface="微软雅黑" panose="020B0503020204020204" pitchFamily="34" charset="-122"/>
                <a:sym typeface="+mn-ea"/>
              </a:rPr>
              <a:t>612</a:t>
            </a:r>
            <a:r>
              <a:rPr lang="zh-CN" altLang="en-US" sz="2000" dirty="0" smtClean="0">
                <a:solidFill>
                  <a:srgbClr val="336699"/>
                </a:solidFill>
                <a:latin typeface="微软雅黑" panose="020B0503020204020204" pitchFamily="34" charset="-122"/>
                <a:ea typeface="微软雅黑" panose="020B0503020204020204" pitchFamily="34" charset="-122"/>
                <a:sym typeface="+mn-ea"/>
              </a:rPr>
              <a:t>表：个体经营户抽样调查表</a:t>
            </a:r>
            <a:endParaRPr lang="zh-CN" altLang="en-US" sz="20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buClrTx/>
              <a:buSzPct val="85000"/>
              <a:buFont typeface="Wingdings" panose="05000000000000000000" charset="0"/>
              <a:buChar char="Ø"/>
              <a:defRPr/>
            </a:pPr>
            <a:endParaRPr lang="zh-CN" altLang="en-US" sz="20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indent="0" defTabSz="914400">
              <a:lnSpc>
                <a:spcPct val="150000"/>
              </a:lnSpc>
              <a:spcBef>
                <a:spcPts val="0"/>
              </a:spcBef>
              <a:buClrTx/>
              <a:buSzPct val="85000"/>
              <a:buFont typeface="Wingdings" panose="05000000000000000000" charset="0"/>
              <a:buNone/>
              <a:defRPr/>
            </a:pPr>
            <a:endParaRPr lang="zh-CN" altLang="en-US" sz="20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endParaRPr lang="zh-CN" altLang="en-US" sz="2000" b="1" dirty="0">
              <a:solidFill>
                <a:schemeClr val="bg1"/>
              </a:solidFill>
              <a:latin typeface="Arial" panose="020B0604020202020204" pitchFamily="34" charset="0"/>
              <a:ea typeface="微软雅黑" panose="020B0503020204020204" pitchFamily="34" charset="-122"/>
            </a:endParaRPr>
          </a:p>
          <a:p>
            <a:endParaRPr lang="en-US" altLang="zh-CN" sz="2000" dirty="0" smtClean="0">
              <a:sym typeface="+mn-ea"/>
            </a:endParaRPr>
          </a:p>
          <a:p>
            <a:endParaRPr lang="en-US" altLang="zh-CN" sz="2000" dirty="0" smtClean="0">
              <a:sym typeface="+mn-ea"/>
            </a:endParaRPr>
          </a:p>
          <a:p>
            <a:endParaRPr lang="en-US" altLang="zh-CN" sz="1600" dirty="0" smtClean="0">
              <a:sym typeface="+mn-ea"/>
            </a:endParaRPr>
          </a:p>
          <a:p>
            <a:endParaRPr lang="en-US" altLang="zh-CN" sz="1600" dirty="0" smtClean="0">
              <a:sym typeface="+mn-ea"/>
            </a:endParaRPr>
          </a:p>
          <a:p>
            <a:endParaRPr lang="en-US" altLang="zh-CN" sz="1600" dirty="0" smtClean="0">
              <a:sym typeface="+mn-ea"/>
            </a:endParaRPr>
          </a:p>
          <a:p>
            <a:pPr>
              <a:lnSpc>
                <a:spcPct val="150000"/>
              </a:lnSpc>
            </a:pPr>
            <a:endParaRPr lang="zh-CN" altLang="en-US" sz="1600" dirty="0" smtClean="0">
              <a:sym typeface="+mn-ea"/>
            </a:endParaRPr>
          </a:p>
          <a:p>
            <a:pPr>
              <a:lnSpc>
                <a:spcPct val="150000"/>
              </a:lnSpc>
            </a:pPr>
            <a:endParaRPr lang="zh-CN" altLang="en-US" sz="1400" dirty="0" smtClean="0">
              <a:sym typeface="+mn-ea"/>
            </a:endParaRPr>
          </a:p>
          <a:p>
            <a:endParaRPr lang="en-US" altLang="zh-CN" sz="1400" dirty="0" smtClean="0">
              <a:sym typeface="+mn-lt"/>
            </a:endParaRPr>
          </a:p>
          <a:p>
            <a:endParaRPr lang="en-US" altLang="zh-CN" sz="1400" dirty="0" smtClean="0">
              <a:sym typeface="+mn-lt"/>
            </a:endParaRPr>
          </a:p>
          <a:p>
            <a:endParaRPr lang="en-US" altLang="zh-CN" sz="1400" dirty="0" smtClean="0">
              <a:sym typeface="+mn-lt"/>
            </a:endParaRPr>
          </a:p>
          <a:p>
            <a:endParaRPr lang="en-US" altLang="zh-CN" dirty="0" smtClean="0">
              <a:sym typeface="+mn-lt"/>
            </a:endParaRPr>
          </a:p>
          <a:p>
            <a:endParaRPr lang="en-US" altLang="zh-CN" dirty="0">
              <a:sym typeface="+mn-lt"/>
            </a:endParaRPr>
          </a:p>
        </p:txBody>
      </p:sp>
      <p:sp>
        <p:nvSpPr>
          <p:cNvPr id="6" name="矩形 5"/>
          <p:cNvSpPr/>
          <p:nvPr/>
        </p:nvSpPr>
        <p:spPr>
          <a:xfrm>
            <a:off x="1214414" y="3499650"/>
            <a:ext cx="309880" cy="368300"/>
          </a:xfrm>
          <a:prstGeom prst="rect">
            <a:avLst/>
          </a:prstGeom>
        </p:spPr>
        <p:txBody>
          <a:bodyPr wrap="none">
            <a:spAutoFit/>
          </a:bodyPr>
          <a:lstStyle/>
          <a:p>
            <a:endParaRPr lang="zh-CN" altLang="en-US" dirty="0"/>
          </a:p>
        </p:txBody>
      </p:sp>
      <p:sp>
        <p:nvSpPr>
          <p:cNvPr id="11" name="矩形 10"/>
          <p:cNvSpPr/>
          <p:nvPr/>
        </p:nvSpPr>
        <p:spPr>
          <a:xfrm>
            <a:off x="1214414" y="4214030"/>
            <a:ext cx="309880" cy="368300"/>
          </a:xfrm>
          <a:prstGeom prst="rect">
            <a:avLst/>
          </a:prstGeom>
        </p:spPr>
        <p:txBody>
          <a:bodyPr wrap="none">
            <a:spAutoFit/>
          </a:bodyPr>
          <a:lstStyle/>
          <a:p>
            <a:endParaRPr lang="zh-CN" altLang="en-US" dirty="0"/>
          </a:p>
        </p:txBody>
      </p:sp>
      <p:sp>
        <p:nvSpPr>
          <p:cNvPr id="5" name="矩形 4"/>
          <p:cNvSpPr/>
          <p:nvPr/>
        </p:nvSpPr>
        <p:spPr>
          <a:xfrm>
            <a:off x="1475105" y="1275080"/>
            <a:ext cx="6899910" cy="969010"/>
          </a:xfrm>
          <a:prstGeom prst="rect">
            <a:avLst/>
          </a:prstGeom>
          <a:noFill/>
          <a:ln w="476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475740" y="2571115"/>
            <a:ext cx="7056755" cy="1223645"/>
          </a:xfrm>
          <a:prstGeom prst="rect">
            <a:avLst/>
          </a:prstGeom>
          <a:noFill/>
          <a:ln w="34925" cap="flat" cmpd="sng" algn="ctr">
            <a:solidFill>
              <a:srgbClr val="5DCEAF">
                <a:lumMod val="75000"/>
              </a:srgbClr>
            </a:solidFill>
            <a:prstDash val="solid"/>
            <a:miter lim="800000"/>
          </a:ln>
          <a:effectLst/>
          <a:extLst>
            <a:ext uri="{909E8E84-426E-40DD-AFC4-6F175D3DCCD1}">
              <a14:hiddenFill xmlns:a14="http://schemas.microsoft.com/office/drawing/2010/main">
                <a:solidFill>
                  <a:srgbClr val="4E67C8"/>
                </a:solidFill>
              </a14:hiddenFill>
            </a:ext>
          </a:extLst>
        </p:spPr>
        <p:txBody>
          <a:bodyPr rtlCol="0" anchor="ctr"/>
          <a:p>
            <a:pPr algn="ctr"/>
            <a:endParaRPr lang="zh-CN" alt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7" grpId="0" bldLvl="0" animBg="1"/>
      <p:bldP spid="7"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1444626" cy="523220"/>
          </a:xfrm>
          <a:prstGeom prst="rect">
            <a:avLst/>
          </a:prstGeom>
          <a:noFill/>
        </p:spPr>
        <p:txBody>
          <a:bodyPr wrap="none" rtlCol="0" anchor="t">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1</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
        <p:nvSpPr>
          <p:cNvPr id="4" name="矩形 3"/>
          <p:cNvSpPr/>
          <p:nvPr/>
        </p:nvSpPr>
        <p:spPr>
          <a:xfrm>
            <a:off x="1857356" y="927882"/>
            <a:ext cx="6572296" cy="3077766"/>
          </a:xfrm>
          <a:prstGeom prst="rect">
            <a:avLst/>
          </a:prstGeom>
        </p:spPr>
        <p:txBody>
          <a:bodyPr wrap="square">
            <a:spAutoFit/>
          </a:bodyPr>
          <a:lstStyle/>
          <a:p>
            <a:r>
              <a:rPr lang="zh-CN" altLang="en-US" sz="2400" dirty="0" smtClean="0">
                <a:latin typeface="+mn-ea"/>
                <a:cs typeface="仿宋_GB2312" panose="02010609030101010101" pitchFamily="49" charset="-122"/>
              </a:rPr>
              <a:t>某企业与劳务派遣公司</a:t>
            </a:r>
            <a:r>
              <a:rPr lang="zh-CN" altLang="en-US" sz="2400" dirty="0" smtClean="0">
                <a:latin typeface="+mn-ea"/>
                <a:cs typeface="仿宋_GB2312" panose="02010609030101010101" pitchFamily="49" charset="-122"/>
                <a:sym typeface="+mn-ea"/>
              </a:rPr>
              <a:t>签订了</a:t>
            </a:r>
            <a:r>
              <a:rPr lang="zh-CN" altLang="en-US" sz="2400" b="1" dirty="0" smtClean="0">
                <a:solidFill>
                  <a:srgbClr val="FF0000"/>
                </a:solidFill>
                <a:latin typeface="+mn-ea"/>
                <a:cs typeface="仿宋_GB2312" panose="02010609030101010101" pitchFamily="49" charset="-122"/>
                <a:sym typeface="+mn-ea"/>
              </a:rPr>
              <a:t>劳务派遣协议</a:t>
            </a:r>
            <a:r>
              <a:rPr lang="zh-CN" altLang="en-US" sz="2400" dirty="0" smtClean="0">
                <a:latin typeface="+mn-ea"/>
                <a:cs typeface="仿宋_GB2312" panose="02010609030101010101" pitchFamily="49" charset="-122"/>
                <a:sym typeface="+mn-ea"/>
              </a:rPr>
              <a:t>，</a:t>
            </a:r>
            <a:r>
              <a:rPr lang="zh-CN" altLang="en-US" sz="2400" dirty="0" smtClean="0">
                <a:latin typeface="+mn-ea"/>
                <a:cs typeface="仿宋_GB2312" panose="02010609030101010101" pitchFamily="49" charset="-122"/>
              </a:rPr>
              <a:t>从劳务派遣公司招用了</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名生产工人，</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名工人的工资由该企业直接发放。</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名搬运工工资由劳务派遣公司直接发放。社会保险均由劳务派遣公司代为缴纳。</a:t>
            </a:r>
            <a:endParaRPr lang="zh-CN" altLang="en-US" sz="2400" dirty="0" smtClean="0">
              <a:latin typeface="+mn-ea"/>
              <a:cs typeface="仿宋_GB2312" panose="02010609030101010101" pitchFamily="49" charset="-122"/>
            </a:endParaRPr>
          </a:p>
          <a:p>
            <a:endPar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该企业统计：</a:t>
            </a:r>
            <a:r>
              <a:rPr lang="en-US" altLang="zh-CN" sz="2800" dirty="0" smtClean="0">
                <a:solidFill>
                  <a:srgbClr val="FF0000"/>
                </a:solidFill>
                <a:latin typeface="+mn-ea"/>
                <a:cs typeface="仿宋_GB2312" panose="02010609030101010101" pitchFamily="49" charset="-122"/>
              </a:rPr>
              <a:t>110</a:t>
            </a:r>
            <a:r>
              <a:rPr lang="zh-CN" altLang="en-US" sz="2800" dirty="0" smtClean="0">
                <a:solidFill>
                  <a:srgbClr val="FF0000"/>
                </a:solidFill>
                <a:latin typeface="+mn-ea"/>
                <a:cs typeface="仿宋_GB2312" panose="02010609030101010101" pitchFamily="49" charset="-122"/>
              </a:rPr>
              <a:t>名劳务派遣人员</a:t>
            </a:r>
            <a:endParaRPr lang="zh-CN" altLang="en-US" sz="2800" dirty="0" smtClean="0">
              <a:solidFill>
                <a:srgbClr val="FF0000"/>
              </a:solidFill>
              <a:latin typeface="+mn-ea"/>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劳务派遣公司：不统计</a:t>
            </a:r>
            <a:endParaRPr lang="zh-CN" altLang="en-US" sz="2800" dirty="0" smtClean="0">
              <a:solidFill>
                <a:srgbClr val="FF0000"/>
              </a:solidFill>
              <a:latin typeface="+mn-ea"/>
              <a:cs typeface="仿宋_GB2312" panose="02010609030101010101" pitchFamily="49"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48765" y="1048385"/>
            <a:ext cx="7216775" cy="2675255"/>
          </a:xfrm>
          <a:prstGeom prst="rect">
            <a:avLst/>
          </a:prstGeom>
          <a:noFill/>
        </p:spPr>
        <p:txBody>
          <a:bodyPr wrap="square" rtlCol="0" anchor="t">
            <a:spAutoFit/>
          </a:bodyPr>
          <a:lstStyle/>
          <a:p>
            <a:pPr marL="342900" indent="-342900" algn="l" eaLnBrk="0" fontAlgn="base" hangingPunct="0">
              <a:lnSpc>
                <a:spcPct val="12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  </a:t>
            </a:r>
            <a:r>
              <a:rPr lang="zh-CN" altLang="en-US" sz="2800" dirty="0" smtClean="0">
                <a:latin typeface="+mn-ea"/>
                <a:sym typeface="+mn-ea"/>
              </a:rPr>
              <a:t>某单位</a:t>
            </a:r>
            <a:r>
              <a:rPr lang="zh-CN" altLang="en-US" sz="2800" dirty="0">
                <a:latin typeface="+mn-ea"/>
                <a:sym typeface="+mn-ea"/>
              </a:rPr>
              <a:t>的</a:t>
            </a:r>
            <a:r>
              <a:rPr lang="zh-CN" altLang="en-US" sz="2800" dirty="0">
                <a:solidFill>
                  <a:srgbClr val="FF0000"/>
                </a:solidFill>
                <a:latin typeface="+mn-ea"/>
                <a:sym typeface="+mn-ea"/>
              </a:rPr>
              <a:t>保洁人员</a:t>
            </a:r>
            <a:r>
              <a:rPr lang="zh-CN" altLang="en-US" sz="2800" dirty="0">
                <a:latin typeface="+mn-ea"/>
                <a:sym typeface="+mn-ea"/>
              </a:rPr>
              <a:t>，虽然在本单位工作，但是单位与保洁公司之间签订的是</a:t>
            </a:r>
            <a:r>
              <a:rPr lang="zh-CN" altLang="en-US" sz="2800" dirty="0">
                <a:solidFill>
                  <a:srgbClr val="FF0000"/>
                </a:solidFill>
                <a:latin typeface="+mn-ea"/>
                <a:sym typeface="+mn-ea"/>
              </a:rPr>
              <a:t>劳务外包合同</a:t>
            </a:r>
            <a:r>
              <a:rPr lang="zh-CN" altLang="en-US" sz="2800" dirty="0">
                <a:latin typeface="+mn-ea"/>
                <a:sym typeface="+mn-ea"/>
              </a:rPr>
              <a:t>，而不是</a:t>
            </a:r>
            <a:r>
              <a:rPr lang="zh-CN" altLang="en-US" sz="2800" dirty="0">
                <a:solidFill>
                  <a:srgbClr val="FF0000"/>
                </a:solidFill>
                <a:latin typeface="+mn-ea"/>
                <a:sym typeface="+mn-ea"/>
              </a:rPr>
              <a:t>劳务派遣合同</a:t>
            </a:r>
            <a:r>
              <a:rPr lang="zh-CN" altLang="en-US" sz="2800" dirty="0">
                <a:latin typeface="+mn-ea"/>
                <a:sym typeface="+mn-ea"/>
              </a:rPr>
              <a:t>，因此这些人员不在本单位统计，而应由保洁公司统计。</a:t>
            </a:r>
            <a:endParaRPr lang="zh-CN" altLang="en-US" dirty="0">
              <a:latin typeface="+mn-ea"/>
            </a:endParaRPr>
          </a:p>
        </p:txBody>
      </p:sp>
      <p:sp>
        <p:nvSpPr>
          <p:cNvPr id="5" name="矩形 4"/>
          <p:cNvSpPr/>
          <p:nvPr/>
        </p:nvSpPr>
        <p:spPr>
          <a:xfrm>
            <a:off x="1285852" y="0"/>
            <a:ext cx="1444626" cy="523220"/>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2</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3190" y="815340"/>
            <a:ext cx="7522210" cy="3151632"/>
          </a:xfrm>
          <a:prstGeom prst="rect">
            <a:avLst/>
          </a:prstGeom>
          <a:noFill/>
        </p:spPr>
        <p:txBody>
          <a:bodyPr wrap="square" rtlCol="0" anchor="t">
            <a:spAutoFit/>
          </a:bodyPr>
          <a:lstStyle/>
          <a:p>
            <a:pPr marL="342900" indent="-342900" algn="l" eaLnBrk="0" fontAlgn="base" hangingPunct="0">
              <a:lnSpc>
                <a:spcPct val="110000"/>
              </a:lnSpc>
              <a:spcBef>
                <a:spcPct val="20000"/>
              </a:spcBef>
              <a:buFont typeface="Arial" panose="020B0604020202020204" pitchFamily="34" charset="0"/>
            </a:pPr>
            <a:r>
              <a:rPr lang="zh-CN" altLang="en-US" sz="2400" dirty="0" smtClean="0">
                <a:latin typeface="+mn-ea"/>
                <a:sym typeface="+mn-ea"/>
              </a:rPr>
              <a:t>  建筑业</a:t>
            </a:r>
            <a:r>
              <a:rPr lang="zh-CN" altLang="en-US" sz="2400" dirty="0">
                <a:latin typeface="+mn-ea"/>
                <a:sym typeface="+mn-ea"/>
              </a:rPr>
              <a:t>企业的施工人员，如果是</a:t>
            </a:r>
            <a:r>
              <a:rPr lang="zh-CN" altLang="en-US" sz="2400" dirty="0">
                <a:solidFill>
                  <a:srgbClr val="FF0000"/>
                </a:solidFill>
                <a:latin typeface="+mn-ea"/>
                <a:sym typeface="+mn-ea"/>
              </a:rPr>
              <a:t>整建制</a:t>
            </a:r>
            <a:r>
              <a:rPr lang="zh-CN" altLang="en-US" sz="2400" dirty="0">
                <a:latin typeface="+mn-ea"/>
                <a:sym typeface="+mn-ea"/>
              </a:rPr>
              <a:t>通过劳务外包公司雇佣的，这些施工人员虽然在建筑企业工作，按统计原则由劳务外包公司统计，而具体用工的建筑业企业不</a:t>
            </a:r>
            <a:r>
              <a:rPr lang="zh-CN" altLang="en-US" sz="2400" dirty="0" smtClean="0">
                <a:latin typeface="+mn-ea"/>
                <a:sym typeface="+mn-ea"/>
              </a:rPr>
              <a:t>统计</a:t>
            </a:r>
            <a:endParaRPr lang="en-US" altLang="zh-CN" sz="2400" dirty="0" smtClean="0">
              <a:latin typeface="+mn-ea"/>
              <a:sym typeface="+mn-ea"/>
            </a:endParaRPr>
          </a:p>
          <a:p>
            <a:pPr marL="342900" indent="-342900" algn="l" eaLnBrk="0" fontAlgn="base" hangingPunct="0">
              <a:lnSpc>
                <a:spcPct val="110000"/>
              </a:lnSpc>
              <a:spcBef>
                <a:spcPct val="20000"/>
              </a:spcBef>
              <a:buFont typeface="Arial" panose="020B0604020202020204" pitchFamily="34" charset="0"/>
            </a:pPr>
            <a:endParaRPr lang="zh-CN" altLang="en-US" sz="2400" dirty="0">
              <a:latin typeface="黑体" panose="02010609060101010101" pitchFamily="49" charset="-122"/>
              <a:ea typeface="黑体" panose="02010609060101010101" pitchFamily="49" charset="-122"/>
              <a:sym typeface="+mn-ea"/>
            </a:endParaRPr>
          </a:p>
          <a:p>
            <a:pPr indent="0" algn="l" eaLnBrk="0" fontAlgn="base" hangingPunct="0">
              <a:lnSpc>
                <a:spcPct val="110000"/>
              </a:lnSpc>
              <a:spcBef>
                <a:spcPct val="20000"/>
              </a:spcBef>
              <a:buFont typeface="Arial" panose="020B0604020202020204" pitchFamily="34" charset="0"/>
              <a:buNone/>
            </a:pPr>
            <a:r>
              <a:rPr lang="zh-CN" altLang="en-US" sz="2400" dirty="0" smtClean="0">
                <a:latin typeface="黑体" panose="02010609060101010101" pitchFamily="49" charset="-122"/>
                <a:ea typeface="黑体" panose="02010609060101010101" pitchFamily="49" charset="-122"/>
                <a:sym typeface="+mn-ea"/>
              </a:rPr>
              <a:t>  </a:t>
            </a:r>
            <a:r>
              <a:rPr lang="zh-CN" altLang="en-US" sz="2400" dirty="0" smtClean="0">
                <a:latin typeface="+mn-ea"/>
                <a:sym typeface="+mn-ea"/>
              </a:rPr>
              <a:t>如果</a:t>
            </a:r>
            <a:r>
              <a:rPr lang="zh-CN" altLang="en-US" sz="2400" dirty="0">
                <a:latin typeface="+mn-ea"/>
                <a:sym typeface="+mn-ea"/>
              </a:rPr>
              <a:t>是自行招用的临时人员、</a:t>
            </a:r>
            <a:r>
              <a:rPr lang="zh-CN" altLang="en-US" sz="2400" dirty="0" smtClean="0">
                <a:latin typeface="+mn-ea"/>
                <a:sym typeface="+mn-ea"/>
              </a:rPr>
              <a:t>农民工应由</a:t>
            </a:r>
            <a:r>
              <a:rPr lang="zh-CN" altLang="en-US" sz="2400" dirty="0">
                <a:latin typeface="+mn-ea"/>
                <a:sym typeface="+mn-ea"/>
              </a:rPr>
              <a:t>建筑企业</a:t>
            </a:r>
            <a:r>
              <a:rPr lang="zh-CN" altLang="en-US" sz="2400" dirty="0" smtClean="0">
                <a:latin typeface="+mn-ea"/>
                <a:sym typeface="+mn-ea"/>
              </a:rPr>
              <a:t>统        </a:t>
            </a:r>
            <a:endParaRPr lang="en-US" altLang="zh-CN" sz="2400" dirty="0" smtClean="0">
              <a:latin typeface="+mn-ea"/>
              <a:sym typeface="+mn-ea"/>
            </a:endParaRPr>
          </a:p>
          <a:p>
            <a:pPr indent="0" algn="l" eaLnBrk="0" fontAlgn="base" hangingPunct="0">
              <a:lnSpc>
                <a:spcPct val="110000"/>
              </a:lnSpc>
              <a:spcBef>
                <a:spcPct val="20000"/>
              </a:spcBef>
              <a:buFont typeface="Arial" panose="020B0604020202020204" pitchFamily="34" charset="0"/>
              <a:buNone/>
            </a:pPr>
            <a:r>
              <a:rPr lang="en-US" altLang="zh-CN" sz="2400" dirty="0" smtClean="0">
                <a:latin typeface="+mn-ea"/>
                <a:sym typeface="+mn-ea"/>
              </a:rPr>
              <a:t>  </a:t>
            </a:r>
            <a:r>
              <a:rPr lang="zh-CN" altLang="en-US" sz="2400" dirty="0" smtClean="0">
                <a:latin typeface="+mn-ea"/>
                <a:sym typeface="+mn-ea"/>
              </a:rPr>
              <a:t>计</a:t>
            </a:r>
            <a:r>
              <a:rPr lang="zh-CN" altLang="en-US" sz="2400" dirty="0">
                <a:latin typeface="+mn-ea"/>
                <a:sym typeface="+mn-ea"/>
              </a:rPr>
              <a:t>为</a:t>
            </a:r>
            <a:r>
              <a:rPr lang="zh-CN" altLang="en-US" sz="2400" dirty="0" smtClean="0">
                <a:latin typeface="+mn-ea"/>
                <a:sym typeface="+mn-ea"/>
              </a:rPr>
              <a:t>从业人员</a:t>
            </a:r>
            <a:endParaRPr lang="zh-CN" altLang="en-US" dirty="0">
              <a:latin typeface="+mn-ea"/>
            </a:endParaRPr>
          </a:p>
        </p:txBody>
      </p:sp>
      <p:sp>
        <p:nvSpPr>
          <p:cNvPr id="4" name="矩形 3"/>
          <p:cNvSpPr/>
          <p:nvPr/>
        </p:nvSpPr>
        <p:spPr>
          <a:xfrm>
            <a:off x="1285852" y="0"/>
            <a:ext cx="1441420" cy="508409"/>
          </a:xfrm>
          <a:prstGeom prst="rect">
            <a:avLst/>
          </a:prstGeom>
        </p:spPr>
        <p:txBody>
          <a:bodyPr wrap="none">
            <a:spAutoFit/>
          </a:bodyPr>
          <a:lstStyle/>
          <a:p>
            <a:pPr marL="342900" indent="-342900" eaLnBrk="0" fontAlgn="base" hangingPunct="0">
              <a:lnSpc>
                <a:spcPct val="11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3</a:t>
            </a:r>
            <a:r>
              <a:rPr lang="zh-CN" altLang="en-US" sz="2800" dirty="0" smtClean="0">
                <a:latin typeface="黑体" panose="02010609060101010101" pitchFamily="49" charset="-122"/>
                <a:ea typeface="黑体" panose="02010609060101010101" pitchFamily="49" charset="-122"/>
                <a:sym typeface="+mn-ea"/>
              </a:rPr>
              <a:t>：</a:t>
            </a:r>
            <a:endParaRPr lang="en-US" altLang="zh-CN" sz="2800" dirty="0" smtClean="0">
              <a:latin typeface="黑体" panose="02010609060101010101" pitchFamily="49" charset="-122"/>
              <a:ea typeface="黑体" panose="02010609060101010101" pitchFamily="49" charset="-122"/>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2085" y="4064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3" name="文本框 2"/>
          <p:cNvSpPr txBox="1"/>
          <p:nvPr/>
        </p:nvSpPr>
        <p:spPr>
          <a:xfrm>
            <a:off x="1350010" y="617855"/>
            <a:ext cx="7660005" cy="3230245"/>
          </a:xfrm>
          <a:prstGeom prst="rect">
            <a:avLst/>
          </a:prstGeom>
          <a:noFill/>
        </p:spPr>
        <p:txBody>
          <a:bodyPr wrap="square" rtlCol="0" anchor="t">
            <a:spAutoFit/>
          </a:bodyPr>
          <a:lstStyle/>
          <a:p>
            <a:pPr marL="342900" indent="-342900" eaLnBrk="0" fontAlgn="base" hangingPunct="0">
              <a:lnSpc>
                <a:spcPct val="120000"/>
              </a:lnSpc>
              <a:spcBef>
                <a:spcPct val="20000"/>
              </a:spcBef>
            </a:pPr>
            <a:r>
              <a:rPr lang="en-US" altLang="zh-CN" sz="2000" dirty="0">
                <a:latin typeface="+mn-ea"/>
                <a:sym typeface="+mn-ea"/>
              </a:rPr>
              <a:t>   </a:t>
            </a:r>
            <a:r>
              <a:rPr lang="zh-CN" altLang="en-US" sz="2000" dirty="0">
                <a:latin typeface="+mn-ea"/>
                <a:sym typeface="+mn-ea"/>
              </a:rPr>
              <a:t>指在本单位工作，不能归到在岗职工、劳务派遣人员的人员。此类人员</a:t>
            </a:r>
            <a:r>
              <a:rPr lang="zh-CN" altLang="en-US" sz="2000" dirty="0" smtClean="0">
                <a:latin typeface="+mn-ea"/>
                <a:sym typeface="+mn-ea"/>
              </a:rPr>
              <a:t>实际参加本单位生产或工作并从本单位取得劳动报酬。</a:t>
            </a:r>
            <a:endParaRPr lang="zh-CN" altLang="en-US" sz="2000" dirty="0">
              <a:latin typeface="+mn-ea"/>
              <a:sym typeface="+mn-ea"/>
            </a:endParaRPr>
          </a:p>
          <a:p>
            <a:r>
              <a:rPr lang="zh-CN" altLang="en-US" sz="2000" dirty="0">
                <a:solidFill>
                  <a:srgbClr val="FF0000"/>
                </a:solidFill>
                <a:latin typeface="+mn-ea"/>
                <a:sym typeface="+mn-ea"/>
              </a:rPr>
              <a:t>判定标准：</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本单位有工作岗位</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本单位直接发放劳动报酬</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与本单位没有社会保险关系（不包括应有而没有建立的情况）</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此类人员社会保险在其他单位（如：外单位的下岗、内退人员）或自行</a:t>
            </a:r>
            <a:r>
              <a:rPr lang="zh-CN" altLang="en-US" sz="2000" dirty="0" smtClean="0">
                <a:latin typeface="+mn-ea"/>
                <a:sym typeface="+mn-ea"/>
              </a:rPr>
              <a:t>缴纳保险并在多</a:t>
            </a:r>
            <a:r>
              <a:rPr lang="zh-CN" altLang="en-US" sz="2000" dirty="0">
                <a:latin typeface="+mn-ea"/>
                <a:sym typeface="+mn-ea"/>
              </a:rPr>
              <a:t>家单位</a:t>
            </a:r>
            <a:r>
              <a:rPr lang="zh-CN" altLang="en-US" sz="2000" dirty="0" smtClean="0">
                <a:latin typeface="+mn-ea"/>
                <a:sym typeface="+mn-ea"/>
              </a:rPr>
              <a:t>兼职的人员。</a:t>
            </a:r>
            <a:endParaRPr lang="zh-CN" altLang="en-US" sz="2000" dirty="0">
              <a:latin typeface="+mn-ea"/>
            </a:endParaRPr>
          </a:p>
        </p:txBody>
      </p:sp>
      <p:sp>
        <p:nvSpPr>
          <p:cNvPr id="4" name="矩形 3"/>
          <p:cNvSpPr/>
          <p:nvPr/>
        </p:nvSpPr>
        <p:spPr>
          <a:xfrm>
            <a:off x="1357290" y="3928278"/>
            <a:ext cx="7286676" cy="646331"/>
          </a:xfrm>
          <a:prstGeom prst="rect">
            <a:avLst/>
          </a:prstGeom>
        </p:spPr>
        <p:txBody>
          <a:bodyPr wrap="square">
            <a:spAutoFit/>
          </a:bodyPr>
          <a:lstStyle/>
          <a:p>
            <a:pPr marL="342900" indent="-342900"/>
            <a:r>
              <a:rPr lang="zh-CN" altLang="en-US" dirty="0" smtClean="0">
                <a:solidFill>
                  <a:srgbClr val="FF0000"/>
                </a:solidFill>
                <a:sym typeface="+mn-ea"/>
              </a:rPr>
              <a:t>不包括：</a:t>
            </a:r>
            <a:r>
              <a:rPr lang="zh-CN" altLang="en-US" dirty="0" smtClean="0">
                <a:sym typeface="+mn-ea"/>
              </a:rPr>
              <a:t>临时访问、讲学和因从事某一课题（或任务）进行短期（</a:t>
            </a:r>
            <a:r>
              <a:rPr lang="zh-CN" altLang="en-US" dirty="0" smtClean="0">
                <a:solidFill>
                  <a:srgbClr val="FF0000"/>
                </a:solidFill>
                <a:sym typeface="+mn-ea"/>
              </a:rPr>
              <a:t>半年 </a:t>
            </a:r>
            <a:endParaRPr lang="en-US" altLang="zh-CN" dirty="0" smtClean="0">
              <a:solidFill>
                <a:srgbClr val="FF0000"/>
              </a:solidFill>
              <a:sym typeface="+mn-ea"/>
            </a:endParaRPr>
          </a:p>
          <a:p>
            <a:pPr marL="342900" indent="-342900"/>
            <a:r>
              <a:rPr lang="en-US" altLang="zh-CN" dirty="0" smtClean="0">
                <a:solidFill>
                  <a:srgbClr val="FF0000"/>
                </a:solidFill>
                <a:sym typeface="+mn-ea"/>
              </a:rPr>
              <a:t>                 </a:t>
            </a:r>
            <a:r>
              <a:rPr lang="zh-CN" altLang="en-US" dirty="0" smtClean="0">
                <a:solidFill>
                  <a:srgbClr val="FF0000"/>
                </a:solidFill>
                <a:sym typeface="+mn-ea"/>
              </a:rPr>
              <a:t>以内</a:t>
            </a:r>
            <a:r>
              <a:rPr lang="zh-CN" altLang="en-US" dirty="0" smtClean="0">
                <a:sym typeface="+mn-ea"/>
              </a:rPr>
              <a:t>）研究或工作的人员。</a:t>
            </a:r>
            <a:endParaRPr lang="zh-CN" altLang="en-US" dirty="0" smtClean="0">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1595" y="50165"/>
            <a:ext cx="6692900" cy="953135"/>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sym typeface="+mn-lt"/>
              </a:rPr>
              <a:t>区分在岗职工和其他从业人员</a:t>
            </a:r>
            <a:endParaRPr lang="zh-CN" altLang="en-US" sz="2800" b="1" spc="600" dirty="0" smtClean="0">
              <a:solidFill>
                <a:srgbClr val="FF0000"/>
              </a:solidFill>
              <a:ea typeface="+mj-lt"/>
              <a:cs typeface="+mn-ea"/>
              <a:sym typeface="+mn-lt"/>
            </a:endParaRPr>
          </a:p>
          <a:p>
            <a:endParaRPr lang="zh-CN" altLang="en-US" sz="2800" b="1" dirty="0"/>
          </a:p>
        </p:txBody>
      </p:sp>
      <p:sp>
        <p:nvSpPr>
          <p:cNvPr id="39" name="Rounded Rectangle 33"/>
          <p:cNvSpPr/>
          <p:nvPr/>
        </p:nvSpPr>
        <p:spPr>
          <a:xfrm flipH="1">
            <a:off x="7245687" y="2587466"/>
            <a:ext cx="1571635" cy="500066"/>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5" name="矩形 44"/>
          <p:cNvSpPr/>
          <p:nvPr/>
        </p:nvSpPr>
        <p:spPr>
          <a:xfrm>
            <a:off x="7596505" y="3426460"/>
            <a:ext cx="1221105" cy="306705"/>
          </a:xfrm>
          <a:prstGeom prst="rect">
            <a:avLst/>
          </a:prstGeom>
        </p:spPr>
        <p:txBody>
          <a:bodyPr wrap="square">
            <a:spAutoFit/>
          </a:bodyPr>
          <a:lstStyle/>
          <a:p>
            <a:endParaRPr lang="zh-CN" altLang="en-US" sz="14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grpSp>
        <p:nvGrpSpPr>
          <p:cNvPr id="29" name="组合 28"/>
          <p:cNvGrpSpPr/>
          <p:nvPr/>
        </p:nvGrpSpPr>
        <p:grpSpPr>
          <a:xfrm>
            <a:off x="1222669" y="1304757"/>
            <a:ext cx="5846156" cy="2357454"/>
            <a:chOff x="1843711" y="2384075"/>
            <a:chExt cx="5846156" cy="2357454"/>
          </a:xfrm>
        </p:grpSpPr>
        <p:sp>
          <p:nvSpPr>
            <p:cNvPr id="30" name="Sev01"/>
            <p:cNvSpPr>
              <a:spLocks noChangeAspect="1"/>
            </p:cNvSpPr>
            <p:nvPr/>
          </p:nvSpPr>
          <p:spPr>
            <a:xfrm flipH="1">
              <a:off x="1843711" y="3455645"/>
              <a:ext cx="1285884" cy="927513"/>
            </a:xfrm>
            <a:prstGeom prst="ellipse">
              <a:avLst/>
            </a:prstGeom>
            <a:noFill/>
            <a:ln w="571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tx1"/>
                </a:solidFill>
                <a:latin typeface="微软雅黑" panose="020B0503020204020204" pitchFamily="34" charset="-122"/>
                <a:ea typeface="微软雅黑" panose="020B0503020204020204" pitchFamily="34" charset="-122"/>
              </a:endParaRPr>
            </a:p>
          </p:txBody>
        </p:sp>
        <p:cxnSp>
          <p:nvCxnSpPr>
            <p:cNvPr id="31" name="Straight Connector 25"/>
            <p:cNvCxnSpPr/>
            <p:nvPr/>
          </p:nvCxnSpPr>
          <p:spPr>
            <a:xfrm flipH="1" flipV="1">
              <a:off x="3105150" y="3865879"/>
              <a:ext cx="332105" cy="571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2" name="Arc 21"/>
            <p:cNvSpPr/>
            <p:nvPr/>
          </p:nvSpPr>
          <p:spPr>
            <a:xfrm flipH="1">
              <a:off x="3464230" y="2882868"/>
              <a:ext cx="1165563" cy="1858661"/>
            </a:xfrm>
            <a:prstGeom prst="arc">
              <a:avLst>
                <a:gd name="adj1" fmla="val 16200000"/>
                <a:gd name="adj2" fmla="val 5426856"/>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33" name="Rounded Rectangle 31"/>
            <p:cNvSpPr/>
            <p:nvPr/>
          </p:nvSpPr>
          <p:spPr>
            <a:xfrm flipH="1">
              <a:off x="5272735" y="2384075"/>
              <a:ext cx="2121535" cy="94805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2" name="Rounded Rectangle 33"/>
            <p:cNvSpPr/>
            <p:nvPr/>
          </p:nvSpPr>
          <p:spPr>
            <a:xfrm flipH="1">
              <a:off x="5633101" y="3669959"/>
              <a:ext cx="1983105" cy="53340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3" name="文本框 44"/>
            <p:cNvSpPr txBox="1"/>
            <p:nvPr/>
          </p:nvSpPr>
          <p:spPr>
            <a:xfrm>
              <a:off x="5272735" y="2526951"/>
              <a:ext cx="2095500" cy="645160"/>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sym typeface="+mn-ea"/>
                </a:rPr>
                <a:t>自行缴纳社保</a:t>
              </a:r>
              <a:r>
                <a:rPr lang="en-US" altLang="zh-CN" dirty="0">
                  <a:solidFill>
                    <a:schemeClr val="bg2"/>
                  </a:solidFill>
                  <a:latin typeface="微软雅黑" panose="020B0503020204020204" pitchFamily="34" charset="-122"/>
                  <a:ea typeface="微软雅黑" panose="020B0503020204020204" pitchFamily="34" charset="-122"/>
                  <a:sym typeface="+mn-ea"/>
                </a:rPr>
                <a:t>/</a:t>
              </a:r>
              <a:endParaRPr lang="zh-CN" altLang="en-US" dirty="0">
                <a:solidFill>
                  <a:schemeClr val="bg2"/>
                </a:solidFill>
                <a:latin typeface="微软雅黑" panose="020B0503020204020204" pitchFamily="34" charset="-122"/>
                <a:ea typeface="微软雅黑" panose="020B0503020204020204" pitchFamily="34" charset="-122"/>
                <a:sym typeface="+mn-ea"/>
              </a:endParaRPr>
            </a:p>
            <a:p>
              <a:r>
                <a:rPr lang="zh-CN" altLang="en-US" dirty="0">
                  <a:solidFill>
                    <a:schemeClr val="bg2"/>
                  </a:solidFill>
                  <a:latin typeface="微软雅黑" panose="020B0503020204020204" pitchFamily="34" charset="-122"/>
                  <a:ea typeface="微软雅黑" panose="020B0503020204020204" pitchFamily="34" charset="-122"/>
                  <a:sym typeface="+mn-ea"/>
                </a:rPr>
                <a:t>在单位缴纳社保</a:t>
              </a:r>
              <a:endParaRPr lang="zh-CN" altLang="en-US" dirty="0">
                <a:solidFill>
                  <a:schemeClr val="bg2"/>
                </a:solidFill>
                <a:latin typeface="微软雅黑" panose="020B0503020204020204" pitchFamily="34" charset="-122"/>
                <a:ea typeface="微软雅黑" panose="020B0503020204020204" pitchFamily="34" charset="-122"/>
                <a:sym typeface="+mn-ea"/>
              </a:endParaRPr>
            </a:p>
          </p:txBody>
        </p:sp>
        <p:sp>
          <p:nvSpPr>
            <p:cNvPr id="47" name="文本框 46"/>
            <p:cNvSpPr txBox="1"/>
            <p:nvPr/>
          </p:nvSpPr>
          <p:spPr>
            <a:xfrm>
              <a:off x="5777247" y="3752192"/>
              <a:ext cx="1912620" cy="369332"/>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rPr>
                <a:t>自行缴纳社保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48" name="Rounded Rectangle 33"/>
          <p:cNvSpPr/>
          <p:nvPr/>
        </p:nvSpPr>
        <p:spPr>
          <a:xfrm flipH="1">
            <a:off x="5030792" y="3740634"/>
            <a:ext cx="1928826" cy="71438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2"/>
                </a:solidFill>
                <a:latin typeface="微软雅黑" panose="020B0503020204020204" pitchFamily="34" charset="-122"/>
                <a:ea typeface="微软雅黑" panose="020B0503020204020204" pitchFamily="34" charset="-122"/>
              </a:rPr>
              <a:t>在其中一家单位缴纳社保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49" name="Rounded Rectangle 31"/>
          <p:cNvSpPr/>
          <p:nvPr/>
        </p:nvSpPr>
        <p:spPr>
          <a:xfrm flipH="1">
            <a:off x="3428992" y="1285072"/>
            <a:ext cx="690880" cy="88709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专职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sp>
        <p:nvSpPr>
          <p:cNvPr id="51" name="Rounded Rectangle 31"/>
          <p:cNvSpPr/>
          <p:nvPr/>
        </p:nvSpPr>
        <p:spPr>
          <a:xfrm flipH="1">
            <a:off x="3428992" y="3071022"/>
            <a:ext cx="714380" cy="871683"/>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兼职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cxnSp>
        <p:nvCxnSpPr>
          <p:cNvPr id="52" name="Straight Connector 25"/>
          <p:cNvCxnSpPr/>
          <p:nvPr/>
        </p:nvCxnSpPr>
        <p:spPr>
          <a:xfrm rot="10800000">
            <a:off x="4071934" y="3642526"/>
            <a:ext cx="500066"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3" name="Arc 21"/>
          <p:cNvSpPr/>
          <p:nvPr/>
        </p:nvSpPr>
        <p:spPr>
          <a:xfrm flipH="1">
            <a:off x="4572000" y="2927985"/>
            <a:ext cx="871220" cy="1334135"/>
          </a:xfrm>
          <a:prstGeom prst="arc">
            <a:avLst>
              <a:gd name="adj1" fmla="val 16200000"/>
              <a:gd name="adj2" fmla="val 5483818"/>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cxnSp>
        <p:nvCxnSpPr>
          <p:cNvPr id="54" name="Straight Connector 25"/>
          <p:cNvCxnSpPr/>
          <p:nvPr/>
        </p:nvCxnSpPr>
        <p:spPr>
          <a:xfrm flipH="1">
            <a:off x="4071934"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25"/>
          <p:cNvCxnSpPr/>
          <p:nvPr/>
        </p:nvCxnSpPr>
        <p:spPr>
          <a:xfrm flipH="1">
            <a:off x="6643702"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33"/>
          <p:cNvSpPr/>
          <p:nvPr/>
        </p:nvSpPr>
        <p:spPr>
          <a:xfrm flipH="1">
            <a:off x="7215206" y="1499386"/>
            <a:ext cx="1289050" cy="573405"/>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57" name="矩形 56"/>
          <p:cNvSpPr/>
          <p:nvPr/>
        </p:nvSpPr>
        <p:spPr>
          <a:xfrm>
            <a:off x="7358082" y="1570824"/>
            <a:ext cx="1005403"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在岗职工</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sp>
        <p:nvSpPr>
          <p:cNvPr id="58" name="矩形 57"/>
          <p:cNvSpPr/>
          <p:nvPr/>
        </p:nvSpPr>
        <p:spPr>
          <a:xfrm>
            <a:off x="7246005" y="2642394"/>
            <a:ext cx="1415772"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其他从业人员</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59" name="Straight Connector 25"/>
          <p:cNvCxnSpPr/>
          <p:nvPr/>
        </p:nvCxnSpPr>
        <p:spPr>
          <a:xfrm rot="10800000" flipV="1">
            <a:off x="6959935" y="2837658"/>
            <a:ext cx="285752" cy="2"/>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0" name="Rounded Rectangle 33"/>
          <p:cNvSpPr/>
          <p:nvPr/>
        </p:nvSpPr>
        <p:spPr>
          <a:xfrm flipH="1">
            <a:off x="7531756" y="3362171"/>
            <a:ext cx="1285884" cy="1142197"/>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rPr>
              <a:t>缴纳社保的单位是在岗职工，其他单位是其他从业人员</a:t>
            </a:r>
            <a:endPar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61" name="Straight Connector 25"/>
          <p:cNvCxnSpPr/>
          <p:nvPr/>
        </p:nvCxnSpPr>
        <p:spPr>
          <a:xfrm rot="10800000">
            <a:off x="6948187" y="4010511"/>
            <a:ext cx="571504"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1285852" y="2642394"/>
            <a:ext cx="1107996"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从业人员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vertical)">
                                      <p:cBhvr>
                                        <p:cTn id="7" dur="500"/>
                                        <p:tgtEl>
                                          <p:spTgt spid="39"/>
                                        </p:tgtEl>
                                      </p:cBhvr>
                                    </p:animEffect>
                                  </p:childTnLst>
                                </p:cTn>
                              </p:par>
                              <p:par>
                                <p:cTn id="8" presetID="3" presetClass="entr" presetSubtype="5"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vertic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vertical)">
                                      <p:cBhvr>
                                        <p:cTn id="15" dur="500"/>
                                        <p:tgtEl>
                                          <p:spTgt spid="49"/>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blinds(vertical)">
                                      <p:cBhvr>
                                        <p:cTn id="18" dur="500"/>
                                        <p:tgtEl>
                                          <p:spTgt spid="51"/>
                                        </p:tgtEl>
                                      </p:cBhvr>
                                    </p:animEffect>
                                  </p:childTnLst>
                                </p:cTn>
                              </p:par>
                              <p:par>
                                <p:cTn id="19" presetID="3" presetClass="entr" presetSubtype="5"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blinds(vertical)">
                                      <p:cBhvr>
                                        <p:cTn id="21" dur="500"/>
                                        <p:tgtEl>
                                          <p:spTgt spid="52"/>
                                        </p:tgtEl>
                                      </p:cBhvr>
                                    </p:animEffect>
                                  </p:childTnLst>
                                </p:cTn>
                              </p:par>
                              <p:par>
                                <p:cTn id="22" presetID="3" presetClass="entr" presetSubtype="5"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blinds(vertical)">
                                      <p:cBhvr>
                                        <p:cTn id="24" dur="500"/>
                                        <p:tgtEl>
                                          <p:spTgt spid="54"/>
                                        </p:tgtEl>
                                      </p:cBhvr>
                                    </p:animEffect>
                                  </p:childTnLst>
                                </p:cTn>
                              </p:par>
                              <p:par>
                                <p:cTn id="25" presetID="3" presetClass="entr" presetSubtype="5"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linds(vertical)">
                                      <p:cBhvr>
                                        <p:cTn id="27" dur="500"/>
                                        <p:tgtEl>
                                          <p:spTgt spid="55"/>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blinds(vertical)">
                                      <p:cBhvr>
                                        <p:cTn id="30" dur="500"/>
                                        <p:tgtEl>
                                          <p:spTgt spid="56"/>
                                        </p:tgtEl>
                                      </p:cBhvr>
                                    </p:animEffect>
                                  </p:childTnLst>
                                </p:cTn>
                              </p:par>
                              <p:par>
                                <p:cTn id="31" presetID="3" presetClass="entr" presetSubtype="5"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linds(vertical)">
                                      <p:cBhvr>
                                        <p:cTn id="33" dur="500"/>
                                        <p:tgtEl>
                                          <p:spTgt spid="59"/>
                                        </p:tgtEl>
                                      </p:cBhvr>
                                    </p:animEffect>
                                  </p:childTnLst>
                                </p:cTn>
                              </p:par>
                              <p:par>
                                <p:cTn id="34" presetID="3" presetClass="entr" presetSubtype="5"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blinds(vertical)">
                                      <p:cBhvr>
                                        <p:cTn id="36" dur="500"/>
                                        <p:tgtEl>
                                          <p:spTgt spid="60"/>
                                        </p:tgtEl>
                                      </p:cBhvr>
                                    </p:animEffect>
                                  </p:childTnLst>
                                </p:cTn>
                              </p:par>
                              <p:par>
                                <p:cTn id="37" presetID="3" presetClass="entr" presetSubtype="5"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blinds(vertical)">
                                      <p:cBhvr>
                                        <p:cTn id="3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9" grpId="0" bldLvl="0" animBg="1"/>
      <p:bldP spid="51" grpId="0" bldLvl="0" animBg="1"/>
      <p:bldP spid="56" grpId="0" bldLvl="0" animBg="1"/>
      <p:bldP spid="60"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3500" y="722630"/>
            <a:ext cx="554545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其他从业人员</a:t>
            </a:r>
            <a:r>
              <a:rPr lang="zh-CN" altLang="en-US" sz="2800" b="1" dirty="0">
                <a:solidFill>
                  <a:srgbClr val="FF0000"/>
                </a:solidFill>
                <a:latin typeface="黑体" panose="02010609060101010101" pitchFamily="49" charset="-122"/>
                <a:ea typeface="黑体" panose="02010609060101010101" pitchFamily="49" charset="-122"/>
                <a:cs typeface="+mj-cs"/>
                <a:sym typeface="+mn-ea"/>
              </a:rPr>
              <a:t>包括</a:t>
            </a:r>
            <a:r>
              <a:rPr lang="zh-CN" altLang="en-US" sz="2800" b="1" dirty="0">
                <a:latin typeface="黑体" panose="02010609060101010101" pitchFamily="49" charset="-122"/>
                <a:ea typeface="黑体" panose="02010609060101010101" pitchFamily="49" charset="-122"/>
                <a:cs typeface="+mj-cs"/>
                <a:sym typeface="+mn-ea"/>
              </a:rPr>
              <a:t>以下几种情况：</a:t>
            </a:r>
            <a:endParaRPr lang="zh-CN" altLang="en-US" sz="2800"/>
          </a:p>
        </p:txBody>
      </p:sp>
      <p:sp>
        <p:nvSpPr>
          <p:cNvPr id="3" name="文本框 2"/>
          <p:cNvSpPr txBox="1"/>
          <p:nvPr/>
        </p:nvSpPr>
        <p:spPr>
          <a:xfrm>
            <a:off x="1333500" y="6667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58" name="Rectangle 62"/>
          <p:cNvSpPr>
            <a:spLocks noChangeArrowheads="1"/>
          </p:cNvSpPr>
          <p:nvPr/>
        </p:nvSpPr>
        <p:spPr bwMode="auto">
          <a:xfrm>
            <a:off x="1720850" y="2124710"/>
            <a:ext cx="167957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2" name="Rectangle 74"/>
          <p:cNvSpPr>
            <a:spLocks noChangeArrowheads="1"/>
          </p:cNvSpPr>
          <p:nvPr/>
        </p:nvSpPr>
        <p:spPr bwMode="auto">
          <a:xfrm>
            <a:off x="1807210" y="2293620"/>
            <a:ext cx="1468755" cy="175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r>
              <a:rPr lang="zh-CN" altLang="en-US" sz="1600" dirty="0">
                <a:latin typeface="微软雅黑" panose="020B0503020204020204" pitchFamily="34" charset="-122"/>
                <a:ea typeface="微软雅黑" panose="020B0503020204020204" pitchFamily="34" charset="-122"/>
                <a:sym typeface="+mn-ea"/>
              </a:rPr>
              <a:t>聘用的离退休人员： 包括留用的本单位</a:t>
            </a:r>
            <a:endParaRPr lang="en-US" altLang="zh-CN" sz="1600" dirty="0">
              <a:latin typeface="微软雅黑" panose="020B0503020204020204" pitchFamily="34" charset="-122"/>
              <a:ea typeface="微软雅黑" panose="020B0503020204020204" pitchFamily="34" charset="-122"/>
            </a:endParaRPr>
          </a:p>
          <a:p>
            <a:pPr algn="ctr" eaLnBrk="0" hangingPunct="0"/>
            <a:r>
              <a:rPr lang="zh-CN" altLang="en-US" sz="1600" dirty="0">
                <a:latin typeface="微软雅黑" panose="020B0503020204020204" pitchFamily="34" charset="-122"/>
                <a:ea typeface="微软雅黑" panose="020B0503020204020204" pitchFamily="34" charset="-122"/>
                <a:sym typeface="+mn-ea"/>
              </a:rPr>
              <a:t>离退休人员和聘用的外单位离退休人员</a:t>
            </a:r>
            <a:endParaRPr lang="zh-CN" altLang="en-US" dirty="0">
              <a:latin typeface="微软雅黑" panose="020B0503020204020204" pitchFamily="34" charset="-122"/>
              <a:ea typeface="微软雅黑" panose="020B0503020204020204" pitchFamily="34" charset="-122"/>
              <a:sym typeface="+mn-ea"/>
            </a:endParaRPr>
          </a:p>
          <a:p>
            <a:pPr algn="ctr" eaLnBrk="0" hangingPunct="0"/>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1707880" y="1582524"/>
            <a:ext cx="1666875" cy="310871"/>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solidFill>
                  <a:schemeClr val="tx1"/>
                </a:solidFill>
                <a:latin typeface="Impact" panose="020B0806030902050204" pitchFamily="34" charset="0"/>
                <a:ea typeface="微软雅黑" panose="020B0503020204020204" pitchFamily="34" charset="-122"/>
              </a:rPr>
              <a:t>情况一</a:t>
            </a:r>
            <a:endParaRPr lang="zh-CN" altLang="en-US" dirty="0">
              <a:ln w="6350">
                <a:noFill/>
              </a:ln>
              <a:solidFill>
                <a:schemeClr val="tx1"/>
              </a:solidFill>
              <a:latin typeface="Impact" panose="020B0806030902050204" pitchFamily="34" charset="0"/>
              <a:ea typeface="微软雅黑" panose="020B0503020204020204" pitchFamily="34" charset="-122"/>
            </a:endParaRPr>
          </a:p>
        </p:txBody>
      </p:sp>
      <p:sp>
        <p:nvSpPr>
          <p:cNvPr id="57" name="矩形 56"/>
          <p:cNvSpPr/>
          <p:nvPr/>
        </p:nvSpPr>
        <p:spPr>
          <a:xfrm>
            <a:off x="6435090" y="1582420"/>
            <a:ext cx="1818005" cy="3111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latin typeface="Impact" panose="020B0806030902050204" pitchFamily="34" charset="0"/>
                <a:ea typeface="微软雅黑" panose="020B0503020204020204" pitchFamily="34" charset="-122"/>
                <a:sym typeface="+mn-ea"/>
              </a:rPr>
              <a:t>情况三</a:t>
            </a:r>
            <a:endParaRPr lang="zh-CN" altLang="en-US" sz="1200" dirty="0">
              <a:ln w="6350">
                <a:noFill/>
              </a:ln>
              <a:solidFill>
                <a:schemeClr val="bg1"/>
              </a:solidFill>
              <a:latin typeface="Impact" panose="020B0806030902050204" pitchFamily="34" charset="0"/>
              <a:ea typeface="微软雅黑" panose="020B0503020204020204" pitchFamily="34" charset="-122"/>
            </a:endParaRPr>
          </a:p>
        </p:txBody>
      </p:sp>
      <p:sp>
        <p:nvSpPr>
          <p:cNvPr id="60" name="Rectangle 66"/>
          <p:cNvSpPr>
            <a:spLocks noChangeArrowheads="1"/>
          </p:cNvSpPr>
          <p:nvPr/>
        </p:nvSpPr>
        <p:spPr bwMode="auto">
          <a:xfrm>
            <a:off x="6435090" y="2124710"/>
            <a:ext cx="181800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3" name="Freeform 78"/>
          <p:cNvSpPr>
            <a:spLocks noEditPoints="1"/>
          </p:cNvSpPr>
          <p:nvPr/>
        </p:nvSpPr>
        <p:spPr bwMode="auto">
          <a:xfrm flipH="1">
            <a:off x="7146766" y="4062869"/>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Rectangle 74"/>
          <p:cNvSpPr>
            <a:spLocks noChangeArrowheads="1"/>
          </p:cNvSpPr>
          <p:nvPr/>
        </p:nvSpPr>
        <p:spPr bwMode="auto">
          <a:xfrm>
            <a:off x="6143637" y="2293620"/>
            <a:ext cx="201738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1" indent="0" eaLnBrk="1" hangingPunct="1">
              <a:lnSpc>
                <a:spcPct val="110000"/>
              </a:lnSpc>
            </a:pP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使用的与本单位没有保险关系，但领取劳动报酬的人（兼职打工学生</a:t>
            </a:r>
            <a:r>
              <a:rPr lang="zh-CN" altLang="en-US" sz="160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、第二职业者、非</a:t>
            </a: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全日制）</a:t>
            </a:r>
            <a:endPar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Freeform 80"/>
          <p:cNvSpPr>
            <a:spLocks noEditPoints="1"/>
          </p:cNvSpPr>
          <p:nvPr/>
        </p:nvSpPr>
        <p:spPr bwMode="auto">
          <a:xfrm flipH="1">
            <a:off x="2365423" y="405651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Rectangle 64"/>
          <p:cNvSpPr>
            <a:spLocks noChangeArrowheads="1"/>
          </p:cNvSpPr>
          <p:nvPr/>
        </p:nvSpPr>
        <p:spPr bwMode="auto">
          <a:xfrm>
            <a:off x="4051300" y="2124710"/>
            <a:ext cx="1679575" cy="2327910"/>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tx1">
                  <a:lumMod val="85000"/>
                  <a:lumOff val="15000"/>
                </a:schemeClr>
              </a:solidFill>
              <a:latin typeface="Impact" panose="020B0806030902050204" pitchFamily="34" charset="0"/>
              <a:ea typeface="微软雅黑" panose="020B0503020204020204" pitchFamily="34" charset="-122"/>
            </a:endParaRPr>
          </a:p>
        </p:txBody>
      </p:sp>
      <p:sp>
        <p:nvSpPr>
          <p:cNvPr id="5" name="Rectangle 74"/>
          <p:cNvSpPr>
            <a:spLocks noChangeArrowheads="1"/>
          </p:cNvSpPr>
          <p:nvPr/>
        </p:nvSpPr>
        <p:spPr bwMode="auto">
          <a:xfrm>
            <a:off x="4152265" y="2293620"/>
            <a:ext cx="147828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在本单位工作并支付劳动报酬的</a:t>
            </a:r>
            <a:endParaRPr kumimoji="0" lang="en-US" altLang="zh-CN" sz="16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港澳台和外籍人员（半年以上）</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Freeform 79"/>
          <p:cNvSpPr>
            <a:spLocks noEditPoints="1"/>
          </p:cNvSpPr>
          <p:nvPr/>
        </p:nvSpPr>
        <p:spPr bwMode="auto">
          <a:xfrm flipH="1">
            <a:off x="4662353" y="401810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tx1">
              <a:lumMod val="65000"/>
              <a:lumOff val="35000"/>
            </a:schemeClr>
          </a:solidFill>
          <a:ln>
            <a:noFill/>
          </a:ln>
        </p:spPr>
        <p:txBody>
          <a:bodyPr/>
          <a:lstStyle/>
          <a:p>
            <a:endParaRPr lang="zh-CN" altLang="en-US"/>
          </a:p>
        </p:txBody>
      </p:sp>
      <p:sp>
        <p:nvSpPr>
          <p:cNvPr id="71" name="矩形 70"/>
          <p:cNvSpPr/>
          <p:nvPr/>
        </p:nvSpPr>
        <p:spPr>
          <a:xfrm>
            <a:off x="4063866" y="1582524"/>
            <a:ext cx="1666875" cy="31087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zh-CN" altLang="en-US" sz="1800" dirty="0">
                <a:ln w="6350">
                  <a:noFill/>
                </a:ln>
                <a:latin typeface="Impact" panose="020B0806030902050204" pitchFamily="34" charset="0"/>
                <a:ea typeface="微软雅黑" panose="020B0503020204020204" pitchFamily="34" charset="-122"/>
              </a:rPr>
              <a:t>情况二</a:t>
            </a:r>
            <a:endParaRPr lang="zh-CN" altLang="en-US" sz="1800" dirty="0">
              <a:ln w="6350">
                <a:noFill/>
              </a:ln>
              <a:latin typeface="Impact" panose="020B080603090205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50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strVal val="#ppt_w*0.70"/>
                                          </p:val>
                                        </p:tav>
                                        <p:tav tm="100000">
                                          <p:val>
                                            <p:strVal val="#ppt_w"/>
                                          </p:val>
                                        </p:tav>
                                      </p:tavLst>
                                    </p:anim>
                                    <p:anim calcmode="lin" valueType="num">
                                      <p:cBhvr>
                                        <p:cTn id="13" dur="500" fill="hold"/>
                                        <p:tgtEl>
                                          <p:spTgt spid="62"/>
                                        </p:tgtEl>
                                        <p:attrNameLst>
                                          <p:attrName>ppt_h</p:attrName>
                                        </p:attrNameLst>
                                      </p:cBhvr>
                                      <p:tavLst>
                                        <p:tav tm="0">
                                          <p:val>
                                            <p:strVal val="#ppt_h"/>
                                          </p:val>
                                        </p:tav>
                                        <p:tav tm="100000">
                                          <p:val>
                                            <p:strVal val="#ppt_h"/>
                                          </p:val>
                                        </p:tav>
                                      </p:tavLst>
                                    </p:anim>
                                    <p:animEffect transition="in" filter="fade">
                                      <p:cBhvr>
                                        <p:cTn id="14" dur="500"/>
                                        <p:tgtEl>
                                          <p:spTgt spid="62"/>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anim calcmode="lin" valueType="num">
                                      <p:cBhvr>
                                        <p:cTn id="18" dur="500" fill="hold"/>
                                        <p:tgtEl>
                                          <p:spTgt spid="70"/>
                                        </p:tgtEl>
                                        <p:attrNameLst>
                                          <p:attrName>ppt_x</p:attrName>
                                        </p:attrNameLst>
                                      </p:cBhvr>
                                      <p:tavLst>
                                        <p:tav tm="0">
                                          <p:val>
                                            <p:strVal val="#ppt_x"/>
                                          </p:val>
                                        </p:tav>
                                        <p:tav tm="100000">
                                          <p:val>
                                            <p:strVal val="#ppt_x"/>
                                          </p:val>
                                        </p:tav>
                                      </p:tavLst>
                                    </p:anim>
                                    <p:anim calcmode="lin" valueType="num">
                                      <p:cBhvr>
                                        <p:cTn id="19" dur="500" fill="hold"/>
                                        <p:tgtEl>
                                          <p:spTgt spid="7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anim calcmode="lin" valueType="num">
                                      <p:cBhvr>
                                        <p:cTn id="24" dur="500" fill="hold"/>
                                        <p:tgtEl>
                                          <p:spTgt spid="57"/>
                                        </p:tgtEl>
                                        <p:attrNameLst>
                                          <p:attrName>ppt_x</p:attrName>
                                        </p:attrNameLst>
                                      </p:cBhvr>
                                      <p:tavLst>
                                        <p:tav tm="0">
                                          <p:val>
                                            <p:strVal val="#ppt_x"/>
                                          </p:val>
                                        </p:tav>
                                        <p:tav tm="100000">
                                          <p:val>
                                            <p:strVal val="#ppt_x"/>
                                          </p:val>
                                        </p:tav>
                                      </p:tavLst>
                                    </p:anim>
                                    <p:anim calcmode="lin" valueType="num">
                                      <p:cBhvr>
                                        <p:cTn id="25" dur="500" fill="hold"/>
                                        <p:tgtEl>
                                          <p:spTgt spid="5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par>
                                <p:cTn id="31" presetID="55" presetClass="entr" presetSubtype="0" fill="hold" grpId="0" nodeType="withEffect">
                                  <p:stCondLst>
                                    <p:cond delay="500"/>
                                  </p:stCondLst>
                                  <p:childTnLst>
                                    <p:set>
                                      <p:cBhvr>
                                        <p:cTn id="32" dur="1" fill="hold">
                                          <p:stCondLst>
                                            <p:cond delay="0"/>
                                          </p:stCondLst>
                                        </p:cTn>
                                        <p:tgtEl>
                                          <p:spTgt spid="68"/>
                                        </p:tgtEl>
                                        <p:attrNameLst>
                                          <p:attrName>style.visibility</p:attrName>
                                        </p:attrNameLst>
                                      </p:cBhvr>
                                      <p:to>
                                        <p:strVal val="visible"/>
                                      </p:to>
                                    </p:set>
                                    <p:anim calcmode="lin" valueType="num">
                                      <p:cBhvr>
                                        <p:cTn id="33" dur="500" fill="hold"/>
                                        <p:tgtEl>
                                          <p:spTgt spid="68"/>
                                        </p:tgtEl>
                                        <p:attrNameLst>
                                          <p:attrName>ppt_w</p:attrName>
                                        </p:attrNameLst>
                                      </p:cBhvr>
                                      <p:tavLst>
                                        <p:tav tm="0">
                                          <p:val>
                                            <p:strVal val="#ppt_w*0.70"/>
                                          </p:val>
                                        </p:tav>
                                        <p:tav tm="100000">
                                          <p:val>
                                            <p:strVal val="#ppt_w"/>
                                          </p:val>
                                        </p:tav>
                                      </p:tavLst>
                                    </p:anim>
                                    <p:anim calcmode="lin" valueType="num">
                                      <p:cBhvr>
                                        <p:cTn id="34" dur="500" fill="hold"/>
                                        <p:tgtEl>
                                          <p:spTgt spid="68"/>
                                        </p:tgtEl>
                                        <p:attrNameLst>
                                          <p:attrName>ppt_h</p:attrName>
                                        </p:attrNameLst>
                                      </p:cBhvr>
                                      <p:tavLst>
                                        <p:tav tm="0">
                                          <p:val>
                                            <p:strVal val="#ppt_h"/>
                                          </p:val>
                                        </p:tav>
                                        <p:tav tm="100000">
                                          <p:val>
                                            <p:strVal val="#ppt_h"/>
                                          </p:val>
                                        </p:tav>
                                      </p:tavLst>
                                    </p:anim>
                                    <p:animEffect transition="in" filter="fade">
                                      <p:cBhvr>
                                        <p:cTn id="35" dur="500"/>
                                        <p:tgtEl>
                                          <p:spTgt spid="68"/>
                                        </p:tgtEl>
                                      </p:cBhvr>
                                    </p:animEffect>
                                  </p:childTnLst>
                                </p:cTn>
                              </p:par>
                              <p:par>
                                <p:cTn id="36" presetID="23" presetClass="entr" presetSubtype="16" fill="hold" grpId="0" nodeType="withEffect">
                                  <p:stCondLst>
                                    <p:cond delay="50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50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strVal val="#ppt_x"/>
                                          </p:val>
                                        </p:tav>
                                      </p:tavLst>
                                    </p:anim>
                                    <p:anim calcmode="lin" valueType="num">
                                      <p:cBhvr>
                                        <p:cTn id="48" dur="500" fill="hold"/>
                                        <p:tgtEl>
                                          <p:spTgt spid="59"/>
                                        </p:tgtEl>
                                        <p:attrNameLst>
                                          <p:attrName>ppt_y</p:attrName>
                                        </p:attrNameLst>
                                      </p:cBhvr>
                                      <p:tavLst>
                                        <p:tav tm="0">
                                          <p:val>
                                            <p:strVal val="#ppt_y+.1"/>
                                          </p:val>
                                        </p:tav>
                                        <p:tav tm="100000">
                                          <p:val>
                                            <p:strVal val="#ppt_y"/>
                                          </p:val>
                                        </p:tav>
                                      </p:tavLst>
                                    </p:anim>
                                  </p:childTnLst>
                                </p:cTn>
                              </p:par>
                              <p:par>
                                <p:cTn id="49" presetID="55" presetClass="entr" presetSubtype="0" fill="hold" grpId="0"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strVal val="#ppt_w*0.70"/>
                                          </p:val>
                                        </p:tav>
                                        <p:tav tm="100000">
                                          <p:val>
                                            <p:strVal val="#ppt_w"/>
                                          </p:val>
                                        </p:tav>
                                      </p:tavLst>
                                    </p:anim>
                                    <p:anim calcmode="lin" valueType="num">
                                      <p:cBhvr>
                                        <p:cTn id="52" dur="500" fill="hold"/>
                                        <p:tgtEl>
                                          <p:spTgt spid="5"/>
                                        </p:tgtEl>
                                        <p:attrNameLst>
                                          <p:attrName>ppt_h</p:attrName>
                                        </p:attrNameLst>
                                      </p:cBhvr>
                                      <p:tavLst>
                                        <p:tav tm="0">
                                          <p:val>
                                            <p:strVal val="#ppt_h"/>
                                          </p:val>
                                        </p:tav>
                                        <p:tav tm="100000">
                                          <p:val>
                                            <p:strVal val="#ppt_h"/>
                                          </p:val>
                                        </p:tav>
                                      </p:tavLst>
                                    </p:anim>
                                    <p:animEffect transition="in" filter="fade">
                                      <p:cBhvr>
                                        <p:cTn id="53" dur="500"/>
                                        <p:tgtEl>
                                          <p:spTgt spid="5"/>
                                        </p:tgtEl>
                                      </p:cBhvr>
                                    </p:animEffect>
                                  </p:childTnLst>
                                </p:cTn>
                              </p:par>
                              <p:par>
                                <p:cTn id="54" presetID="23" presetClass="entr" presetSubtype="16" fill="hold" grpId="0" nodeType="withEffect">
                                  <p:stCondLst>
                                    <p:cond delay="50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childTnLst>
                                </p:cTn>
                              </p:par>
                            </p:childTnLst>
                          </p:cTn>
                        </p:par>
                        <p:par>
                          <p:cTn id="58" fill="hold">
                            <p:stCondLst>
                              <p:cond delay="1000"/>
                            </p:stCondLst>
                            <p:childTnLst>
                              <p:par>
                                <p:cTn id="59" presetID="47" presetClass="entr" presetSubtype="0"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anim calcmode="lin" valueType="num">
                                      <p:cBhvr>
                                        <p:cTn id="62" dur="500" fill="hold"/>
                                        <p:tgtEl>
                                          <p:spTgt spid="71"/>
                                        </p:tgtEl>
                                        <p:attrNameLst>
                                          <p:attrName>ppt_x</p:attrName>
                                        </p:attrNameLst>
                                      </p:cBhvr>
                                      <p:tavLst>
                                        <p:tav tm="0">
                                          <p:val>
                                            <p:strVal val="#ppt_x"/>
                                          </p:val>
                                        </p:tav>
                                        <p:tav tm="100000">
                                          <p:val>
                                            <p:strVal val="#ppt_x"/>
                                          </p:val>
                                        </p:tav>
                                      </p:tavLst>
                                    </p:anim>
                                    <p:anim calcmode="lin" valueType="num">
                                      <p:cBhvr>
                                        <p:cTn id="63"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62" grpId="0"/>
      <p:bldP spid="70" grpId="0" bldLvl="0" animBg="1"/>
      <p:bldP spid="57" grpId="0" bldLvl="0" animBg="1"/>
      <p:bldP spid="60" grpId="0" bldLvl="0" animBg="1"/>
      <p:bldP spid="63" grpId="0" bldLvl="0" animBg="1"/>
      <p:bldP spid="68" grpId="0"/>
      <p:bldP spid="65" grpId="0" bldLvl="0" animBg="1"/>
      <p:bldP spid="59" grpId="0" bldLvl="0" animBg="1"/>
      <p:bldP spid="5" grpId="0"/>
      <p:bldP spid="7" grpId="0" bldLvl="0" animBg="1"/>
      <p:bldP spid="71"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9370" y="3556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dirty="0"/>
          </a:p>
        </p:txBody>
      </p:sp>
      <p:sp>
        <p:nvSpPr>
          <p:cNvPr id="3" name="文本框 2"/>
          <p:cNvSpPr txBox="1"/>
          <p:nvPr/>
        </p:nvSpPr>
        <p:spPr>
          <a:xfrm>
            <a:off x="1214414" y="570692"/>
            <a:ext cx="7602855" cy="3539430"/>
          </a:xfrm>
          <a:prstGeom prst="rect">
            <a:avLst/>
          </a:prstGeom>
          <a:noFill/>
        </p:spPr>
        <p:txBody>
          <a:bodyPr wrap="square" rtlCol="0" anchor="t">
            <a:spAutoFit/>
          </a:bodyPr>
          <a:lstStyle/>
          <a:p>
            <a:r>
              <a:rPr lang="zh-CN" altLang="en-US" sz="2400" b="1" dirty="0">
                <a:latin typeface="+mn-ea"/>
                <a:sym typeface="+mn-ea"/>
              </a:rPr>
              <a:t>几项规定：</a:t>
            </a:r>
            <a:endParaRPr lang="zh-CN" altLang="en-US" sz="2400" dirty="0">
              <a:latin typeface="+mn-ea"/>
            </a:endParaRPr>
          </a:p>
          <a:p>
            <a:pPr lvl="1">
              <a:lnSpc>
                <a:spcPct val="150000"/>
              </a:lnSpc>
              <a:buFont typeface="Wingdings" panose="05000000000000000000" charset="0"/>
              <a:buChar char="Ø"/>
            </a:pPr>
            <a:r>
              <a:rPr lang="zh-CN" altLang="en-US" sz="1600" dirty="0" smtClean="0">
                <a:latin typeface="+mn-ea"/>
                <a:sym typeface="+mn-ea"/>
              </a:rPr>
              <a:t>保险公司雇用的代办员：</a:t>
            </a:r>
            <a:endParaRPr lang="zh-CN" altLang="en-US" sz="1600" dirty="0" smtClean="0">
              <a:latin typeface="+mn-ea"/>
              <a:sym typeface="+mn-ea"/>
            </a:endParaRPr>
          </a:p>
          <a:p>
            <a:pPr lvl="2">
              <a:lnSpc>
                <a:spcPct val="150000"/>
              </a:lnSpc>
            </a:pPr>
            <a:r>
              <a:rPr lang="zh-CN" altLang="en-US" sz="1600" dirty="0" smtClean="0">
                <a:latin typeface="+mn-ea"/>
                <a:sym typeface="+mn-ea"/>
              </a:rPr>
              <a:t>与保险公司签订劳动合同，统计为“在岗职工”</a:t>
            </a:r>
            <a:endParaRPr lang="zh-CN" altLang="en-US" sz="1600" dirty="0" smtClean="0">
              <a:latin typeface="+mn-ea"/>
              <a:sym typeface="+mn-ea"/>
            </a:endParaRPr>
          </a:p>
          <a:p>
            <a:pPr lvl="2">
              <a:lnSpc>
                <a:spcPct val="150000"/>
              </a:lnSpc>
            </a:pPr>
            <a:r>
              <a:rPr lang="zh-CN" altLang="en-US" sz="1600" dirty="0" smtClean="0">
                <a:latin typeface="+mn-ea"/>
                <a:sym typeface="+mn-ea"/>
              </a:rPr>
              <a:t>签订保险代理人协议，统计为“其他从业人员”</a:t>
            </a:r>
            <a:endParaRPr lang="zh-CN" altLang="en-US" sz="1600" dirty="0" smtClean="0">
              <a:latin typeface="+mn-ea"/>
              <a:sym typeface="+mn-ea"/>
            </a:endParaRPr>
          </a:p>
          <a:p>
            <a:pPr lvl="1">
              <a:lnSpc>
                <a:spcPct val="150000"/>
              </a:lnSpc>
              <a:buFont typeface="Wingdings" panose="05000000000000000000" charset="0"/>
              <a:buChar char="Ø"/>
            </a:pPr>
            <a:r>
              <a:rPr lang="zh-CN" altLang="en-US" sz="1600" dirty="0" smtClean="0">
                <a:latin typeface="+mn-ea"/>
                <a:sym typeface="+mn-ea"/>
              </a:rPr>
              <a:t>保险公司的营销员：</a:t>
            </a:r>
            <a:endParaRPr lang="zh-CN" altLang="en-US" sz="1600" dirty="0" smtClean="0">
              <a:latin typeface="+mn-ea"/>
              <a:sym typeface="+mn-ea"/>
            </a:endParaRPr>
          </a:p>
          <a:p>
            <a:pPr lvl="2">
              <a:lnSpc>
                <a:spcPct val="150000"/>
              </a:lnSpc>
            </a:pPr>
            <a:r>
              <a:rPr lang="zh-CN" altLang="en-US" sz="1600" dirty="0" smtClean="0">
                <a:latin typeface="+mn-ea"/>
                <a:sym typeface="+mn-ea"/>
              </a:rPr>
              <a:t>无论兼职或专职，应统计为“其他从业人员” </a:t>
            </a:r>
            <a:endParaRPr lang="zh-CN" altLang="en-US" sz="1600" dirty="0" smtClean="0">
              <a:latin typeface="+mn-ea"/>
              <a:sym typeface="+mn-ea"/>
            </a:endParaRPr>
          </a:p>
          <a:p>
            <a:pPr marL="360045" lvl="2" indent="-228600" eaLnBrk="0" fontAlgn="base" hangingPunct="0"/>
            <a:r>
              <a:rPr lang="zh-CN" altLang="en-US" sz="1600" dirty="0" smtClean="0">
                <a:solidFill>
                  <a:srgbClr val="FF0000"/>
                </a:solidFill>
              </a:rPr>
              <a:t>    </a:t>
            </a:r>
            <a:endParaRPr lang="en-US" altLang="zh-CN" sz="1600" dirty="0" smtClean="0">
              <a:solidFill>
                <a:srgbClr val="FF0000"/>
              </a:solidFill>
            </a:endParaRPr>
          </a:p>
          <a:p>
            <a:pPr marL="360045" lvl="2" indent="-228600" eaLnBrk="0" fontAlgn="base" hangingPunct="0"/>
            <a:r>
              <a:rPr lang="zh-CN" altLang="en-US" sz="1600" dirty="0" smtClean="0"/>
              <a:t>     </a:t>
            </a:r>
            <a:r>
              <a:rPr lang="zh-CN" altLang="en-US" sz="1600" dirty="0" smtClean="0">
                <a:solidFill>
                  <a:srgbClr val="FF0000"/>
                </a:solidFill>
              </a:rPr>
              <a:t>保险代理人（保险营销员）：</a:t>
            </a:r>
            <a:r>
              <a:rPr lang="zh-CN" altLang="en-US" sz="1600" dirty="0" smtClean="0"/>
              <a:t>签订劳动合同的统计为在岗职工，签订代理人协议的统为其他从业人员。其中，签订代理人协议的人员，如有底薪，在协议期内均统为其他从业人员；如无底薪只拿提成，则只在发放提成的月统计为其他从业人员。依上述原则确定从业人员期末人数，并准确计算平均人数。</a:t>
            </a:r>
            <a:endParaRPr lang="en-US" altLang="zh-CN" sz="1600" dirty="0">
              <a:solidFill>
                <a:srgbClr val="FF0000"/>
              </a:solidFill>
              <a:latin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4610" y="62230"/>
            <a:ext cx="5187950" cy="478155"/>
          </a:xfrm>
          <a:prstGeom prst="rect">
            <a:avLst/>
          </a:prstGeom>
          <a:noFill/>
        </p:spPr>
        <p:txBody>
          <a:bodyPr wrap="none" rtlCol="0" anchor="t">
            <a:spAutoFit/>
          </a:bodyPr>
          <a:lstStyle/>
          <a:p>
            <a:pPr marL="342900" marR="0" lvl="0" indent="-342900" algn="l" defTabSz="914400" rtl="0" eaLnBrk="0" fontAlgn="base" latinLnBrk="0" hangingPunct="0">
              <a:lnSpc>
                <a:spcPct val="90000"/>
              </a:lnSpc>
              <a:spcBef>
                <a:spcPct val="20000"/>
              </a:spcBef>
              <a:spcAft>
                <a:spcPct val="0"/>
              </a:spcAft>
              <a:buClrTx/>
              <a:buSzTx/>
              <a:buFontTx/>
              <a:buNone/>
              <a:defRPr/>
            </a:pPr>
            <a:r>
              <a:rPr lang="zh-CN" altLang="en-US" sz="2800" b="1" noProof="0" dirty="0" smtClean="0">
                <a:ln>
                  <a:noFill/>
                </a:ln>
                <a:effectLst/>
                <a:uLnTx/>
                <a:uFillTx/>
                <a:latin typeface="黑体" panose="02010609060101010101" pitchFamily="49" charset="-122"/>
                <a:ea typeface="黑体" panose="02010609060101010101" pitchFamily="49" charset="-122"/>
                <a:sym typeface="+mn-ea"/>
              </a:rPr>
              <a:t>从业人员期末人数按职业类型分</a:t>
            </a:r>
            <a:endParaRPr lang="zh-CN" altLang="en-US" sz="2800" dirty="0"/>
          </a:p>
        </p:txBody>
      </p:sp>
      <p:sp>
        <p:nvSpPr>
          <p:cNvPr id="3" name="文本框 2"/>
          <p:cNvSpPr txBox="1"/>
          <p:nvPr/>
        </p:nvSpPr>
        <p:spPr>
          <a:xfrm>
            <a:off x="1892300" y="1088390"/>
            <a:ext cx="6370955" cy="2762250"/>
          </a:xfrm>
          <a:prstGeom prst="rect">
            <a:avLst/>
          </a:prstGeom>
          <a:noFill/>
        </p:spPr>
        <p:txBody>
          <a:bodyPr wrap="square" rtlCol="0" anchor="t">
            <a:spAutoFit/>
          </a:bodyPr>
          <a:lstStyle/>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1</a:t>
            </a:r>
            <a:r>
              <a:rPr lang="zh-CN" altLang="en-US" sz="2800" noProof="0" dirty="0" smtClean="0">
                <a:ln>
                  <a:noFill/>
                </a:ln>
                <a:effectLst/>
                <a:uLnTx/>
                <a:uFillTx/>
                <a:latin typeface="+mn-ea"/>
                <a:sym typeface="+mn-ea"/>
              </a:rPr>
              <a:t>）中层及以上管理人员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2</a:t>
            </a:r>
            <a:r>
              <a:rPr lang="zh-CN" altLang="en-US" sz="2800" noProof="0" dirty="0" smtClean="0">
                <a:ln>
                  <a:noFill/>
                </a:ln>
                <a:effectLst/>
                <a:uLnTx/>
                <a:uFillTx/>
                <a:latin typeface="+mn-ea"/>
                <a:sym typeface="+mn-ea"/>
              </a:rPr>
              <a:t>）专业技术人员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3</a:t>
            </a:r>
            <a:r>
              <a:rPr lang="zh-CN" altLang="en-US" sz="2800" noProof="0" dirty="0" smtClean="0">
                <a:ln>
                  <a:noFill/>
                </a:ln>
                <a:effectLst/>
                <a:uLnTx/>
                <a:uFillTx/>
                <a:latin typeface="+mn-ea"/>
                <a:sym typeface="+mn-ea"/>
              </a:rPr>
              <a:t>）办事人员和有关人员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4</a:t>
            </a:r>
            <a:r>
              <a:rPr lang="zh-CN" altLang="en-US" sz="2800" noProof="0" dirty="0" smtClean="0">
                <a:ln>
                  <a:noFill/>
                </a:ln>
                <a:effectLst/>
                <a:uLnTx/>
                <a:uFillTx/>
                <a:latin typeface="+mn-ea"/>
                <a:sym typeface="+mn-ea"/>
              </a:rPr>
              <a:t>）社会生产服务和生活服务人员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5</a:t>
            </a:r>
            <a:r>
              <a:rPr lang="zh-CN" altLang="en-US" sz="2800" noProof="0" dirty="0" smtClean="0">
                <a:ln>
                  <a:noFill/>
                </a:ln>
                <a:effectLst/>
                <a:uLnTx/>
                <a:uFillTx/>
                <a:latin typeface="+mn-ea"/>
                <a:sym typeface="+mn-ea"/>
              </a:rPr>
              <a:t>）生产制造及有关人员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8895" y="381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）中层及以上管理人员</a:t>
            </a:r>
            <a:endParaRPr lang="zh-CN" altLang="en-US" sz="2800"/>
          </a:p>
        </p:txBody>
      </p:sp>
      <p:sp>
        <p:nvSpPr>
          <p:cNvPr id="3" name="文本框 2"/>
          <p:cNvSpPr txBox="1"/>
          <p:nvPr/>
        </p:nvSpPr>
        <p:spPr>
          <a:xfrm>
            <a:off x="1857356" y="785006"/>
            <a:ext cx="6527165" cy="3939540"/>
          </a:xfrm>
          <a:prstGeom prst="rect">
            <a:avLst/>
          </a:prstGeom>
          <a:noFill/>
        </p:spPr>
        <p:txBody>
          <a:bodyPr wrap="square" rtlCol="0" anchor="t">
            <a:spAutoFit/>
          </a:bodyPr>
          <a:lstStyle/>
          <a:p>
            <a:r>
              <a:rPr lang="zh-CN" altLang="en-US" sz="2000" dirty="0">
                <a:latin typeface="+mj-ea"/>
                <a:ea typeface="+mj-ea"/>
                <a:sym typeface="+mn-ea"/>
              </a:rPr>
              <a:t>指在单位及其职能部门中担任领导</a:t>
            </a:r>
            <a:r>
              <a:rPr lang="zh-CN" altLang="en-US" sz="2000" dirty="0" smtClean="0">
                <a:latin typeface="+mj-ea"/>
                <a:ea typeface="+mj-ea"/>
                <a:sym typeface="+mn-ea"/>
              </a:rPr>
              <a:t>职务</a:t>
            </a:r>
            <a:r>
              <a:rPr lang="zh-CN" altLang="en-US" sz="2000" dirty="0">
                <a:latin typeface="+mj-ea"/>
                <a:ea typeface="+mj-ea"/>
                <a:sym typeface="+mn-ea"/>
              </a:rPr>
              <a:t>，</a:t>
            </a:r>
            <a:r>
              <a:rPr lang="zh-CN" altLang="en-US" sz="2000" dirty="0" smtClean="0">
                <a:latin typeface="+mj-ea"/>
                <a:ea typeface="+mj-ea"/>
                <a:sym typeface="+mn-ea"/>
              </a:rPr>
              <a:t>并</a:t>
            </a:r>
            <a:r>
              <a:rPr lang="zh-CN" altLang="en-US" sz="2000" dirty="0">
                <a:latin typeface="+mj-ea"/>
                <a:ea typeface="+mj-ea"/>
                <a:sym typeface="+mn-ea"/>
              </a:rPr>
              <a:t>具有决策、管理权的人员</a:t>
            </a:r>
            <a:r>
              <a:rPr lang="zh-CN" altLang="en-US" sz="2000" dirty="0" smtClean="0">
                <a:latin typeface="+mj-ea"/>
                <a:ea typeface="+mj-ea"/>
                <a:sym typeface="+mn-ea"/>
              </a:rPr>
              <a:t>。</a:t>
            </a:r>
            <a:r>
              <a:rPr lang="zh-CN" altLang="en-US" sz="2000" dirty="0" smtClean="0">
                <a:solidFill>
                  <a:srgbClr val="FF0000"/>
                </a:solidFill>
                <a:latin typeface="+mj-ea"/>
                <a:ea typeface="+mj-ea"/>
                <a:sym typeface="+mn-ea"/>
              </a:rPr>
              <a:t>（</a:t>
            </a:r>
            <a:r>
              <a:rPr lang="zh-CN" altLang="en-US" sz="2000" dirty="0">
                <a:solidFill>
                  <a:srgbClr val="FF0000"/>
                </a:solidFill>
                <a:latin typeface="+mj-ea"/>
                <a:ea typeface="+mj-ea"/>
                <a:sym typeface="+mn-ea"/>
              </a:rPr>
              <a:t>对人员和资金均有管理使用权限</a:t>
            </a:r>
            <a:r>
              <a:rPr lang="zh-CN" altLang="en-US" sz="2000" dirty="0" smtClean="0">
                <a:solidFill>
                  <a:srgbClr val="FF0000"/>
                </a:solidFill>
                <a:latin typeface="+mj-ea"/>
                <a:ea typeface="+mj-ea"/>
                <a:sym typeface="+mn-ea"/>
              </a:rPr>
              <a:t>）</a:t>
            </a:r>
            <a:endParaRPr lang="zh-CN" altLang="en-US" sz="2000" dirty="0">
              <a:latin typeface="+mj-ea"/>
              <a:ea typeface="+mj-ea"/>
              <a:sym typeface="+mn-ea"/>
            </a:endParaRPr>
          </a:p>
          <a:p>
            <a:r>
              <a:rPr lang="zh-CN" altLang="en-US" sz="2000" b="1" dirty="0" smtClean="0">
                <a:solidFill>
                  <a:srgbClr val="FF0000"/>
                </a:solidFill>
                <a:latin typeface="+mj-ea"/>
                <a:ea typeface="+mj-ea"/>
                <a:cs typeface="仿宋_GB2312" panose="02010609030101010101" pitchFamily="49" charset="-122"/>
              </a:rPr>
              <a:t>※不单指法人或企业负责人。</a:t>
            </a:r>
            <a:endParaRPr lang="zh-CN" altLang="en-US" sz="2000" b="1" dirty="0" smtClean="0">
              <a:solidFill>
                <a:srgbClr val="FF0000"/>
              </a:solidFill>
              <a:latin typeface="+mj-ea"/>
              <a:ea typeface="+mj-ea"/>
              <a:cs typeface="仿宋_GB2312" panose="02010609030101010101" pitchFamily="49" charset="-122"/>
            </a:endParaRPr>
          </a:p>
          <a:p>
            <a:r>
              <a:rPr lang="zh-CN" altLang="en-US" sz="2000" b="1" dirty="0" smtClean="0">
                <a:solidFill>
                  <a:srgbClr val="FF0000"/>
                </a:solidFill>
                <a:latin typeface="+mj-ea"/>
                <a:ea typeface="+mj-ea"/>
                <a:cs typeface="仿宋_GB2312" panose="02010609030101010101" pitchFamily="49" charset="-122"/>
                <a:sym typeface="+mn-ea"/>
              </a:rPr>
              <a:t>※从上往下数</a:t>
            </a:r>
            <a:r>
              <a:rPr lang="en-US" altLang="zh-CN" sz="2000" b="1" dirty="0" smtClean="0">
                <a:solidFill>
                  <a:srgbClr val="FF0000"/>
                </a:solidFill>
                <a:latin typeface="+mj-ea"/>
                <a:ea typeface="+mj-ea"/>
                <a:cs typeface="仿宋_GB2312" panose="02010609030101010101" pitchFamily="49" charset="-122"/>
                <a:sym typeface="+mn-ea"/>
              </a:rPr>
              <a:t>2</a:t>
            </a:r>
            <a:r>
              <a:rPr lang="zh-CN" altLang="en-US" sz="2000" b="1" dirty="0" smtClean="0">
                <a:solidFill>
                  <a:srgbClr val="FF0000"/>
                </a:solidFill>
                <a:latin typeface="+mj-ea"/>
                <a:ea typeface="+mj-ea"/>
                <a:cs typeface="仿宋_GB2312" panose="02010609030101010101" pitchFamily="49" charset="-122"/>
                <a:sym typeface="+mn-ea"/>
              </a:rPr>
              <a:t>级。</a:t>
            </a:r>
            <a:endParaRPr lang="en-US" altLang="zh-CN" sz="2000" b="1" dirty="0" smtClean="0">
              <a:solidFill>
                <a:srgbClr val="FF0000"/>
              </a:solidFill>
              <a:latin typeface="+mj-ea"/>
              <a:ea typeface="+mj-ea"/>
              <a:cs typeface="仿宋_GB2312" panose="02010609030101010101" pitchFamily="49" charset="-122"/>
              <a:sym typeface="+mn-ea"/>
            </a:endParaRPr>
          </a:p>
          <a:p>
            <a:endParaRPr lang="en-US" altLang="zh-CN" sz="2000" b="1" dirty="0" smtClean="0">
              <a:solidFill>
                <a:srgbClr val="FF0000"/>
              </a:solidFill>
              <a:latin typeface="+mj-ea"/>
              <a:ea typeface="+mj-ea"/>
              <a:cs typeface="仿宋_GB2312" panose="02010609030101010101" pitchFamily="49" charset="-122"/>
              <a:sym typeface="+mn-ea"/>
            </a:endParaRPr>
          </a:p>
          <a:p>
            <a:r>
              <a:rPr lang="zh-CN" altLang="en-US" b="1" dirty="0" smtClean="0">
                <a:solidFill>
                  <a:srgbClr val="FF0000"/>
                </a:solidFill>
                <a:latin typeface="+mj-ea"/>
                <a:ea typeface="+mj-ea"/>
                <a:sym typeface="+mn-ea"/>
              </a:rPr>
              <a:t>包括</a:t>
            </a:r>
            <a:r>
              <a:rPr lang="zh-CN" altLang="en-US" dirty="0" smtClean="0">
                <a:solidFill>
                  <a:srgbClr val="FF0000"/>
                </a:solidFill>
                <a:latin typeface="+mj-ea"/>
                <a:ea typeface="+mj-ea"/>
                <a:sym typeface="+mn-ea"/>
              </a:rPr>
              <a:t>：</a:t>
            </a:r>
            <a:endParaRPr lang="en-US" altLang="zh-CN" dirty="0" smtClean="0">
              <a:solidFill>
                <a:srgbClr val="FF0000"/>
              </a:solidFill>
              <a:latin typeface="+mj-ea"/>
              <a:ea typeface="+mj-ea"/>
              <a:sym typeface="+mn-ea"/>
            </a:endParaRPr>
          </a:p>
          <a:p>
            <a:r>
              <a:rPr lang="en-US" altLang="zh-CN" b="1" dirty="0" smtClean="0">
                <a:latin typeface="+mj-ea"/>
                <a:ea typeface="+mj-ea"/>
                <a:cs typeface="仿宋_GB2312" panose="02010609030101010101" pitchFamily="49" charset="-122"/>
                <a:sym typeface="+mn-ea"/>
              </a:rPr>
              <a:t>1</a:t>
            </a:r>
            <a:r>
              <a:rPr lang="zh-CN" altLang="en-US" b="1" dirty="0" smtClean="0">
                <a:latin typeface="+mj-ea"/>
                <a:ea typeface="+mj-ea"/>
                <a:cs typeface="仿宋_GB2312" panose="02010609030101010101" pitchFamily="49" charset="-122"/>
                <a:sym typeface="+mn-ea"/>
              </a:rPr>
              <a:t>、单位主要负责人或高级管理人员（包含同级别及副职）总经理、总裁。</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2</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单位内的一级部门或内设机构的负责人（包含同级别及副职）部门经理。</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3</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特大型单位可以包括一级部门内设的管理机构的负责人（包含副职）车间主任。</a:t>
            </a:r>
            <a:endParaRPr lang="zh-CN" altLang="en-US" b="1" dirty="0" smtClean="0">
              <a:latin typeface="+mj-ea"/>
              <a:ea typeface="+mj-ea"/>
              <a:cs typeface="仿宋_GB2312" panose="02010609030101010101" pitchFamily="49" charset="-122"/>
              <a:sym typeface="+mn-ea"/>
            </a:endParaRPr>
          </a:p>
          <a:p>
            <a:endParaRPr lang="zh-CN" altLang="en-US" sz="2400" dirty="0" smtClean="0">
              <a:solidFill>
                <a:srgbClr val="FF0000"/>
              </a:solidFill>
              <a:latin typeface="+mj-ea"/>
              <a:ea typeface="+mj-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6510" y="50165"/>
            <a:ext cx="322262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）专业技术人员</a:t>
            </a:r>
            <a:endParaRPr lang="zh-CN" altLang="en-US" sz="2800"/>
          </a:p>
        </p:txBody>
      </p:sp>
      <p:sp>
        <p:nvSpPr>
          <p:cNvPr id="3" name="文本框 2"/>
          <p:cNvSpPr txBox="1"/>
          <p:nvPr/>
        </p:nvSpPr>
        <p:spPr>
          <a:xfrm>
            <a:off x="1407160" y="1090295"/>
            <a:ext cx="7530465" cy="2369880"/>
          </a:xfrm>
          <a:prstGeom prst="rect">
            <a:avLst/>
          </a:prstGeom>
          <a:noFill/>
        </p:spPr>
        <p:txBody>
          <a:bodyPr wrap="square" rtlCol="0" anchor="t">
            <a:spAutoFit/>
          </a:bodyPr>
          <a:lstStyle/>
          <a:p>
            <a:r>
              <a:rPr lang="zh-CN" altLang="en-US" sz="2000" dirty="0" smtClean="0">
                <a:latin typeface="+mn-ea"/>
                <a:sym typeface="+mn-ea"/>
              </a:rPr>
              <a:t>指</a:t>
            </a:r>
            <a:r>
              <a:rPr lang="zh-CN" altLang="en-US" sz="2000" dirty="0">
                <a:latin typeface="+mn-ea"/>
                <a:sym typeface="+mn-ea"/>
              </a:rPr>
              <a:t>专门从事各种科学研究和专业技术工作的</a:t>
            </a:r>
            <a:r>
              <a:rPr lang="zh-CN" altLang="en-US" sz="2000" dirty="0" smtClean="0">
                <a:latin typeface="+mn-ea"/>
                <a:sym typeface="+mn-ea"/>
              </a:rPr>
              <a:t>人员。</a:t>
            </a:r>
            <a:endParaRPr lang="en-US" altLang="zh-CN" sz="2000" dirty="0" smtClean="0">
              <a:latin typeface="+mn-ea"/>
              <a:sym typeface="+mn-ea"/>
            </a:endParaRPr>
          </a:p>
          <a:p>
            <a:r>
              <a:rPr lang="zh-CN" altLang="en-US" sz="2000" dirty="0" smtClean="0">
                <a:latin typeface="+mn-ea"/>
                <a:sym typeface="+mn-ea"/>
              </a:rPr>
              <a:t>从事</a:t>
            </a:r>
            <a:r>
              <a:rPr lang="zh-CN" altLang="en-US" sz="2000" dirty="0">
                <a:latin typeface="+mn-ea"/>
                <a:sym typeface="+mn-ea"/>
              </a:rPr>
              <a:t>本类职业工作的人员，一般都要求接受过系统的专业教育，具备相应的专业理论</a:t>
            </a:r>
            <a:r>
              <a:rPr lang="zh-CN" altLang="en-US" sz="2000" dirty="0" smtClean="0">
                <a:latin typeface="+mn-ea"/>
                <a:sym typeface="+mn-ea"/>
              </a:rPr>
              <a:t>知识，并且</a:t>
            </a:r>
            <a:r>
              <a:rPr lang="zh-CN" altLang="en-US" sz="2000" dirty="0">
                <a:latin typeface="+mn-ea"/>
                <a:sym typeface="+mn-ea"/>
              </a:rPr>
              <a:t>按规定的标准条件评聘专业技术职务，以及未聘任专业技术职务，但在</a:t>
            </a:r>
            <a:r>
              <a:rPr lang="zh-CN" altLang="en-US" sz="2000" dirty="0">
                <a:solidFill>
                  <a:srgbClr val="FF0000"/>
                </a:solidFill>
                <a:latin typeface="+mn-ea"/>
                <a:sym typeface="+mn-ea"/>
              </a:rPr>
              <a:t>专业技术岗位上工作</a:t>
            </a:r>
            <a:r>
              <a:rPr lang="zh-CN" altLang="en-US" sz="2000" dirty="0">
                <a:latin typeface="+mn-ea"/>
                <a:sym typeface="+mn-ea"/>
              </a:rPr>
              <a:t>的人员。</a:t>
            </a:r>
            <a:endParaRPr lang="zh-CN" altLang="en-US" sz="2000" dirty="0">
              <a:latin typeface="+mn-ea"/>
              <a:sym typeface="+mn-ea"/>
            </a:endParaRPr>
          </a:p>
          <a:p>
            <a:endParaRPr lang="en-US" altLang="zh-CN" sz="2400" dirty="0">
              <a:latin typeface="黑体" panose="02010609060101010101" pitchFamily="49" charset="-122"/>
              <a:ea typeface="黑体" panose="02010609060101010101" pitchFamily="49" charset="-122"/>
            </a:endParaRPr>
          </a:p>
          <a:p>
            <a:r>
              <a:rPr lang="zh-CN" altLang="en-US" sz="2000" b="1" dirty="0">
                <a:solidFill>
                  <a:srgbClr val="FF0000"/>
                </a:solidFill>
                <a:latin typeface="+mn-ea"/>
                <a:sym typeface="+mn-ea"/>
              </a:rPr>
              <a:t>注意：</a:t>
            </a:r>
            <a:r>
              <a:rPr lang="zh-CN" altLang="en-US" sz="2000" dirty="0">
                <a:solidFill>
                  <a:srgbClr val="FF0000"/>
                </a:solidFill>
                <a:latin typeface="+mn-ea"/>
                <a:sym typeface="+mn-ea"/>
              </a:rPr>
              <a:t>不以有没有证书来</a:t>
            </a:r>
            <a:r>
              <a:rPr lang="zh-CN" altLang="en-US" sz="2000" dirty="0" smtClean="0">
                <a:solidFill>
                  <a:srgbClr val="FF0000"/>
                </a:solidFill>
                <a:latin typeface="+mn-ea"/>
                <a:sym typeface="+mn-ea"/>
              </a:rPr>
              <a:t>判定。（会计属于专业技术人员）</a:t>
            </a:r>
            <a:endParaRPr lang="zh-CN" altLang="en-US" sz="2000" dirty="0">
              <a:latin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602"/>
          <p:cNvPicPr>
            <a:picLocks noChangeAspect="1"/>
          </p:cNvPicPr>
          <p:nvPr/>
        </p:nvPicPr>
        <p:blipFill>
          <a:blip r:embed="rId1"/>
          <a:stretch>
            <a:fillRect/>
          </a:stretch>
        </p:blipFill>
        <p:spPr>
          <a:xfrm>
            <a:off x="3924300" y="626110"/>
            <a:ext cx="4639945" cy="4488815"/>
          </a:xfrm>
          <a:prstGeom prst="rect">
            <a:avLst/>
          </a:prstGeom>
        </p:spPr>
      </p:pic>
      <p:sp>
        <p:nvSpPr>
          <p:cNvPr id="2" name="文本框 1"/>
          <p:cNvSpPr txBox="1"/>
          <p:nvPr/>
        </p:nvSpPr>
        <p:spPr>
          <a:xfrm>
            <a:off x="1384300" y="770255"/>
            <a:ext cx="2540000" cy="3415030"/>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dirty="0" smtClean="0">
                <a:solidFill>
                  <a:srgbClr val="FF0000"/>
                </a:solidFill>
                <a:latin typeface="微软雅黑" panose="020B0503020204020204" pitchFamily="34" charset="-122"/>
                <a:ea typeface="微软雅黑" panose="020B0503020204020204" pitchFamily="34" charset="-122"/>
                <a:sym typeface="+mn-ea"/>
              </a:rPr>
              <a:t>指标：</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chemeClr val="tx1"/>
                </a:solidFill>
                <a:latin typeface="微软雅黑" panose="020B0503020204020204" pitchFamily="34" charset="-122"/>
                <a:ea typeface="微软雅黑" panose="020B0503020204020204" pitchFamily="34" charset="-122"/>
                <a:sym typeface="+mn-ea"/>
              </a:rPr>
              <a:t>从业人员期末人数</a:t>
            </a:r>
            <a:endParaRPr lang="zh-CN" altLang="en-US" noProof="1" dirty="0" smtClean="0">
              <a:solidFill>
                <a:schemeClr val="tx1"/>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chemeClr val="tx1"/>
                </a:solidFill>
                <a:latin typeface="微软雅黑" panose="020B0503020204020204" pitchFamily="34" charset="-122"/>
                <a:ea typeface="微软雅黑" panose="020B0503020204020204" pitchFamily="34" charset="-122"/>
                <a:sym typeface="+mn-ea"/>
              </a:rPr>
              <a:t>从业人员平均人数</a:t>
            </a:r>
            <a:endParaRPr lang="zh-CN" altLang="en-US" noProof="1" dirty="0" smtClean="0">
              <a:solidFill>
                <a:schemeClr val="tx1"/>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chemeClr val="tx1"/>
                </a:solidFill>
                <a:latin typeface="微软雅黑" panose="020B0503020204020204" pitchFamily="34" charset="-122"/>
                <a:ea typeface="微软雅黑" panose="020B0503020204020204" pitchFamily="34" charset="-122"/>
                <a:sym typeface="+mn-ea"/>
              </a:rPr>
              <a:t>从业人员工资总额</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rgbClr val="FF0000"/>
                </a:solidFill>
                <a:latin typeface="微软雅黑" panose="020B0503020204020204" pitchFamily="34" charset="-122"/>
                <a:ea typeface="微软雅黑" panose="020B0503020204020204" pitchFamily="34" charset="-122"/>
                <a:sym typeface="+mn-ea"/>
              </a:rPr>
              <a:t>分类：</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chemeClr val="tx1"/>
                </a:solidFill>
                <a:latin typeface="微软雅黑" panose="020B0503020204020204" pitchFamily="34" charset="-122"/>
                <a:ea typeface="微软雅黑" panose="020B0503020204020204" pitchFamily="34" charset="-122"/>
                <a:sym typeface="+mn-ea"/>
              </a:rPr>
              <a:t>按人员类型分</a:t>
            </a:r>
            <a:endParaRPr lang="zh-CN" altLang="en-US" noProof="1" dirty="0" smtClean="0">
              <a:solidFill>
                <a:schemeClr val="tx1"/>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dirty="0" smtClean="0">
                <a:solidFill>
                  <a:schemeClr val="tx1"/>
                </a:solidFill>
                <a:latin typeface="微软雅黑" panose="020B0503020204020204" pitchFamily="34" charset="-122"/>
                <a:ea typeface="微软雅黑" panose="020B0503020204020204" pitchFamily="34" charset="-122"/>
                <a:sym typeface="+mn-ea"/>
              </a:rPr>
              <a:t>按职业类型分</a:t>
            </a:r>
            <a:endParaRPr lang="zh-CN" altLang="en-US"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403985" y="121920"/>
            <a:ext cx="3288030" cy="368300"/>
          </a:xfrm>
          <a:prstGeom prst="rect">
            <a:avLst/>
          </a:prstGeom>
          <a:noFill/>
        </p:spPr>
        <p:txBody>
          <a:bodyPr wrap="none" rtlCol="0" anchor="t">
            <a:spAutoFit/>
          </a:bodyPr>
          <a:p>
            <a:r>
              <a:rPr lang="en-US" altLang="zh-CN" b="1" dirty="0" smtClean="0">
                <a:sym typeface="+mn-ea"/>
              </a:rPr>
              <a:t>从业人员及工资总额（602表）</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9530" y="1397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）办事人员和有关人员</a:t>
            </a:r>
            <a:endParaRPr lang="zh-CN" altLang="en-US" sz="2800"/>
          </a:p>
        </p:txBody>
      </p:sp>
      <p:sp>
        <p:nvSpPr>
          <p:cNvPr id="3" name="文本框 2"/>
          <p:cNvSpPr txBox="1"/>
          <p:nvPr/>
        </p:nvSpPr>
        <p:spPr>
          <a:xfrm>
            <a:off x="1357290" y="927882"/>
            <a:ext cx="7549515" cy="2800767"/>
          </a:xfrm>
          <a:prstGeom prst="rect">
            <a:avLst/>
          </a:prstGeom>
          <a:noFill/>
        </p:spPr>
        <p:txBody>
          <a:bodyPr wrap="square" rtlCol="0" anchor="t">
            <a:spAutoFit/>
          </a:bodyPr>
          <a:lstStyle/>
          <a:p>
            <a:r>
              <a:rPr lang="zh-CN" altLang="en-US" sz="2000" dirty="0">
                <a:latin typeface="+mn-ea"/>
                <a:sym typeface="+mn-ea"/>
              </a:rPr>
              <a:t>指在国家机关、党群组织、企业、事业单位中从事行政业务、行政事务工作的人员和从事</a:t>
            </a:r>
            <a:r>
              <a:rPr lang="zh-CN" altLang="en-US" sz="2000" dirty="0">
                <a:solidFill>
                  <a:srgbClr val="FF0000"/>
                </a:solidFill>
                <a:latin typeface="+mn-ea"/>
                <a:sym typeface="+mn-ea"/>
              </a:rPr>
              <a:t>安全保卫、消防、邮电</a:t>
            </a:r>
            <a:r>
              <a:rPr lang="zh-CN" altLang="en-US" sz="2000" dirty="0">
                <a:latin typeface="+mn-ea"/>
                <a:sym typeface="+mn-ea"/>
              </a:rPr>
              <a:t>等业务的人员。</a:t>
            </a:r>
            <a:endParaRPr lang="zh-CN" altLang="en-US" sz="2000" dirty="0">
              <a:latin typeface="+mn-ea"/>
            </a:endParaRPr>
          </a:p>
          <a:p>
            <a:endParaRPr lang="zh-CN" altLang="en-US" sz="2000" dirty="0">
              <a:solidFill>
                <a:srgbClr val="3333CC"/>
              </a:solidFill>
              <a:latin typeface="黑体" panose="02010609060101010101" pitchFamily="49" charset="-122"/>
              <a:ea typeface="黑体" panose="02010609060101010101" pitchFamily="49" charset="-122"/>
              <a:sym typeface="+mn-ea"/>
            </a:endParaRPr>
          </a:p>
          <a:p>
            <a:r>
              <a:rPr lang="zh-CN" altLang="en-US" sz="2000" dirty="0">
                <a:solidFill>
                  <a:srgbClr val="3333CC"/>
                </a:solidFill>
                <a:latin typeface="+mn-ea"/>
                <a:sym typeface="+mn-ea"/>
              </a:rPr>
              <a:t>具体包括</a:t>
            </a:r>
            <a:r>
              <a:rPr lang="zh-CN" altLang="en-US" sz="2000" dirty="0" smtClean="0">
                <a:solidFill>
                  <a:srgbClr val="3333CC"/>
                </a:solidFill>
                <a:latin typeface="+mn-ea"/>
                <a:sym typeface="+mn-ea"/>
              </a:rPr>
              <a:t>：</a:t>
            </a:r>
            <a:endParaRPr lang="zh-CN" altLang="en-US" sz="2000" dirty="0">
              <a:solidFill>
                <a:srgbClr val="FF0066"/>
              </a:solidFill>
              <a:latin typeface="+mn-ea"/>
            </a:endParaRPr>
          </a:p>
          <a:p>
            <a:pPr marL="742950" lvl="1" indent="-285750" eaLnBrk="0" fontAlgn="base" hangingPunct="0">
              <a:spcBef>
                <a:spcPct val="20000"/>
              </a:spcBef>
              <a:buFont typeface="Arial" panose="020B0604020202020204" pitchFamily="34" charset="0"/>
              <a:buChar char="–"/>
            </a:pPr>
            <a:r>
              <a:rPr lang="zh-CN" altLang="en-US" sz="2000" dirty="0" smtClean="0">
                <a:solidFill>
                  <a:srgbClr val="FF0000"/>
                </a:solidFill>
                <a:latin typeface="+mn-ea"/>
                <a:sym typeface="+mn-ea"/>
              </a:rPr>
              <a:t>前台、出纳</a:t>
            </a:r>
            <a:endParaRPr lang="en-US" altLang="zh-CN" sz="2000" dirty="0" smtClean="0">
              <a:solidFill>
                <a:srgbClr val="FF0000"/>
              </a:solidFill>
              <a:latin typeface="+mn-ea"/>
              <a:sym typeface="+mn-ea"/>
            </a:endParaRPr>
          </a:p>
          <a:p>
            <a:pPr marL="742950" lvl="1" indent="-285750" eaLnBrk="0" fontAlgn="base" hangingPunct="0">
              <a:spcBef>
                <a:spcPct val="20000"/>
              </a:spcBef>
              <a:buFont typeface="Arial" panose="020B0604020202020204" pitchFamily="34" charset="0"/>
              <a:buChar char="–"/>
            </a:pPr>
            <a:r>
              <a:rPr lang="zh-CN" altLang="en-US" sz="2000" dirty="0" smtClean="0">
                <a:latin typeface="+mn-ea"/>
                <a:sym typeface="+mn-ea"/>
              </a:rPr>
              <a:t>办事</a:t>
            </a:r>
            <a:r>
              <a:rPr lang="zh-CN" altLang="en-US" sz="2000" dirty="0">
                <a:latin typeface="+mn-ea"/>
                <a:sym typeface="+mn-ea"/>
              </a:rPr>
              <a:t>人员</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安全和消防人员</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其他办事人员和有关人员</a:t>
            </a:r>
            <a:endParaRPr lang="zh-CN" altLang="en-US" sz="2000" dirty="0">
              <a:latin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5405" y="-142875"/>
            <a:ext cx="6007100" cy="76835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4</a:t>
            </a:r>
            <a:r>
              <a:rPr lang="zh-CN" altLang="en-US" sz="2800" b="1" dirty="0">
                <a:latin typeface="黑体" panose="02010609060101010101" pitchFamily="49" charset="-122"/>
                <a:ea typeface="黑体" panose="02010609060101010101" pitchFamily="49" charset="-122"/>
                <a:cs typeface="+mj-cs"/>
                <a:sym typeface="+mn-ea"/>
              </a:rPr>
              <a:t>）社会生产服务和生活服务人员</a:t>
            </a:r>
            <a:r>
              <a:rPr lang="zh-CN" altLang="en-US" sz="4400" b="1" dirty="0">
                <a:latin typeface="黑体" panose="02010609060101010101" pitchFamily="49" charset="-122"/>
                <a:ea typeface="黑体" panose="02010609060101010101" pitchFamily="49" charset="-122"/>
                <a:cs typeface="+mj-cs"/>
                <a:sym typeface="+mn-ea"/>
              </a:rPr>
              <a:t> </a:t>
            </a:r>
            <a:endParaRPr lang="zh-CN" altLang="en-US"/>
          </a:p>
        </p:txBody>
      </p:sp>
      <p:sp>
        <p:nvSpPr>
          <p:cNvPr id="3" name="文本框 2"/>
          <p:cNvSpPr txBox="1"/>
          <p:nvPr/>
        </p:nvSpPr>
        <p:spPr>
          <a:xfrm>
            <a:off x="1643042" y="927882"/>
            <a:ext cx="6929486" cy="3113405"/>
          </a:xfrm>
          <a:prstGeom prst="rect">
            <a:avLst/>
          </a:prstGeom>
          <a:noFill/>
        </p:spPr>
        <p:txBody>
          <a:bodyPr wrap="square" rtlCol="0" anchor="t">
            <a:spAutoFit/>
          </a:bodyPr>
          <a:lstStyle/>
          <a:p>
            <a:r>
              <a:rPr lang="zh-CN" altLang="en-US" sz="2000" dirty="0">
                <a:latin typeface="+mj-ea"/>
                <a:ea typeface="+mj-ea"/>
                <a:sym typeface="+mn-ea"/>
              </a:rPr>
              <a:t>指从事商品批发零售、交通运输、仓储、邮政和快递、信息传输、软件和信息技术、住宿和餐饮以及金融、租赁和商务、生态保护、文化、体育和娱乐等社会生产服务与生活服务工作的人员。</a:t>
            </a:r>
            <a:endParaRPr lang="en-US" altLang="zh-CN"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a:latin typeface="+mj-ea"/>
                <a:ea typeface="+mj-ea"/>
                <a:sym typeface="+mn-ea"/>
              </a:rPr>
              <a:t> </a:t>
            </a:r>
            <a:endParaRPr lang="zh-CN" altLang="en-US"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smtClean="0">
                <a:solidFill>
                  <a:srgbClr val="3333CC"/>
                </a:solidFill>
                <a:latin typeface="+mj-ea"/>
                <a:ea typeface="+mj-ea"/>
                <a:sym typeface="+mn-ea"/>
              </a:rPr>
              <a:t>包括</a:t>
            </a:r>
            <a:r>
              <a:rPr lang="zh-CN" altLang="en-US" sz="2000" dirty="0">
                <a:solidFill>
                  <a:srgbClr val="3333CC"/>
                </a:solidFill>
                <a:latin typeface="+mj-ea"/>
                <a:ea typeface="+mj-ea"/>
                <a:sym typeface="+mn-ea"/>
              </a:rPr>
              <a:t>：</a:t>
            </a:r>
            <a:r>
              <a:rPr lang="zh-CN" altLang="en-US" sz="2000" dirty="0" smtClean="0">
                <a:solidFill>
                  <a:srgbClr val="FF0000"/>
                </a:solidFill>
                <a:latin typeface="+mj-ea"/>
                <a:ea typeface="+mj-ea"/>
                <a:sym typeface="+mn-ea"/>
              </a:rPr>
              <a:t>采购、销售</a:t>
            </a:r>
            <a:r>
              <a:rPr lang="zh-CN" altLang="en-US" sz="2000" dirty="0">
                <a:solidFill>
                  <a:srgbClr val="FF0000"/>
                </a:solidFill>
                <a:latin typeface="+mj-ea"/>
                <a:ea typeface="+mj-ea"/>
                <a:sym typeface="+mn-ea"/>
              </a:rPr>
              <a:t>、服务人员、</a:t>
            </a:r>
            <a:r>
              <a:rPr lang="zh-CN" altLang="en-US" sz="2000" dirty="0" smtClean="0">
                <a:solidFill>
                  <a:srgbClr val="FF0000"/>
                </a:solidFill>
                <a:latin typeface="+mj-ea"/>
                <a:ea typeface="+mj-ea"/>
                <a:sym typeface="+mn-ea"/>
              </a:rPr>
              <a:t>出租车司机、厨师</a:t>
            </a:r>
            <a:r>
              <a:rPr lang="zh-CN" altLang="en-US" sz="2000" dirty="0">
                <a:solidFill>
                  <a:srgbClr val="FF0000"/>
                </a:solidFill>
                <a:latin typeface="+mj-ea"/>
                <a:ea typeface="+mj-ea"/>
                <a:sym typeface="+mn-ea"/>
              </a:rPr>
              <a:t>、保洁</a:t>
            </a:r>
            <a:r>
              <a:rPr lang="zh-CN" altLang="en-US" sz="2000" dirty="0" smtClean="0">
                <a:solidFill>
                  <a:srgbClr val="FF0000"/>
                </a:solidFill>
                <a:latin typeface="+mj-ea"/>
                <a:ea typeface="+mj-ea"/>
                <a:sym typeface="+mn-ea"/>
              </a:rPr>
              <a:t>等</a:t>
            </a:r>
            <a:endParaRPr lang="en-US" altLang="zh-CN" sz="2000" dirty="0" smtClean="0">
              <a:solidFill>
                <a:srgbClr val="FF0000"/>
              </a:solidFill>
              <a:latin typeface="+mj-ea"/>
              <a:ea typeface="+mj-ea"/>
              <a:sym typeface="+mn-ea"/>
            </a:endParaRPr>
          </a:p>
          <a:p>
            <a:pPr marL="342900" indent="-342900" eaLnBrk="0" fontAlgn="base" hangingPunct="0">
              <a:lnSpc>
                <a:spcPct val="90000"/>
              </a:lnSpc>
              <a:spcBef>
                <a:spcPct val="20000"/>
              </a:spcBef>
            </a:pPr>
            <a:r>
              <a:rPr lang="zh-CN" altLang="en-US" sz="2000" dirty="0" smtClean="0">
                <a:latin typeface="+mj-ea"/>
                <a:ea typeface="+mj-ea"/>
                <a:sym typeface="+mn-ea"/>
              </a:rPr>
              <a:t>区分：保安：社会生产服务和生活服务人员</a:t>
            </a:r>
            <a:endParaRPr lang="en-US" altLang="zh-CN" sz="2000" dirty="0" smtClean="0">
              <a:latin typeface="+mj-ea"/>
              <a:ea typeface="+mj-ea"/>
              <a:sym typeface="+mn-ea"/>
            </a:endParaRPr>
          </a:p>
          <a:p>
            <a:pPr marL="742950" lvl="1" indent="-285750" eaLnBrk="0" fontAlgn="base" hangingPunct="0">
              <a:spcBef>
                <a:spcPct val="20000"/>
              </a:spcBef>
            </a:pPr>
            <a:r>
              <a:rPr lang="zh-CN" altLang="en-US" sz="2000" dirty="0" smtClean="0">
                <a:latin typeface="+mj-ea"/>
                <a:ea typeface="+mj-ea"/>
                <a:sym typeface="+mn-ea"/>
              </a:rPr>
              <a:t>   保卫：办事人员和有关人员</a:t>
            </a:r>
            <a:endParaRPr lang="zh-CN" altLang="en-US" sz="2000" dirty="0" smtClean="0">
              <a:latin typeface="+mj-ea"/>
              <a:ea typeface="+mj-ea"/>
            </a:endParaRPr>
          </a:p>
          <a:p>
            <a:pPr marL="342900" indent="-342900" algn="l" eaLnBrk="0" fontAlgn="base" hangingPunct="0">
              <a:lnSpc>
                <a:spcPct val="90000"/>
              </a:lnSpc>
              <a:spcBef>
                <a:spcPct val="20000"/>
              </a:spcBef>
              <a:buFont typeface="Arial" panose="020B0604020202020204" pitchFamily="34" charset="0"/>
            </a:pPr>
            <a:endParaRPr lang="zh-CN" altLang="en-US"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5250" y="3175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5</a:t>
            </a:r>
            <a:r>
              <a:rPr lang="zh-CN" altLang="en-US" sz="2800" b="1" dirty="0">
                <a:latin typeface="黑体" panose="02010609060101010101" pitchFamily="49" charset="-122"/>
                <a:ea typeface="黑体" panose="02010609060101010101" pitchFamily="49" charset="-122"/>
                <a:cs typeface="+mj-cs"/>
                <a:sym typeface="+mn-ea"/>
              </a:rPr>
              <a:t>）生产制造及有关人员</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643042" y="927882"/>
            <a:ext cx="7143800" cy="3046988"/>
          </a:xfrm>
          <a:prstGeom prst="rect">
            <a:avLst/>
          </a:prstGeom>
          <a:noFill/>
        </p:spPr>
        <p:txBody>
          <a:bodyPr wrap="square" rtlCol="0" anchor="t">
            <a:spAutoFit/>
          </a:bodyPr>
          <a:lstStyle/>
          <a:p>
            <a:r>
              <a:rPr lang="zh-CN" altLang="en-US" sz="2000" dirty="0">
                <a:latin typeface="+mn-ea"/>
                <a:sym typeface="+mn-ea"/>
              </a:rPr>
              <a:t>指从事矿产开采，产品生产制造、工程施工和运输设备操作的人员及有关人员</a:t>
            </a:r>
            <a:r>
              <a:rPr lang="zh-CN" altLang="en-US" sz="2000" dirty="0" smtClean="0">
                <a:latin typeface="+mn-ea"/>
                <a:sym typeface="+mn-ea"/>
              </a:rPr>
              <a:t>。</a:t>
            </a:r>
            <a:endParaRPr lang="en-US" altLang="zh-CN" sz="2000" dirty="0" smtClean="0">
              <a:latin typeface="+mn-ea"/>
              <a:sym typeface="+mn-ea"/>
            </a:endParaRPr>
          </a:p>
          <a:p>
            <a:endParaRPr lang="zh-CN" altLang="en-US" sz="2000" dirty="0">
              <a:latin typeface="+mn-ea"/>
            </a:endParaRPr>
          </a:p>
          <a:p>
            <a:r>
              <a:rPr lang="zh-CN" altLang="en-US" sz="2000" dirty="0">
                <a:solidFill>
                  <a:srgbClr val="3333CC"/>
                </a:solidFill>
                <a:latin typeface="+mn-ea"/>
                <a:sym typeface="+mn-ea"/>
              </a:rPr>
              <a:t>具体</a:t>
            </a:r>
            <a:r>
              <a:rPr lang="zh-CN" altLang="en-US" sz="2000" dirty="0" smtClean="0">
                <a:solidFill>
                  <a:srgbClr val="3333CC"/>
                </a:solidFill>
                <a:latin typeface="+mn-ea"/>
                <a:sym typeface="+mn-ea"/>
              </a:rPr>
              <a:t>包括</a:t>
            </a:r>
            <a:r>
              <a:rPr lang="en-US" altLang="zh-CN" sz="2000" dirty="0" smtClean="0">
                <a:latin typeface="+mn-ea"/>
                <a:sym typeface="+mn-ea"/>
              </a:rPr>
              <a:t>:</a:t>
            </a:r>
            <a:r>
              <a:rPr lang="zh-CN" altLang="en-US" sz="2000" dirty="0" smtClean="0">
                <a:latin typeface="+mn-ea"/>
                <a:sym typeface="+mn-ea"/>
              </a:rPr>
              <a:t>机电</a:t>
            </a:r>
            <a:r>
              <a:rPr lang="zh-CN" altLang="en-US" sz="2000" dirty="0">
                <a:latin typeface="+mn-ea"/>
                <a:sym typeface="+mn-ea"/>
              </a:rPr>
              <a:t>设备装配人员、机械设备修理</a:t>
            </a:r>
            <a:r>
              <a:rPr lang="zh-CN" altLang="en-US" sz="2000" dirty="0" smtClean="0">
                <a:latin typeface="+mn-ea"/>
                <a:sym typeface="+mn-ea"/>
              </a:rPr>
              <a:t>人员、</a:t>
            </a:r>
            <a:r>
              <a:rPr lang="zh-CN" altLang="en-US" sz="2000" dirty="0" smtClean="0">
                <a:solidFill>
                  <a:srgbClr val="FF0000"/>
                </a:solidFill>
                <a:latin typeface="+mn-ea"/>
                <a:sym typeface="+mn-ea"/>
              </a:rPr>
              <a:t>维修工、电工、一线生产、水工等</a:t>
            </a:r>
            <a:endParaRPr lang="en-US" altLang="zh-CN" sz="2000" dirty="0" smtClean="0">
              <a:solidFill>
                <a:srgbClr val="FF0000"/>
              </a:solidFill>
              <a:latin typeface="+mn-ea"/>
              <a:sym typeface="+mn-ea"/>
            </a:endParaRPr>
          </a:p>
          <a:p>
            <a:endParaRPr lang="en-US" altLang="zh-CN" sz="2000" dirty="0" smtClean="0">
              <a:latin typeface="+mn-ea"/>
            </a:endParaRPr>
          </a:p>
          <a:p>
            <a:pPr marL="342900" indent="-342900" fontAlgn="base">
              <a:spcBef>
                <a:spcPct val="20000"/>
              </a:spcBef>
              <a:buFont typeface="Arial" panose="020B0604020202020204" pitchFamily="34" charset="0"/>
            </a:pPr>
            <a:r>
              <a:rPr lang="zh-CN" altLang="en-US" sz="2000" dirty="0" smtClean="0">
                <a:solidFill>
                  <a:srgbClr val="FF0000"/>
                </a:solidFill>
                <a:latin typeface="+mn-ea"/>
                <a:sym typeface="+mn-ea"/>
              </a:rPr>
              <a:t>注意：区分运输</a:t>
            </a:r>
            <a:r>
              <a:rPr lang="zh-CN" altLang="en-US" sz="2000" dirty="0">
                <a:solidFill>
                  <a:srgbClr val="FF0000"/>
                </a:solidFill>
                <a:latin typeface="+mn-ea"/>
                <a:sym typeface="+mn-ea"/>
              </a:rPr>
              <a:t>设备</a:t>
            </a:r>
            <a:r>
              <a:rPr lang="zh-CN" altLang="en-US" sz="2000" dirty="0" smtClean="0">
                <a:solidFill>
                  <a:srgbClr val="FF0000"/>
                </a:solidFill>
                <a:latin typeface="+mn-ea"/>
                <a:sym typeface="+mn-ea"/>
              </a:rPr>
              <a:t>操作交通运输服务</a:t>
            </a:r>
            <a:endParaRPr lang="en-US" altLang="zh-CN" sz="2000" dirty="0" smtClean="0">
              <a:solidFill>
                <a:srgbClr val="FF0000"/>
              </a:solidFill>
              <a:latin typeface="+mn-ea"/>
              <a:sym typeface="+mn-ea"/>
            </a:endParaRPr>
          </a:p>
          <a:p>
            <a:pPr marL="342900" indent="-342900"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1</a:t>
            </a:r>
            <a:r>
              <a:rPr lang="zh-CN" altLang="en-US" sz="2000" dirty="0" smtClean="0">
                <a:latin typeface="+mn-ea"/>
                <a:sym typeface="+mn-ea"/>
              </a:rPr>
              <a:t>：工地上的砂土车司机属于生产制造有关人员</a:t>
            </a:r>
            <a:endParaRPr lang="en-US" altLang="zh-CN" sz="2000" dirty="0" smtClean="0">
              <a:latin typeface="+mn-ea"/>
              <a:sym typeface="+mn-ea"/>
            </a:endParaRPr>
          </a:p>
          <a:p>
            <a:pPr marL="342900" indent="-342900" algn="l"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2</a:t>
            </a:r>
            <a:r>
              <a:rPr lang="zh-CN" altLang="en-US" sz="2000" dirty="0" smtClean="0">
                <a:latin typeface="+mn-ea"/>
                <a:sym typeface="+mn-ea"/>
              </a:rPr>
              <a:t>：出租车司机属于社会生产服务和生活服务人员</a:t>
            </a:r>
            <a:endParaRPr lang="zh-CN" altLang="en-US" sz="2000" dirty="0">
              <a:latin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第二部分：从业人员平均人数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Rectangle 3"/>
          <p:cNvSpPr txBox="1">
            <a:spLocks noChangeArrowheads="1"/>
          </p:cNvSpPr>
          <p:nvPr/>
        </p:nvSpPr>
        <p:spPr bwMode="auto">
          <a:xfrm>
            <a:off x="1475740" y="914400"/>
            <a:ext cx="7270750" cy="3786505"/>
          </a:xfrm>
          <a:prstGeom prst="rect">
            <a:avLst/>
          </a:prstGeom>
          <a:noFill/>
          <a:ln w="9525">
            <a:noFill/>
            <a:miter lim="800000"/>
          </a:ln>
        </p:spPr>
        <p:txBody>
          <a:bodyPr/>
          <a:lstStyle/>
          <a:p>
            <a:pPr marL="342900" indent="-342900" algn="l">
              <a:lnSpc>
                <a:spcPct val="90000"/>
              </a:lnSpc>
              <a:spcBef>
                <a:spcPct val="20000"/>
              </a:spcBef>
              <a:buFontTx/>
              <a:buChar char="•"/>
              <a:defRPr/>
            </a:pPr>
            <a:r>
              <a:rPr lang="zh-CN" altLang="en-US" sz="2000" kern="0" dirty="0">
                <a:solidFill>
                  <a:schemeClr val="tx1"/>
                </a:solidFill>
                <a:latin typeface="+mn-ea"/>
              </a:rPr>
              <a:t>指报告期内（年度</a:t>
            </a:r>
            <a:r>
              <a:rPr lang="zh-CN" altLang="en-US" sz="2000" kern="0" dirty="0" smtClean="0">
                <a:solidFill>
                  <a:schemeClr val="tx1"/>
                </a:solidFill>
                <a:latin typeface="+mn-ea"/>
              </a:rPr>
              <a:t>、月度</a:t>
            </a:r>
            <a:r>
              <a:rPr lang="zh-CN" altLang="en-US" sz="2000" kern="0" dirty="0">
                <a:solidFill>
                  <a:schemeClr val="tx1"/>
                </a:solidFill>
                <a:latin typeface="+mn-ea"/>
              </a:rPr>
              <a:t>）平均拥有的从业人员数</a:t>
            </a:r>
            <a:r>
              <a:rPr lang="zh-CN" altLang="en-US" sz="2000" kern="0" dirty="0" smtClean="0">
                <a:solidFill>
                  <a:schemeClr val="tx1"/>
                </a:solidFill>
                <a:latin typeface="+mn-ea"/>
              </a:rPr>
              <a:t>。</a:t>
            </a:r>
            <a:endParaRPr lang="en-US" altLang="zh-CN" sz="2000" kern="0" dirty="0" smtClean="0">
              <a:solidFill>
                <a:schemeClr val="tx1"/>
              </a:solidFill>
              <a:latin typeface="+mn-ea"/>
            </a:endParaRPr>
          </a:p>
          <a:p>
            <a:pPr marL="342900" indent="-342900" algn="l">
              <a:lnSpc>
                <a:spcPct val="90000"/>
              </a:lnSpc>
              <a:spcBef>
                <a:spcPct val="20000"/>
              </a:spcBef>
              <a:buFontTx/>
              <a:buChar char="•"/>
              <a:defRPr/>
            </a:pPr>
            <a:endParaRPr lang="en-US" altLang="zh-CN" sz="2000" kern="0" dirty="0">
              <a:solidFill>
                <a:schemeClr val="tx1"/>
              </a:solidFill>
              <a:latin typeface="+mn-ea"/>
            </a:endParaRPr>
          </a:p>
          <a:p>
            <a:pPr marL="342900" indent="-342900" algn="l">
              <a:lnSpc>
                <a:spcPct val="90000"/>
              </a:lnSpc>
              <a:spcBef>
                <a:spcPct val="20000"/>
              </a:spcBef>
              <a:buFontTx/>
              <a:buChar char="•"/>
              <a:defRPr/>
            </a:pPr>
            <a:r>
              <a:rPr lang="zh-CN" altLang="en-US" sz="2000" kern="0" dirty="0" smtClean="0">
                <a:solidFill>
                  <a:schemeClr val="tx1"/>
                </a:solidFill>
                <a:latin typeface="+mn-ea"/>
              </a:rPr>
              <a:t>月度</a:t>
            </a:r>
            <a:r>
              <a:rPr lang="zh-CN" altLang="en-US" sz="2000" kern="0" dirty="0">
                <a:solidFill>
                  <a:schemeClr val="tx1"/>
                </a:solidFill>
                <a:latin typeface="+mn-ea"/>
              </a:rPr>
              <a:t>或年度平均人数由单位实际月平均人数计算得到，</a:t>
            </a:r>
            <a:r>
              <a:rPr lang="zh-CN" altLang="en-US" sz="2000" kern="0" dirty="0">
                <a:solidFill>
                  <a:srgbClr val="FF0000"/>
                </a:solidFill>
                <a:latin typeface="+mn-ea"/>
              </a:rPr>
              <a:t>不得用期末人数替代</a:t>
            </a:r>
            <a:r>
              <a:rPr lang="zh-CN" altLang="en-US" sz="2000" kern="0" dirty="0" smtClean="0">
                <a:solidFill>
                  <a:srgbClr val="FF0000"/>
                </a:solidFill>
                <a:latin typeface="+mn-ea"/>
              </a:rPr>
              <a:t>。</a:t>
            </a:r>
            <a:endParaRPr lang="en-US" altLang="zh-CN" sz="2000" kern="0" dirty="0" smtClean="0">
              <a:solidFill>
                <a:srgbClr val="FF0000"/>
              </a:solidFill>
              <a:latin typeface="+mn-ea"/>
            </a:endParaRPr>
          </a:p>
          <a:p>
            <a:pPr marL="342900" indent="-342900" algn="l">
              <a:lnSpc>
                <a:spcPct val="90000"/>
              </a:lnSpc>
              <a:spcBef>
                <a:spcPct val="20000"/>
              </a:spcBef>
              <a:defRPr/>
            </a:pPr>
            <a:endParaRPr lang="zh-CN" altLang="en-US" sz="2000" kern="0" dirty="0">
              <a:solidFill>
                <a:srgbClr val="FF0000"/>
              </a:solidFill>
              <a:latin typeface="+mn-ea"/>
            </a:endParaRPr>
          </a:p>
          <a:p>
            <a:pPr marL="342900" indent="-342900">
              <a:lnSpc>
                <a:spcPct val="90000"/>
              </a:lnSpc>
              <a:spcBef>
                <a:spcPct val="20000"/>
              </a:spcBef>
              <a:buFontTx/>
              <a:buChar char="•"/>
              <a:defRPr/>
            </a:pPr>
            <a:r>
              <a:rPr lang="zh-CN" altLang="en-US" sz="2000" kern="0" dirty="0">
                <a:solidFill>
                  <a:schemeClr val="tx1"/>
                </a:solidFill>
                <a:latin typeface="+mn-ea"/>
              </a:rPr>
              <a:t>平均人数为</a:t>
            </a:r>
            <a:r>
              <a:rPr lang="zh-CN" altLang="en-US" sz="2000" kern="0" dirty="0">
                <a:solidFill>
                  <a:srgbClr val="FF0000"/>
                </a:solidFill>
                <a:latin typeface="+mn-ea"/>
              </a:rPr>
              <a:t>计算指标</a:t>
            </a:r>
            <a:r>
              <a:rPr lang="zh-CN" altLang="en-US" sz="2000" kern="0" dirty="0">
                <a:solidFill>
                  <a:schemeClr val="tx1"/>
                </a:solidFill>
                <a:latin typeface="+mn-ea"/>
              </a:rPr>
              <a:t>，计算结果按照</a:t>
            </a:r>
            <a:r>
              <a:rPr lang="zh-CN" altLang="en-US" sz="2000" kern="0" dirty="0">
                <a:solidFill>
                  <a:srgbClr val="FF0000"/>
                </a:solidFill>
                <a:latin typeface="+mn-ea"/>
              </a:rPr>
              <a:t>“四舍五入”</a:t>
            </a:r>
            <a:r>
              <a:rPr lang="zh-CN" altLang="en-US" sz="2000" kern="0" dirty="0">
                <a:solidFill>
                  <a:schemeClr val="tx1"/>
                </a:solidFill>
                <a:latin typeface="+mn-ea"/>
              </a:rPr>
              <a:t>原则取整</a:t>
            </a:r>
            <a:r>
              <a:rPr lang="zh-CN" altLang="en-US" sz="2000" kern="0" dirty="0" smtClean="0">
                <a:solidFill>
                  <a:schemeClr val="tx1"/>
                </a:solidFill>
                <a:latin typeface="+mn-ea"/>
              </a:rPr>
              <a:t>。</a:t>
            </a:r>
            <a:r>
              <a:rPr lang="zh-CN" altLang="en-US" sz="2000" spc="200" dirty="0" smtClean="0"/>
              <a:t>计算后不足一人时，按一人填报。</a:t>
            </a:r>
            <a:endParaRPr lang="en-US" altLang="zh-CN" sz="2000" spc="200" dirty="0" smtClean="0"/>
          </a:p>
          <a:p>
            <a:pPr marL="342900" indent="-342900">
              <a:lnSpc>
                <a:spcPct val="90000"/>
              </a:lnSpc>
              <a:spcBef>
                <a:spcPct val="20000"/>
              </a:spcBef>
              <a:defRPr/>
            </a:pPr>
            <a:endParaRPr lang="en-US" altLang="zh-CN" sz="2000" kern="0" dirty="0">
              <a:solidFill>
                <a:schemeClr val="tx1"/>
              </a:solidFill>
              <a:latin typeface="+mn-ea"/>
            </a:endParaRPr>
          </a:p>
          <a:p>
            <a:pPr indent="0">
              <a:lnSpc>
                <a:spcPct val="90000"/>
              </a:lnSpc>
              <a:spcBef>
                <a:spcPct val="20000"/>
              </a:spcBef>
              <a:buFontTx/>
              <a:buNone/>
              <a:defRPr/>
            </a:pPr>
            <a:endParaRPr lang="en-US" altLang="zh-CN" sz="2000" kern="0" dirty="0">
              <a:solidFill>
                <a:schemeClr val="tx1"/>
              </a:solidFill>
              <a:latin typeface="+mn-ea"/>
            </a:endParaRPr>
          </a:p>
          <a:p>
            <a:pPr marL="342900" indent="-342900" algn="l">
              <a:lnSpc>
                <a:spcPct val="90000"/>
              </a:lnSpc>
              <a:spcBef>
                <a:spcPct val="20000"/>
              </a:spcBef>
              <a:defRPr/>
            </a:pPr>
            <a:r>
              <a:rPr lang="en-US" altLang="zh-CN" sz="2400" b="1" kern="0" dirty="0">
                <a:solidFill>
                  <a:schemeClr val="tx1"/>
                </a:solidFill>
                <a:latin typeface="+mn-ea"/>
              </a:rPr>
              <a:t>        </a:t>
            </a: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br>
              <a:rPr lang="en-US" altLang="zh-CN" sz="3200" kern="0" dirty="0">
                <a:solidFill>
                  <a:schemeClr val="tx1"/>
                </a:solidFill>
                <a:latin typeface="+mn-lt"/>
                <a:ea typeface="+mn-ea"/>
              </a:rPr>
            </a:br>
            <a:endParaRPr lang="en-US" altLang="zh-CN" sz="3200" kern="0" dirty="0">
              <a:solidFill>
                <a:schemeClr val="tx1"/>
              </a:solidFill>
              <a:latin typeface="+mn-lt"/>
              <a:ea typeface="+mn-ea"/>
            </a:endParaRPr>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endParaRPr lang="zh-CN" altLang="en-US" sz="3200" dirty="0"/>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endParaRPr lang="en-US" altLang="zh-CN" sz="3200" kern="0" dirty="0">
              <a:solidFill>
                <a:schemeClr val="tx1"/>
              </a:solidFill>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13335"/>
            <a:ext cx="1627369" cy="523220"/>
          </a:xfrm>
          <a:prstGeom prst="rect">
            <a:avLst/>
          </a:prstGeom>
          <a:noFill/>
        </p:spPr>
        <p:txBody>
          <a:bodyPr wrap="none" rtlCol="0" anchor="t">
            <a:spAutoFit/>
          </a:bodyPr>
          <a:lstStyle/>
          <a:p>
            <a:pPr algn="ctr" fontAlgn="base"/>
            <a:r>
              <a:rPr lang="zh-CN" altLang="en-US" sz="2800" b="1" dirty="0" smtClean="0">
                <a:latin typeface="黑体" panose="02010609060101010101" pitchFamily="49" charset="-122"/>
                <a:ea typeface="黑体" panose="02010609060101010101" pitchFamily="49" charset="-122"/>
                <a:cs typeface="+mj-cs"/>
                <a:sym typeface="+mn-ea"/>
              </a:rPr>
              <a:t>平均人数</a:t>
            </a:r>
            <a:endParaRPr lang="zh-CN" altLang="en-US" sz="2800" dirty="0"/>
          </a:p>
        </p:txBody>
      </p:sp>
      <p:sp>
        <p:nvSpPr>
          <p:cNvPr id="3" name="文本框 2"/>
          <p:cNvSpPr txBox="1"/>
          <p:nvPr/>
        </p:nvSpPr>
        <p:spPr>
          <a:xfrm>
            <a:off x="1506855" y="952500"/>
            <a:ext cx="7336790" cy="3106420"/>
          </a:xfrm>
          <a:prstGeom prst="rect">
            <a:avLst/>
          </a:prstGeom>
          <a:noFill/>
        </p:spPr>
        <p:txBody>
          <a:bodyPr wrap="square" rtlCol="0" anchor="t">
            <a:spAutoFit/>
          </a:bodyPr>
          <a:lstStyle/>
          <a:p>
            <a:pPr marL="342900" indent="-342900" algn="just" fontAlgn="base">
              <a:spcBef>
                <a:spcPct val="20000"/>
              </a:spcBef>
              <a:buFont typeface="Arial" panose="020B0604020202020204" pitchFamily="34" charset="0"/>
            </a:pPr>
            <a:r>
              <a:rPr lang="en-US" altLang="zh-CN" sz="2800" b="1" dirty="0" smtClean="0">
                <a:solidFill>
                  <a:schemeClr val="tx2"/>
                </a:solidFill>
                <a:latin typeface="+mn-ea"/>
                <a:sym typeface="+mn-ea"/>
              </a:rPr>
              <a:t>1.</a:t>
            </a:r>
            <a:r>
              <a:rPr lang="zh-CN" altLang="en-US" sz="2800" b="1" dirty="0">
                <a:solidFill>
                  <a:schemeClr val="tx2"/>
                </a:solidFill>
                <a:latin typeface="+mn-ea"/>
                <a:sym typeface="+mn-ea"/>
              </a:rPr>
              <a:t>月平均人数的计算</a:t>
            </a:r>
            <a:endParaRPr lang="zh-CN" altLang="en-US" sz="2800" b="1" dirty="0">
              <a:solidFill>
                <a:schemeClr val="tx2"/>
              </a:solidFill>
              <a:latin typeface="+mn-ea"/>
            </a:endParaRPr>
          </a:p>
          <a:p>
            <a:pPr marL="342900" indent="-342900" algn="just"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1</a:t>
            </a:r>
            <a:r>
              <a:rPr lang="zh-CN" altLang="en-US" sz="2800" b="1" dirty="0">
                <a:solidFill>
                  <a:schemeClr val="tx2"/>
                </a:solidFill>
                <a:latin typeface="+mn-ea"/>
                <a:sym typeface="+mn-ea"/>
              </a:rPr>
              <a:t>：</a:t>
            </a:r>
            <a:r>
              <a:rPr lang="zh-CN" altLang="en-US" sz="2800" b="1" u="sng" dirty="0">
                <a:latin typeface="+mn-ea"/>
                <a:sym typeface="+mn-ea"/>
              </a:rPr>
              <a:t>报告月内每天实有的全部人数之和</a:t>
            </a:r>
            <a:endParaRPr lang="zh-CN" altLang="en-US" sz="2800" b="1" u="sng" dirty="0">
              <a:latin typeface="+mn-ea"/>
            </a:endParaRPr>
          </a:p>
          <a:p>
            <a:pPr marL="342900" indent="-342900" algn="ctr" fontAlgn="base">
              <a:spcBef>
                <a:spcPct val="20000"/>
              </a:spcBef>
              <a:buFont typeface="Arial" panose="020B0604020202020204" pitchFamily="34" charset="0"/>
            </a:pPr>
            <a:r>
              <a:rPr lang="zh-CN" altLang="en-US" sz="2800" b="1" dirty="0">
                <a:latin typeface="+mn-ea"/>
                <a:sym typeface="+mn-ea"/>
              </a:rPr>
              <a:t>报告月的日历日数</a:t>
            </a:r>
            <a:endParaRPr lang="zh-CN" altLang="en-US" sz="2800" b="1" dirty="0">
              <a:latin typeface="+mn-ea"/>
            </a:endParaRPr>
          </a:p>
          <a:p>
            <a:pPr marL="342900" indent="-342900" algn="l" fontAlgn="base">
              <a:spcBef>
                <a:spcPct val="20000"/>
              </a:spcBef>
              <a:buFont typeface="Arial" panose="020B0604020202020204" pitchFamily="34" charset="0"/>
            </a:pPr>
            <a:endParaRPr lang="en-US" altLang="zh-CN" sz="2800" b="1" dirty="0">
              <a:solidFill>
                <a:schemeClr val="tx2"/>
              </a:solidFill>
              <a:latin typeface="+mn-ea"/>
            </a:endParaRPr>
          </a:p>
          <a:p>
            <a:pPr marL="342900" indent="-342900" algn="l"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2</a:t>
            </a:r>
            <a:r>
              <a:rPr lang="zh-CN" altLang="en-US" sz="2800" b="1" dirty="0">
                <a:solidFill>
                  <a:schemeClr val="tx2"/>
                </a:solidFill>
                <a:latin typeface="+mn-ea"/>
                <a:sym typeface="+mn-ea"/>
              </a:rPr>
              <a:t>：</a:t>
            </a:r>
            <a:r>
              <a:rPr lang="zh-CN" altLang="en-US" sz="2800" b="1" u="sng" dirty="0">
                <a:latin typeface="+mn-ea"/>
                <a:sym typeface="+mn-ea"/>
              </a:rPr>
              <a:t>月初人数</a:t>
            </a:r>
            <a:r>
              <a:rPr lang="en-US" altLang="zh-CN" sz="2800" b="1" u="sng" dirty="0">
                <a:latin typeface="+mn-ea"/>
                <a:sym typeface="+mn-ea"/>
              </a:rPr>
              <a:t>+</a:t>
            </a:r>
            <a:r>
              <a:rPr lang="zh-CN" altLang="en-US" sz="2800" b="1" u="sng" dirty="0">
                <a:latin typeface="+mn-ea"/>
                <a:sym typeface="+mn-ea"/>
              </a:rPr>
              <a:t>月末人数</a:t>
            </a:r>
            <a:endParaRPr lang="zh-CN" altLang="en-US" sz="2800" b="1" u="sng" dirty="0">
              <a:latin typeface="+mn-ea"/>
              <a:sym typeface="+mn-ea"/>
            </a:endParaRPr>
          </a:p>
          <a:p>
            <a:pPr marL="342900" indent="-342900" algn="l" fontAlgn="base">
              <a:spcBef>
                <a:spcPct val="20000"/>
              </a:spcBef>
              <a:buFont typeface="Arial" panose="020B0604020202020204" pitchFamily="34" charset="0"/>
            </a:pPr>
            <a:r>
              <a:rPr lang="en-US" altLang="zh-CN" sz="2800" b="1" dirty="0">
                <a:latin typeface="+mn-ea"/>
                <a:sym typeface="+mn-ea"/>
              </a:rPr>
              <a:t>                 2</a:t>
            </a:r>
            <a:endParaRPr lang="zh-CN" altLang="en-US" dirty="0">
              <a:latin typeface="+mn-ea"/>
            </a:endParaRPr>
          </a:p>
        </p:txBody>
      </p:sp>
      <p:grpSp>
        <p:nvGrpSpPr>
          <p:cNvPr id="5" name="Group 9"/>
          <p:cNvGrpSpPr/>
          <p:nvPr/>
        </p:nvGrpSpPr>
        <p:grpSpPr bwMode="auto">
          <a:xfrm>
            <a:off x="1857356" y="3856840"/>
            <a:ext cx="2447924" cy="865188"/>
            <a:chOff x="772" y="2275"/>
            <a:chExt cx="1587" cy="545"/>
          </a:xfrm>
          <a:solidFill>
            <a:schemeClr val="bg1">
              <a:lumMod val="40000"/>
              <a:lumOff val="60000"/>
            </a:schemeClr>
          </a:solidFill>
        </p:grpSpPr>
        <p:sp>
          <p:nvSpPr>
            <p:cNvPr id="6" name="AutoShape 10"/>
            <p:cNvSpPr>
              <a:spLocks noChangeArrowheads="1"/>
            </p:cNvSpPr>
            <p:nvPr/>
          </p:nvSpPr>
          <p:spPr bwMode="auto">
            <a:xfrm>
              <a:off x="772" y="2275"/>
              <a:ext cx="1587" cy="545"/>
            </a:xfrm>
            <a:prstGeom prst="wedgeRoundRectCallout">
              <a:avLst>
                <a:gd name="adj1" fmla="val 47177"/>
                <a:gd name="adj2" fmla="val -80972"/>
                <a:gd name="adj3" fmla="val 16667"/>
              </a:avLst>
            </a:prstGeom>
            <a:grpFill/>
            <a:ln w="9525" algn="ctr">
              <a:solidFill>
                <a:schemeClr val="tx1"/>
              </a:solidFill>
              <a:miter lim="800000"/>
            </a:ln>
          </p:spPr>
          <p:txBody>
            <a:bodyPr anchor="ctr"/>
            <a:lstStyle/>
            <a:p>
              <a:pPr eaLnBrk="0" hangingPunct="0"/>
              <a:endParaRPr lang="zh-CN" altLang="en-US" sz="1800">
                <a:solidFill>
                  <a:schemeClr val="tx1"/>
                </a:solidFill>
                <a:ea typeface="宋体" panose="02010600030101010101" pitchFamily="2" charset="-122"/>
              </a:endParaRPr>
            </a:p>
          </p:txBody>
        </p:sp>
        <p:sp>
          <p:nvSpPr>
            <p:cNvPr id="7" name="Text Box 11"/>
            <p:cNvSpPr txBox="1">
              <a:spLocks noChangeArrowheads="1"/>
            </p:cNvSpPr>
            <p:nvPr/>
          </p:nvSpPr>
          <p:spPr bwMode="auto">
            <a:xfrm>
              <a:off x="772" y="2320"/>
              <a:ext cx="1587" cy="446"/>
            </a:xfrm>
            <a:prstGeom prst="rect">
              <a:avLst/>
            </a:prstGeom>
            <a:grpFill/>
            <a:ln w="9525" algn="ctr">
              <a:noFill/>
              <a:miter lim="800000"/>
            </a:ln>
          </p:spPr>
          <p:txBody>
            <a:bodyPr>
              <a:spAutoFit/>
            </a:bodyPr>
            <a:lstStyle/>
            <a:p>
              <a:pPr eaLnBrk="0" hangingPunct="0"/>
              <a:r>
                <a:rPr kumimoji="1" lang="zh-CN" altLang="en-US" sz="2000" b="1" dirty="0">
                  <a:solidFill>
                    <a:srgbClr val="000000"/>
                  </a:solidFill>
                  <a:latin typeface="仿宋_GB2312" panose="02010609030101010101" pitchFamily="49" charset="-122"/>
                </a:rPr>
                <a:t>人员增减变动很小的单位使用</a:t>
              </a:r>
              <a:endParaRPr kumimoji="1" lang="zh-CN" altLang="en-US" sz="2000" b="1" dirty="0">
                <a:solidFill>
                  <a:srgbClr val="000000"/>
                </a:solidFill>
                <a:latin typeface="仿宋_GB2312" panose="02010609030101010101" pitchFamily="49" charset="-122"/>
              </a:endParaRPr>
            </a:p>
          </p:txBody>
        </p:sp>
      </p:grpSp>
      <p:sp>
        <p:nvSpPr>
          <p:cNvPr id="9" name="Oval 4"/>
          <p:cNvSpPr>
            <a:spLocks noChangeArrowheads="1"/>
          </p:cNvSpPr>
          <p:nvPr/>
        </p:nvSpPr>
        <p:spPr bwMode="auto">
          <a:xfrm>
            <a:off x="4643438" y="1427948"/>
            <a:ext cx="768350" cy="571504"/>
          </a:xfrm>
          <a:prstGeom prst="ellipse">
            <a:avLst/>
          </a:prstGeom>
          <a:noFill/>
          <a:ln w="25400" algn="ctr">
            <a:solidFill>
              <a:srgbClr val="FF0000"/>
            </a:solidFill>
            <a:round/>
          </a:ln>
        </p:spPr>
        <p:txBody>
          <a:bodyPr wrap="none" anchor="ctr"/>
          <a:lstStyle/>
          <a:p>
            <a:endParaRPr lang="zh-CN" altLang="en-US"/>
          </a:p>
        </p:txBody>
      </p:sp>
      <p:grpSp>
        <p:nvGrpSpPr>
          <p:cNvPr id="10" name="Group 5"/>
          <p:cNvGrpSpPr/>
          <p:nvPr/>
        </p:nvGrpSpPr>
        <p:grpSpPr bwMode="auto">
          <a:xfrm>
            <a:off x="5286431" y="356378"/>
            <a:ext cx="2214549" cy="865187"/>
            <a:chOff x="2653" y="799"/>
            <a:chExt cx="1394" cy="545"/>
          </a:xfrm>
          <a:solidFill>
            <a:schemeClr val="bg1">
              <a:lumMod val="40000"/>
              <a:lumOff val="60000"/>
            </a:schemeClr>
          </a:solidFill>
        </p:grpSpPr>
        <p:sp>
          <p:nvSpPr>
            <p:cNvPr id="11" name="AutoShape 6"/>
            <p:cNvSpPr>
              <a:spLocks noChangeArrowheads="1"/>
            </p:cNvSpPr>
            <p:nvPr/>
          </p:nvSpPr>
          <p:spPr bwMode="auto">
            <a:xfrm>
              <a:off x="2653" y="799"/>
              <a:ext cx="1361" cy="545"/>
            </a:xfrm>
            <a:prstGeom prst="wedgeRoundRectCallout">
              <a:avLst>
                <a:gd name="adj1" fmla="val -45005"/>
                <a:gd name="adj2" fmla="val 78806"/>
                <a:gd name="adj3" fmla="val 16667"/>
              </a:avLst>
            </a:prstGeom>
            <a:grpFill/>
            <a:ln w="9525" algn="ctr">
              <a:solidFill>
                <a:schemeClr val="tx1"/>
              </a:solidFill>
              <a:miter lim="800000"/>
            </a:ln>
          </p:spPr>
          <p:txBody>
            <a:bodyPr anchor="ctr"/>
            <a:lstStyle/>
            <a:p>
              <a:pPr eaLnBrk="0" hangingPunct="0"/>
              <a:endParaRPr lang="zh-CN" altLang="en-US" sz="1800" b="1">
                <a:solidFill>
                  <a:schemeClr val="tx1"/>
                </a:solidFill>
                <a:ea typeface="宋体" panose="02010600030101010101" pitchFamily="2" charset="-122"/>
              </a:endParaRPr>
            </a:p>
          </p:txBody>
        </p:sp>
        <p:sp>
          <p:nvSpPr>
            <p:cNvPr id="12" name="Text Box 7"/>
            <p:cNvSpPr txBox="1">
              <a:spLocks noChangeArrowheads="1"/>
            </p:cNvSpPr>
            <p:nvPr/>
          </p:nvSpPr>
          <p:spPr bwMode="auto">
            <a:xfrm>
              <a:off x="2698" y="844"/>
              <a:ext cx="1349" cy="446"/>
            </a:xfrm>
            <a:prstGeom prst="rect">
              <a:avLst/>
            </a:prstGeom>
            <a:grpFill/>
            <a:ln w="9525" algn="ctr">
              <a:noFill/>
              <a:miter lim="800000"/>
            </a:ln>
          </p:spPr>
          <p:txBody>
            <a:bodyPr wrap="square">
              <a:spAutoFit/>
            </a:bodyPr>
            <a:lstStyle/>
            <a:p>
              <a:pPr eaLnBrk="0" hangingPunct="0"/>
              <a:r>
                <a:rPr lang="zh-CN" altLang="en-US" sz="2000" b="1" dirty="0">
                  <a:solidFill>
                    <a:srgbClr val="000000"/>
                  </a:solidFill>
                  <a:latin typeface="仿宋_GB2312" panose="02010609030101010101" pitchFamily="49" charset="-122"/>
                </a:rPr>
                <a:t>包括</a:t>
              </a:r>
              <a:r>
                <a:rPr kumimoji="1" lang="zh-CN" altLang="en-US" sz="2000" b="1" dirty="0">
                  <a:solidFill>
                    <a:srgbClr val="000000"/>
                  </a:solidFill>
                  <a:latin typeface="仿宋_GB2312" panose="02010609030101010101" pitchFamily="49" charset="-122"/>
                </a:rPr>
                <a:t>公休日或者是节假日</a:t>
              </a:r>
              <a:endParaRPr kumimoji="1" lang="zh-CN" altLang="en-US" sz="2000" b="1" dirty="0">
                <a:solidFill>
                  <a:srgbClr val="000000"/>
                </a:solidFill>
                <a:latin typeface="仿宋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500"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68195" y="1400810"/>
            <a:ext cx="6310630" cy="3500755"/>
          </a:xfrm>
          <a:prstGeom prst="rect">
            <a:avLst/>
          </a:prstGeom>
        </p:spPr>
      </p:pic>
      <p:sp>
        <p:nvSpPr>
          <p:cNvPr id="3" name="文本框 2"/>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pic>
        <p:nvPicPr>
          <p:cNvPr id="5" name="图片 4"/>
          <p:cNvPicPr>
            <a:picLocks noChangeAspect="1"/>
          </p:cNvPicPr>
          <p:nvPr/>
        </p:nvPicPr>
        <p:blipFill>
          <a:blip r:embed="rId2"/>
          <a:stretch>
            <a:fillRect/>
          </a:stretch>
        </p:blipFill>
        <p:spPr>
          <a:xfrm>
            <a:off x="2068195" y="535940"/>
            <a:ext cx="4959985" cy="975360"/>
          </a:xfrm>
          <a:prstGeom prst="rect">
            <a:avLst/>
          </a:prstGeom>
        </p:spPr>
      </p:pic>
      <p:pic>
        <p:nvPicPr>
          <p:cNvPr id="6" name="图片 5"/>
          <p:cNvPicPr>
            <a:picLocks noChangeAspect="1"/>
          </p:cNvPicPr>
          <p:nvPr/>
        </p:nvPicPr>
        <p:blipFill>
          <a:blip r:embed="rId3"/>
          <a:stretch>
            <a:fillRect/>
          </a:stretch>
        </p:blipFill>
        <p:spPr>
          <a:xfrm>
            <a:off x="6521450" y="1746885"/>
            <a:ext cx="1793240" cy="315531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35150" y="728980"/>
            <a:ext cx="6477000" cy="4193540"/>
          </a:xfrm>
          <a:prstGeom prst="rect">
            <a:avLst/>
          </a:prstGeom>
        </p:spPr>
      </p:pic>
      <p:sp>
        <p:nvSpPr>
          <p:cNvPr id="4" name="文本框 3"/>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grpSp>
        <p:nvGrpSpPr>
          <p:cNvPr id="3" name="Group 128"/>
          <p:cNvGrpSpPr/>
          <p:nvPr/>
        </p:nvGrpSpPr>
        <p:grpSpPr bwMode="auto">
          <a:xfrm>
            <a:off x="1931035" y="1196340"/>
            <a:ext cx="6021070" cy="2517775"/>
            <a:chOff x="884" y="1490"/>
            <a:chExt cx="4101" cy="1992"/>
          </a:xfrm>
        </p:grpSpPr>
        <p:sp>
          <p:nvSpPr>
            <p:cNvPr id="56426" name="AutoShape 129"/>
            <p:cNvSpPr>
              <a:spLocks noChangeArrowheads="1"/>
            </p:cNvSpPr>
            <p:nvPr/>
          </p:nvSpPr>
          <p:spPr bwMode="gray">
            <a:xfrm>
              <a:off x="948" y="1490"/>
              <a:ext cx="4037" cy="1451"/>
            </a:xfrm>
            <a:prstGeom prst="wedgeRoundRectCallout">
              <a:avLst>
                <a:gd name="adj1" fmla="val 16532"/>
                <a:gd name="adj2" fmla="val -38352"/>
                <a:gd name="adj3" fmla="val 16667"/>
              </a:avLst>
            </a:prstGeom>
            <a:solidFill>
              <a:srgbClr val="99CC00">
                <a:alpha val="79999"/>
              </a:srgbClr>
            </a:solidFill>
            <a:ln w="9525" algn="ctr">
              <a:solidFill>
                <a:schemeClr val="tx1"/>
              </a:solidFill>
              <a:miter lim="800000"/>
            </a:ln>
          </p:spPr>
          <p:txBody>
            <a:bodyPr anchor="ctr"/>
            <a:lstStyle/>
            <a:p>
              <a:pPr algn="l"/>
              <a:r>
                <a:rPr lang="zh-CN" altLang="en-US" sz="2400" b="1">
                  <a:solidFill>
                    <a:srgbClr val="000000"/>
                  </a:solidFill>
                  <a:latin typeface="华文行楷" panose="02010800040101010101" pitchFamily="2" charset="-122"/>
                  <a:ea typeface="华文行楷" panose="02010800040101010101" pitchFamily="2" charset="-122"/>
                </a:rPr>
                <a:t>        </a:t>
              </a:r>
              <a:endParaRPr lang="zh-CN" altLang="en-US" sz="2400" b="1">
                <a:solidFill>
                  <a:srgbClr val="000000"/>
                </a:solidFill>
                <a:latin typeface="华文行楷" panose="02010800040101010101" pitchFamily="2" charset="-122"/>
                <a:ea typeface="华文行楷" panose="02010800040101010101" pitchFamily="2" charset="-122"/>
              </a:endParaRPr>
            </a:p>
          </p:txBody>
        </p:sp>
        <p:sp>
          <p:nvSpPr>
            <p:cNvPr id="56427" name="Text Box 130"/>
            <p:cNvSpPr txBox="1">
              <a:spLocks noChangeArrowheads="1"/>
            </p:cNvSpPr>
            <p:nvPr/>
          </p:nvSpPr>
          <p:spPr bwMode="gray">
            <a:xfrm>
              <a:off x="884" y="1706"/>
              <a:ext cx="3992" cy="1776"/>
            </a:xfrm>
            <a:prstGeom prst="rect">
              <a:avLst/>
            </a:prstGeom>
            <a:noFill/>
            <a:ln w="9525" algn="ctr">
              <a:noFill/>
              <a:miter lim="800000"/>
            </a:ln>
          </p:spPr>
          <p:txBody>
            <a:bodyPr>
              <a:spAutoFit/>
            </a:bodyP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rPr>
                <a:t>方法</a:t>
              </a: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月平均人数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rPr>
                <a:t>=(51×8+55×11+58×9+61×3)÷31</a:t>
              </a:r>
              <a:r>
                <a:rPr lang="en-US" altLang="zh-CN" sz="2800" b="1" dirty="0">
                  <a:solidFill>
                    <a:srgbClr val="FF0000"/>
                  </a:solidFill>
                  <a:latin typeface="黑体" panose="02010609060101010101" pitchFamily="49" charset="-122"/>
                  <a:ea typeface="黑体" panose="02010609060101010101" pitchFamily="49" charset="-122"/>
                  <a:sym typeface="+mn-ea"/>
                </a:rPr>
                <a:t>=  55</a:t>
              </a:r>
              <a:r>
                <a:rPr lang="zh-CN" altLang="en-US" sz="2800" b="1" dirty="0">
                  <a:solidFill>
                    <a:srgbClr val="FF0000"/>
                  </a:solidFill>
                  <a:latin typeface="黑体" panose="02010609060101010101" pitchFamily="49" charset="-122"/>
                  <a:ea typeface="黑体" panose="02010609060101010101" pitchFamily="49" charset="-122"/>
                  <a:sym typeface="+mn-ea"/>
                </a:rPr>
                <a:t>（人）</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endParaRPr lang="zh-CN" altLang="en-US" sz="2800" b="1" dirty="0">
                <a:solidFill>
                  <a:srgbClr val="FF0000"/>
                </a:solidFill>
                <a:latin typeface="黑体" panose="02010609060101010101" pitchFamily="49" charset="-122"/>
                <a:ea typeface="黑体" panose="02010609060101010101" pitchFamily="49" charset="-122"/>
              </a:endParaRPr>
            </a:p>
          </p:txBody>
        </p:sp>
      </p:grpSp>
      <p:graphicFrame>
        <p:nvGraphicFramePr>
          <p:cNvPr id="659559" name="Group 103"/>
          <p:cNvGraphicFramePr>
            <a:graphicFrameLocks noGrp="1"/>
          </p:cNvGraphicFramePr>
          <p:nvPr/>
        </p:nvGraphicFramePr>
        <p:xfrm>
          <a:off x="6610985" y="1196340"/>
          <a:ext cx="1590675" cy="3726180"/>
        </p:xfrm>
        <a:graphic>
          <a:graphicData uri="http://schemas.openxmlformats.org/drawingml/2006/table">
            <a:tbl>
              <a:tblPr/>
              <a:tblGrid>
                <a:gridCol w="814705"/>
                <a:gridCol w="775970"/>
              </a:tblGrid>
              <a:tr h="77025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cap="fla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4104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914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61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985010" y="719455"/>
            <a:ext cx="6310630" cy="3500755"/>
          </a:xfrm>
          <a:prstGeom prst="rect">
            <a:avLst/>
          </a:prstGeom>
        </p:spPr>
      </p:pic>
      <p:pic>
        <p:nvPicPr>
          <p:cNvPr id="4" name="图片 3"/>
          <p:cNvPicPr>
            <a:picLocks noChangeAspect="1"/>
          </p:cNvPicPr>
          <p:nvPr/>
        </p:nvPicPr>
        <p:blipFill>
          <a:blip r:embed="rId2"/>
          <a:stretch>
            <a:fillRect/>
          </a:stretch>
        </p:blipFill>
        <p:spPr>
          <a:xfrm>
            <a:off x="6511925" y="1144905"/>
            <a:ext cx="1629410" cy="3075305"/>
          </a:xfrm>
          <a:prstGeom prst="rect">
            <a:avLst/>
          </a:prstGeom>
        </p:spPr>
      </p:pic>
      <p:sp>
        <p:nvSpPr>
          <p:cNvPr id="5" name="文本框 4"/>
          <p:cNvSpPr txBox="1"/>
          <p:nvPr/>
        </p:nvSpPr>
        <p:spPr>
          <a:xfrm>
            <a:off x="1398270" y="23495"/>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dirty="0"/>
          </a:p>
        </p:txBody>
      </p:sp>
      <p:sp>
        <p:nvSpPr>
          <p:cNvPr id="57451" name="AutoShape 130"/>
          <p:cNvSpPr>
            <a:spLocks noChangeArrowheads="1"/>
          </p:cNvSpPr>
          <p:nvPr/>
        </p:nvSpPr>
        <p:spPr bwMode="gray">
          <a:xfrm>
            <a:off x="1214414" y="1713700"/>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方法</a:t>
            </a:r>
            <a:r>
              <a:rPr lang="en-US" altLang="zh-CN" sz="2800" b="1" dirty="0">
                <a:solidFill>
                  <a:srgbClr val="FF0000"/>
                </a:solidFill>
                <a:latin typeface="黑体" panose="02010609060101010101" pitchFamily="49" charset="-122"/>
                <a:ea typeface="黑体" panose="02010609060101010101" pitchFamily="49" charset="-122"/>
                <a:cs typeface="+mn-ea"/>
                <a:sym typeface="+mn-ea"/>
              </a:rPr>
              <a:t>2</a:t>
            </a:r>
            <a:r>
              <a:rPr lang="zh-CN" altLang="en-US" sz="2800" b="1" dirty="0" smtClean="0">
                <a:solidFill>
                  <a:srgbClr val="FF0000"/>
                </a:solidFill>
                <a:latin typeface="黑体" panose="02010609060101010101" pitchFamily="49" charset="-122"/>
                <a:ea typeface="黑体" panose="02010609060101010101" pitchFamily="49" charset="-122"/>
                <a:cs typeface="+mn-ea"/>
                <a:sym typeface="+mn-ea"/>
              </a:rPr>
              <a:t>：</a:t>
            </a:r>
            <a:r>
              <a:rPr lang="zh-CN" altLang="en-US" sz="2800" b="1" dirty="0" smtClean="0">
                <a:solidFill>
                  <a:srgbClr val="000000"/>
                </a:solidFill>
                <a:latin typeface="黑体" panose="02010609060101010101" pitchFamily="49" charset="-122"/>
                <a:ea typeface="黑体" panose="02010609060101010101" pitchFamily="49" charset="-122"/>
                <a:cs typeface="+mn-ea"/>
                <a:sym typeface="+mn-ea"/>
              </a:rPr>
              <a:t>月平均</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cs typeface="+mn-ea"/>
                <a:sym typeface="+mn-ea"/>
              </a:rPr>
              <a:t>=</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a:t>
            </a:r>
            <a:r>
              <a:rPr lang="en-US" altLang="zh-CN" sz="2800" b="1" dirty="0">
                <a:solidFill>
                  <a:srgbClr val="000000"/>
                </a:solidFill>
                <a:latin typeface="黑体" panose="02010609060101010101" pitchFamily="49" charset="-122"/>
                <a:ea typeface="黑体" panose="02010609060101010101" pitchFamily="49" charset="-122"/>
                <a:cs typeface="+mn-ea"/>
                <a:sym typeface="+mn-ea"/>
              </a:rPr>
              <a:t>51+61)÷2</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FF0000"/>
                </a:solidFill>
                <a:latin typeface="黑体" panose="02010609060101010101" pitchFamily="49" charset="-122"/>
                <a:ea typeface="黑体" panose="02010609060101010101" pitchFamily="49" charset="-122"/>
                <a:cs typeface="+mn-ea"/>
                <a:sym typeface="+mn-ea"/>
              </a:rPr>
              <a:t>=  56</a:t>
            </a:r>
            <a:r>
              <a:rPr lang="zh-CN" altLang="en-US" sz="2800" b="1" dirty="0">
                <a:solidFill>
                  <a:srgbClr val="FF0000"/>
                </a:solidFill>
                <a:latin typeface="黑体" panose="02010609060101010101" pitchFamily="49" charset="-122"/>
                <a:ea typeface="黑体" panose="02010609060101010101" pitchFamily="49" charset="-122"/>
                <a:cs typeface="+mn-ea"/>
                <a:sym typeface="+mn-ea"/>
              </a:rPr>
              <a:t>（人）</a:t>
            </a:r>
            <a:endParaRPr lang="zh-CN" altLang="en-US" sz="2800" b="1" dirty="0">
              <a:solidFill>
                <a:srgbClr val="000000"/>
              </a:solidFill>
              <a:latin typeface="华文行楷" panose="02010800040101010101" pitchFamily="2" charset="-122"/>
              <a:ea typeface="华文行楷" panose="02010800040101010101" pitchFamily="2" charset="-122"/>
            </a:endParaRPr>
          </a:p>
        </p:txBody>
      </p:sp>
      <p:sp>
        <p:nvSpPr>
          <p:cNvPr id="660583" name="Text Box 103"/>
          <p:cNvSpPr txBox="1">
            <a:spLocks noChangeArrowheads="1"/>
          </p:cNvSpPr>
          <p:nvPr/>
        </p:nvSpPr>
        <p:spPr bwMode="gray">
          <a:xfrm>
            <a:off x="1985010" y="4339591"/>
            <a:ext cx="6156325" cy="584775"/>
          </a:xfrm>
          <a:prstGeom prst="rect">
            <a:avLst/>
          </a:prstGeom>
          <a:solidFill>
            <a:srgbClr val="99CC00"/>
          </a:solidFill>
          <a:ln w="9525" algn="ctr">
            <a:noFill/>
            <a:miter lim="800000"/>
          </a:ln>
        </p:spPr>
        <p:txBody>
          <a:bodyPr wrap="square">
            <a:spAutoFit/>
          </a:bodyPr>
          <a:lstStyle/>
          <a:p>
            <a:pPr>
              <a:spcBef>
                <a:spcPct val="50000"/>
              </a:spcBef>
            </a:pPr>
            <a:r>
              <a:rPr lang="en-US" altLang="zh-CN" sz="3200" dirty="0">
                <a:solidFill>
                  <a:srgbClr val="FFFF00"/>
                </a:solidFill>
                <a:latin typeface="华文行楷" panose="02010800040101010101" pitchFamily="2" charset="-122"/>
                <a:ea typeface="华文行楷" panose="02010800040101010101" pitchFamily="2" charset="-122"/>
              </a:rPr>
              <a:t>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1:</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55</a:t>
            </a:r>
            <a:r>
              <a:rPr lang="zh-CN" altLang="en-US" sz="3200" dirty="0">
                <a:solidFill>
                  <a:srgbClr val="FF3300"/>
                </a:solidFill>
                <a:latin typeface="华文行楷" panose="02010800040101010101" pitchFamily="2" charset="-122"/>
                <a:ea typeface="华文行楷" panose="02010800040101010101" pitchFamily="2" charset="-122"/>
              </a:rPr>
              <a:t>人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2:</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56</a:t>
            </a:r>
            <a:r>
              <a:rPr lang="zh-CN" altLang="en-US" sz="3200" dirty="0">
                <a:solidFill>
                  <a:srgbClr val="FF3300"/>
                </a:solidFill>
                <a:latin typeface="华文行楷" panose="02010800040101010101" pitchFamily="2" charset="-122"/>
                <a:ea typeface="华文行楷" panose="02010800040101010101" pitchFamily="2" charset="-122"/>
              </a:rPr>
              <a:t>人</a:t>
            </a:r>
            <a:endParaRPr lang="zh-CN" altLang="en-US" sz="3200" dirty="0">
              <a:solidFill>
                <a:srgbClr val="FF33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0583"/>
                                        </p:tgtEl>
                                        <p:attrNameLst>
                                          <p:attrName>style.visibility</p:attrName>
                                        </p:attrNameLst>
                                      </p:cBhvr>
                                      <p:to>
                                        <p:strVal val="visible"/>
                                      </p:to>
                                    </p:set>
                                    <p:animEffect transition="in" filter="wipe(left)">
                                      <p:cBhvr>
                                        <p:cTn id="7" dur="500"/>
                                        <p:tgtEl>
                                          <p:spTgt spid="66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583"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459865" y="1022985"/>
            <a:ext cx="7411085" cy="2234458"/>
          </a:xfrm>
          <a:prstGeom prst="rect">
            <a:avLst/>
          </a:prstGeom>
          <a:noFill/>
        </p:spPr>
        <p:txBody>
          <a:bodyPr wrap="square" rtlCol="0" anchor="t">
            <a:spAutoFit/>
          </a:bodyPr>
          <a:lstStyle/>
          <a:p>
            <a:pPr marL="342900" indent="-342900" algn="l" eaLnBrk="0" fontAlgn="base" hangingPunct="0">
              <a:spcBef>
                <a:spcPct val="20000"/>
              </a:spcBef>
              <a:buFont typeface="Arial" panose="020B0604020202020204" pitchFamily="34" charset="0"/>
            </a:pPr>
            <a:r>
              <a:rPr lang="en-US" altLang="zh-CN" sz="2800" b="1" dirty="0" smtClean="0">
                <a:solidFill>
                  <a:schemeClr val="tx2"/>
                </a:solidFill>
                <a:latin typeface="+mn-ea"/>
                <a:sym typeface="+mn-ea"/>
              </a:rPr>
              <a:t>2.</a:t>
            </a:r>
            <a:r>
              <a:rPr lang="en-US" altLang="zh-CN" sz="2800" b="1" dirty="0">
                <a:solidFill>
                  <a:schemeClr val="tx2"/>
                </a:solidFill>
                <a:latin typeface="+mn-ea"/>
                <a:sym typeface="+mn-ea"/>
              </a:rPr>
              <a:t>年平均人数的计算</a:t>
            </a:r>
            <a:endParaRPr lang="zh-CN" altLang="en-US" sz="2800" dirty="0">
              <a:latin typeface="+mn-ea"/>
            </a:endParaRPr>
          </a:p>
          <a:p>
            <a:pPr lvl="1" indent="0" algn="l" eaLnBrk="0" fontAlgn="base" hangingPunct="0">
              <a:spcBef>
                <a:spcPct val="20000"/>
              </a:spcBef>
              <a:buFont typeface="Arial" panose="020B0604020202020204" pitchFamily="34" charset="0"/>
              <a:buNone/>
            </a:pPr>
            <a:endParaRPr lang="en-US" altLang="zh-CN" sz="2800" u="sng" dirty="0" smtClean="0">
              <a:latin typeface="+mn-ea"/>
              <a:sym typeface="+mn-ea"/>
            </a:endParaRPr>
          </a:p>
          <a:p>
            <a:pPr lvl="1">
              <a:defRPr/>
            </a:pP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报告年内</a:t>
            </a:r>
            <a:r>
              <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rPr>
              <a:t>12</a:t>
            </a: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个月平均人数之和</a:t>
            </a:r>
            <a:endPar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defRPr/>
            </a:pPr>
            <a:r>
              <a:rPr lang="en-US" altLang="zh-CN" sz="2800" u="sng" dirty="0" smtClean="0">
                <a:solidFill>
                  <a:srgbClr val="F0F1F3"/>
                </a:solidFill>
                <a:latin typeface="仿宋_GB2312" panose="02010609030101010101" pitchFamily="49" charset="-122"/>
                <a:ea typeface="仿宋_GB2312" panose="02010609030101010101" pitchFamily="49" charset="-122"/>
                <a:cs typeface="仿宋_GB2312" panose="02010609030101010101" pitchFamily="49" charset="-122"/>
              </a:rPr>
              <a:t>            </a:t>
            </a:r>
            <a:r>
              <a:rPr lang="en-US" altLang="zh-CN" sz="2800" dirty="0" smtClean="0">
                <a:latin typeface="仿宋_GB2312" panose="02010609030101010101" pitchFamily="49" charset="-122"/>
                <a:ea typeface="仿宋_GB2312" panose="02010609030101010101" pitchFamily="49" charset="-122"/>
                <a:cs typeface="仿宋_GB2312" panose="02010609030101010101" pitchFamily="49" charset="-122"/>
              </a:rPr>
              <a:t>12</a:t>
            </a:r>
            <a:endParaRPr lang="zh-CN" altLang="en-US" sz="2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742950" lvl="1" indent="-285750" algn="l" eaLnBrk="0" fontAlgn="base" hangingPunct="0">
              <a:spcBef>
                <a:spcPct val="20000"/>
              </a:spcBef>
            </a:pPr>
            <a:endParaRPr lang="zh-CN" altLang="en-US" dirty="0">
              <a:latin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5" name="文本框 12"/>
          <p:cNvSpPr txBox="1"/>
          <p:nvPr/>
        </p:nvSpPr>
        <p:spPr>
          <a:xfrm>
            <a:off x="1943735" y="773721"/>
            <a:ext cx="6888480" cy="3416320"/>
          </a:xfrm>
          <a:prstGeom prst="rect">
            <a:avLst/>
          </a:prstGeom>
          <a:noFill/>
        </p:spPr>
        <p:txBody>
          <a:bodyPr wrap="square" rtlCol="0">
            <a:spAutoFit/>
          </a:bodyPr>
          <a:lstStyle/>
          <a:p>
            <a:pPr algn="l" fontAlgn="auto">
              <a:lnSpc>
                <a:spcPct val="150000"/>
              </a:lnSpc>
            </a:pPr>
            <a:r>
              <a:rPr lang="en-US" altLang="zh-CN" b="1" spc="200" dirty="0">
                <a:solidFill>
                  <a:schemeClr val="tx1"/>
                </a:solidFill>
                <a:uFillTx/>
                <a:latin typeface="+mj-ea"/>
                <a:ea typeface="+mj-ea"/>
              </a:rPr>
              <a:t>1.</a:t>
            </a:r>
            <a:r>
              <a:rPr lang="zh-CN" altLang="en-US" b="1" spc="200" dirty="0">
                <a:solidFill>
                  <a:srgbClr val="FF0000"/>
                </a:solidFill>
                <a:uFillTx/>
                <a:latin typeface="+mj-ea"/>
                <a:ea typeface="+mj-ea"/>
              </a:rPr>
              <a:t>不得用期末人数替代</a:t>
            </a:r>
            <a:r>
              <a:rPr lang="zh-CN" altLang="en-US" b="1" spc="200" dirty="0">
                <a:solidFill>
                  <a:schemeClr val="tx1"/>
                </a:solidFill>
                <a:uFillTx/>
                <a:latin typeface="+mj-ea"/>
                <a:ea typeface="+mj-ea"/>
              </a:rPr>
              <a:t>；</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2.</a:t>
            </a:r>
            <a:r>
              <a:rPr lang="zh-CN" altLang="en-US" b="1" spc="200" dirty="0">
                <a:solidFill>
                  <a:schemeClr val="tx1"/>
                </a:solidFill>
                <a:uFillTx/>
                <a:latin typeface="+mj-ea"/>
                <a:ea typeface="+mj-ea"/>
              </a:rPr>
              <a:t>计算后要四舍五入，计算后不足一人时，按一人填报；</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3.</a:t>
            </a:r>
            <a:r>
              <a:rPr lang="zh-CN" altLang="en-US" b="1" spc="200" dirty="0">
                <a:solidFill>
                  <a:schemeClr val="tx1"/>
                </a:solidFill>
                <a:uFillTx/>
                <a:latin typeface="+mj-ea"/>
                <a:ea typeface="+mj-ea"/>
              </a:rPr>
              <a:t>对新成立</a:t>
            </a:r>
            <a:r>
              <a:rPr lang="zh-CN" altLang="en-US" b="1" spc="200" dirty="0">
                <a:solidFill>
                  <a:srgbClr val="FF0000"/>
                </a:solidFill>
                <a:uFillTx/>
                <a:latin typeface="+mj-ea"/>
                <a:ea typeface="+mj-ea"/>
              </a:rPr>
              <a:t>不满整月</a:t>
            </a:r>
            <a:r>
              <a:rPr lang="zh-CN" altLang="en-US" b="1" spc="200" dirty="0">
                <a:solidFill>
                  <a:schemeClr val="tx1"/>
                </a:solidFill>
                <a:uFillTx/>
                <a:latin typeface="+mj-ea"/>
                <a:ea typeface="+mj-ea"/>
              </a:rPr>
              <a:t>的单位，月平均人数应以其建立后各天实有人数之和，除以当月日历日数，而不能除以该单位开业天数。</a:t>
            </a:r>
            <a:endParaRPr lang="zh-CN" altLang="en-US" b="1" spc="200" dirty="0">
              <a:solidFill>
                <a:schemeClr val="tx1"/>
              </a:solidFill>
              <a:uFillTx/>
              <a:latin typeface="+mj-ea"/>
              <a:ea typeface="+mj-ea"/>
            </a:endParaRPr>
          </a:p>
          <a:p>
            <a:pPr algn="l" fontAlgn="auto">
              <a:lnSpc>
                <a:spcPct val="150000"/>
              </a:lnSpc>
            </a:pPr>
            <a:r>
              <a:rPr lang="en-US" b="1" spc="200" dirty="0">
                <a:solidFill>
                  <a:schemeClr val="tx1"/>
                </a:solidFill>
                <a:uFillTx/>
                <a:latin typeface="+mj-ea"/>
                <a:ea typeface="+mj-ea"/>
                <a:sym typeface="+mn-ea"/>
              </a:rPr>
              <a:t>4.</a:t>
            </a:r>
            <a:r>
              <a:rPr lang="zh-CN" altLang="en-US" b="1" dirty="0" smtClean="0">
                <a:solidFill>
                  <a:schemeClr val="tx1"/>
                </a:solidFill>
                <a:latin typeface="+mj-ea"/>
                <a:ea typeface="+mj-ea"/>
                <a:cs typeface="仿宋_GB2312" panose="02010609030101010101" pitchFamily="49" charset="-122"/>
                <a:sym typeface="+mn-ea"/>
              </a:rPr>
              <a:t>对新成立</a:t>
            </a:r>
            <a:r>
              <a:rPr lang="zh-CN" altLang="en-US" b="1" dirty="0" smtClean="0">
                <a:solidFill>
                  <a:srgbClr val="FF0000"/>
                </a:solidFill>
                <a:latin typeface="+mj-ea"/>
                <a:ea typeface="+mj-ea"/>
                <a:cs typeface="仿宋_GB2312" panose="02010609030101010101" pitchFamily="49" charset="-122"/>
                <a:sym typeface="+mn-ea"/>
              </a:rPr>
              <a:t>不满整年</a:t>
            </a:r>
            <a:r>
              <a:rPr lang="zh-CN" altLang="en-US" b="1" dirty="0" smtClean="0">
                <a:solidFill>
                  <a:schemeClr val="tx1"/>
                </a:solidFill>
                <a:latin typeface="+mj-ea"/>
                <a:ea typeface="+mj-ea"/>
                <a:cs typeface="仿宋_GB2312" panose="02010609030101010101" pitchFamily="49" charset="-122"/>
                <a:sym typeface="+mn-ea"/>
              </a:rPr>
              <a:t>的单位</a:t>
            </a:r>
            <a:r>
              <a:rPr lang="en-US" altLang="zh-CN" b="1" dirty="0" smtClean="0">
                <a:solidFill>
                  <a:schemeClr val="tx1"/>
                </a:solidFill>
                <a:latin typeface="+mj-ea"/>
                <a:ea typeface="+mj-ea"/>
                <a:cs typeface="仿宋_GB2312" panose="02010609030101010101" pitchFamily="49" charset="-122"/>
                <a:sym typeface="+mn-ea"/>
              </a:rPr>
              <a:t>,</a:t>
            </a:r>
            <a:r>
              <a:rPr lang="zh-CN" altLang="en-US" b="1" spc="200" dirty="0">
                <a:solidFill>
                  <a:schemeClr val="tx1"/>
                </a:solidFill>
                <a:uFillTx/>
                <a:latin typeface="+mj-ea"/>
                <a:ea typeface="+mj-ea"/>
                <a:sym typeface="+mn-ea"/>
              </a:rPr>
              <a:t>年平均人数应以当年各月平均人数之和，除以</a:t>
            </a:r>
            <a:r>
              <a:rPr lang="en-US" altLang="zh-CN" b="1" spc="200" dirty="0">
                <a:solidFill>
                  <a:schemeClr val="tx1"/>
                </a:solidFill>
                <a:uFillTx/>
                <a:latin typeface="+mj-ea"/>
                <a:ea typeface="+mj-ea"/>
                <a:sym typeface="+mn-ea"/>
              </a:rPr>
              <a:t>12</a:t>
            </a:r>
            <a:r>
              <a:rPr lang="zh-CN" altLang="en-US" b="1" spc="200" dirty="0">
                <a:solidFill>
                  <a:schemeClr val="tx1"/>
                </a:solidFill>
                <a:uFillTx/>
                <a:latin typeface="+mj-ea"/>
                <a:ea typeface="+mj-ea"/>
                <a:sym typeface="+mn-ea"/>
              </a:rPr>
              <a:t>个月求得，而不能除以该单位建立的月</a:t>
            </a:r>
            <a:r>
              <a:rPr lang="zh-CN" altLang="en-US" b="1" spc="200" dirty="0" smtClean="0">
                <a:solidFill>
                  <a:schemeClr val="tx1"/>
                </a:solidFill>
                <a:uFillTx/>
                <a:latin typeface="+mj-ea"/>
                <a:ea typeface="+mj-ea"/>
                <a:sym typeface="+mn-ea"/>
              </a:rPr>
              <a:t>数；</a:t>
            </a:r>
            <a:endParaRPr lang="en-US" altLang="zh-CN" b="1" spc="200" dirty="0" smtClean="0">
              <a:solidFill>
                <a:schemeClr val="tx1"/>
              </a:solidFill>
              <a:uFillTx/>
              <a:latin typeface="+mj-ea"/>
              <a:ea typeface="+mj-ea"/>
              <a:sym typeface="+mn-ea"/>
            </a:endParaRPr>
          </a:p>
          <a:p>
            <a:pPr algn="l" fontAlgn="auto">
              <a:lnSpc>
                <a:spcPct val="150000"/>
              </a:lnSpc>
            </a:pPr>
            <a:r>
              <a:rPr lang="en-US" altLang="zh-CN" b="1" spc="200" dirty="0" smtClean="0">
                <a:solidFill>
                  <a:schemeClr val="tx1"/>
                </a:solidFill>
                <a:latin typeface="+mj-ea"/>
                <a:ea typeface="+mj-ea"/>
                <a:sym typeface="+mn-ea"/>
              </a:rPr>
              <a:t>5.</a:t>
            </a:r>
            <a:r>
              <a:rPr lang="zh-CN" altLang="en-US" b="1" spc="200" dirty="0" smtClean="0">
                <a:solidFill>
                  <a:schemeClr val="tx1"/>
                </a:solidFill>
                <a:latin typeface="+mj-ea"/>
                <a:ea typeface="+mj-ea"/>
                <a:sym typeface="+mn-ea"/>
              </a:rPr>
              <a:t>兼职人员平均人数应用实际工作天数计算。</a:t>
            </a:r>
            <a:endParaRPr lang="zh-CN" altLang="en-US" b="1" spc="200" dirty="0">
              <a:solidFill>
                <a:schemeClr val="tx1"/>
              </a:solidFill>
              <a:uFillTx/>
              <a:latin typeface="+mj-ea"/>
              <a:ea typeface="+mj-ea"/>
              <a:sym typeface="+mn-ea"/>
            </a:endParaRPr>
          </a:p>
        </p:txBody>
      </p:sp>
      <p:sp>
        <p:nvSpPr>
          <p:cNvPr id="7" name="矩形: 圆角 2"/>
          <p:cNvSpPr/>
          <p:nvPr/>
        </p:nvSpPr>
        <p:spPr>
          <a:xfrm>
            <a:off x="1357291" y="785007"/>
            <a:ext cx="428628" cy="1071569"/>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600" dirty="0">
                <a:solidFill>
                  <a:srgbClr val="FF0000"/>
                </a:solidFill>
                <a:latin typeface="+mn-ea"/>
                <a:cs typeface="+mn-ea"/>
                <a:sym typeface="+mn-lt"/>
              </a:rPr>
              <a:t>注意</a:t>
            </a:r>
            <a:endParaRPr lang="zh-CN" altLang="en-US" sz="2400" b="1" spc="600" dirty="0">
              <a:solidFill>
                <a:srgbClr val="FF0000"/>
              </a:solidFill>
              <a:latin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4030" y="914400"/>
            <a:ext cx="6670675" cy="2999740"/>
          </a:xfrm>
          <a:prstGeom prst="rect">
            <a:avLst/>
          </a:prstGeom>
          <a:noFill/>
        </p:spPr>
        <p:txBody>
          <a:bodyPr wrap="square" rtlCol="0" anchor="t">
            <a:spAutoFit/>
          </a:bodyPr>
          <a:p>
            <a:pPr marL="36195" marR="0"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统计范围</a:t>
            </a:r>
            <a:r>
              <a:rPr lang="zh-CN" altLang="en-US" dirty="0" smtClean="0">
                <a:solidFill>
                  <a:srgbClr val="336699"/>
                </a:solidFill>
                <a:latin typeface="微软雅黑" panose="020B0503020204020204" pitchFamily="34" charset="-122"/>
                <a:ea typeface="微软雅黑" panose="020B0503020204020204" pitchFamily="34" charset="-122"/>
                <a:sym typeface="+mn-ea"/>
              </a:rPr>
              <a:t>：辖区内规模以上工业、有资质的建筑业、限额以上批发和零售业、限额以上住宿和餐饮业、有开发经营活动的房地产开发经营业、</a:t>
            </a:r>
            <a:r>
              <a:rPr lang="zh-CN" altLang="en-US" dirty="0" smtClean="0">
                <a:solidFill>
                  <a:srgbClr val="FF0000"/>
                </a:solidFill>
                <a:latin typeface="微软雅黑" panose="020B0503020204020204" pitchFamily="34" charset="-122"/>
                <a:ea typeface="微软雅黑" panose="020B0503020204020204" pitchFamily="34" charset="-122"/>
                <a:sym typeface="+mn-ea"/>
              </a:rPr>
              <a:t>除铁路运输业以外</a:t>
            </a:r>
            <a:r>
              <a:rPr lang="zh-CN" altLang="en-US" dirty="0" smtClean="0">
                <a:solidFill>
                  <a:srgbClr val="336699"/>
                </a:solidFill>
                <a:latin typeface="微软雅黑" panose="020B0503020204020204" pitchFamily="34" charset="-122"/>
                <a:ea typeface="微软雅黑" panose="020B0503020204020204" pitchFamily="34" charset="-122"/>
                <a:sym typeface="+mn-ea"/>
              </a:rPr>
              <a:t>的规模以上服务业法人单位。</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填报时点</a:t>
            </a:r>
            <a:r>
              <a:rPr lang="zh-CN" altLang="en-US" dirty="0" smtClean="0">
                <a:solidFill>
                  <a:srgbClr val="336699"/>
                </a:solidFill>
                <a:latin typeface="微软雅黑" panose="020B0503020204020204" pitchFamily="34" charset="-122"/>
                <a:ea typeface="微软雅黑" panose="020B0503020204020204" pitchFamily="34" charset="-122"/>
                <a:sym typeface="+mn-ea"/>
              </a:rPr>
              <a:t>：2023年12月31日，时期指标填报2023年1月1日-12月31日数据。</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报送时间和方式</a:t>
            </a:r>
            <a:r>
              <a:rPr lang="zh-CN" altLang="en-US" dirty="0" smtClean="0">
                <a:solidFill>
                  <a:srgbClr val="336699"/>
                </a:solidFill>
                <a:latin typeface="微软雅黑" panose="020B0503020204020204" pitchFamily="34" charset="-122"/>
                <a:ea typeface="微软雅黑" panose="020B0503020204020204" pitchFamily="34" charset="-122"/>
                <a:sym typeface="+mn-ea"/>
              </a:rPr>
              <a:t>：调查单位2024年3月10日24时前</a:t>
            </a:r>
            <a:r>
              <a:rPr lang="zh-CN" altLang="en-US" dirty="0" smtClean="0">
                <a:solidFill>
                  <a:srgbClr val="FF0000"/>
                </a:solidFill>
                <a:latin typeface="微软雅黑" panose="020B0503020204020204" pitchFamily="34" charset="-122"/>
                <a:ea typeface="微软雅黑" panose="020B0503020204020204" pitchFamily="34" charset="-122"/>
                <a:sym typeface="+mn-ea"/>
              </a:rPr>
              <a:t>网上填报</a:t>
            </a:r>
            <a:r>
              <a:rPr lang="zh-CN" altLang="en-US" dirty="0" smtClean="0">
                <a:solidFill>
                  <a:srgbClr val="336699"/>
                </a:solidFill>
                <a:latin typeface="微软雅黑" panose="020B0503020204020204" pitchFamily="34" charset="-122"/>
                <a:ea typeface="微软雅黑" panose="020B0503020204020204" pitchFamily="34" charset="-122"/>
                <a:sym typeface="+mn-ea"/>
              </a:rPr>
              <a:t>，</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审核分工：</a:t>
            </a:r>
            <a:r>
              <a:rPr lang="zh-CN" altLang="en-US" dirty="0" smtClean="0">
                <a:solidFill>
                  <a:srgbClr val="336699"/>
                </a:solidFill>
                <a:latin typeface="微软雅黑" panose="020B0503020204020204" pitchFamily="34" charset="-122"/>
                <a:ea typeface="微软雅黑" panose="020B0503020204020204" pitchFamily="34" charset="-122"/>
                <a:sym typeface="+mn-ea"/>
              </a:rPr>
              <a:t>劳资专业负责整表审核。</a:t>
            </a:r>
            <a:r>
              <a:rPr lang="zh-CN" altLang="en-US" dirty="0" smtClean="0">
                <a:solidFill>
                  <a:srgbClr val="FF0000"/>
                </a:solidFill>
                <a:latin typeface="微软雅黑" panose="020B0503020204020204" pitchFamily="34" charset="-122"/>
                <a:ea typeface="微软雅黑" panose="020B0503020204020204" pitchFamily="34" charset="-122"/>
                <a:sym typeface="+mn-ea"/>
              </a:rPr>
              <a:t>（原102-1表  免报）</a:t>
            </a:r>
            <a:endParaRPr lang="zh-CN" altLang="en-US"/>
          </a:p>
        </p:txBody>
      </p:sp>
      <p:sp>
        <p:nvSpPr>
          <p:cNvPr id="3" name="文本框 2"/>
          <p:cNvSpPr txBox="1"/>
          <p:nvPr/>
        </p:nvSpPr>
        <p:spPr>
          <a:xfrm>
            <a:off x="1375728" y="121920"/>
            <a:ext cx="3632835" cy="398780"/>
          </a:xfrm>
          <a:prstGeom prst="rect">
            <a:avLst/>
          </a:prstGeom>
          <a:noFill/>
        </p:spPr>
        <p:txBody>
          <a:bodyPr wrap="none" rtlCol="0" anchor="t">
            <a:spAutoFit/>
          </a:bodyPr>
          <a:p>
            <a:pPr algn="ctr"/>
            <a:r>
              <a:rPr lang="en-US" altLang="zh-CN" sz="2000" b="1" dirty="0" smtClean="0">
                <a:sym typeface="+mn-ea"/>
              </a:rPr>
              <a:t>从业人员及工资总额（602表）</a:t>
            </a:r>
            <a:endParaRPr lang="en-US" altLang="zh-CN" sz="2000" b="1" dirty="0" smtClean="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430747" cy="52322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800" b="1" dirty="0">
              <a:latin typeface="黑体" panose="02010609060101010101" pitchFamily="49" charset="-122"/>
              <a:ea typeface="黑体" panose="02010609060101010101" pitchFamily="49" charset="-122"/>
              <a:sym typeface="+mn-ea"/>
            </a:endParaRPr>
          </a:p>
        </p:txBody>
      </p:sp>
      <p:graphicFrame>
        <p:nvGraphicFramePr>
          <p:cNvPr id="9" name="Group 3"/>
          <p:cNvGraphicFramePr/>
          <p:nvPr/>
        </p:nvGraphicFramePr>
        <p:xfrm>
          <a:off x="1571604" y="927882"/>
          <a:ext cx="7200900" cy="3421138"/>
        </p:xfrm>
        <a:graphic>
          <a:graphicData uri="http://schemas.openxmlformats.org/drawingml/2006/table">
            <a:tbl>
              <a:tblPr/>
              <a:tblGrid>
                <a:gridCol w="1027112"/>
                <a:gridCol w="1031875"/>
                <a:gridCol w="1027113"/>
                <a:gridCol w="1020762"/>
                <a:gridCol w="1035050"/>
                <a:gridCol w="1031875"/>
                <a:gridCol w="1027113"/>
              </a:tblGrid>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星期一</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星期二</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星期三</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000000"/>
                          </a:solidFill>
                          <a:effectLst/>
                          <a:latin typeface="+mj-ea"/>
                          <a:ea typeface="+mj-ea"/>
                        </a:rPr>
                        <a:t>星期四</a:t>
                      </a: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星期五</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FF0000"/>
                          </a:solidFill>
                          <a:effectLst/>
                          <a:latin typeface="+mj-ea"/>
                          <a:ea typeface="+mj-ea"/>
                        </a:rPr>
                        <a:t>星期六</a:t>
                      </a: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FF0000"/>
                          </a:solidFill>
                          <a:effectLst/>
                          <a:latin typeface="+mj-ea"/>
                          <a:ea typeface="+mj-ea"/>
                        </a:rPr>
                        <a:t>星期日</a:t>
                      </a: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3</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4</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6</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7</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8</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11</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12</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15</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16</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17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18</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19</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20</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21</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22</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25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26</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cap="none" normalizeH="0" baseline="0" dirty="0" smtClean="0">
                          <a:ln>
                            <a:noFill/>
                          </a:ln>
                          <a:solidFill>
                            <a:srgbClr val="7030A0"/>
                          </a:solidFill>
                          <a:effectLst/>
                          <a:latin typeface="+mj-ea"/>
                          <a:ea typeface="+mj-ea"/>
                        </a:rPr>
                        <a:t>20</a:t>
                      </a:r>
                      <a:endParaRPr kumimoji="0" lang="zh-CN" altLang="en-US" sz="20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20</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28</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30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accent2"/>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 name="AutoShape 130"/>
          <p:cNvSpPr>
            <a:spLocks noChangeArrowheads="1"/>
          </p:cNvSpPr>
          <p:nvPr/>
        </p:nvSpPr>
        <p:spPr bwMode="gray">
          <a:xfrm>
            <a:off x="1071538" y="1570824"/>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其建立后各天实有人数之和，除以</a:t>
            </a:r>
            <a:r>
              <a:rPr lang="zh-CN" altLang="en-US" sz="1600" b="1" dirty="0" smtClean="0">
                <a:solidFill>
                  <a:srgbClr val="FF0000"/>
                </a:solidFill>
                <a:latin typeface="仿宋_GB2312" panose="02010609030101010101" pitchFamily="49" charset="-122"/>
                <a:cs typeface="仿宋_GB2312" panose="02010609030101010101" pitchFamily="49" charset="-122"/>
              </a:rPr>
              <a:t>报告期日历日数</a:t>
            </a:r>
            <a:r>
              <a:rPr lang="zh-CN" altLang="en-US" sz="1600" b="1" dirty="0" smtClean="0">
                <a:solidFill>
                  <a:srgbClr val="000000"/>
                </a:solidFill>
                <a:latin typeface="仿宋_GB2312" panose="02010609030101010101" pitchFamily="49" charset="-122"/>
                <a:cs typeface="仿宋_GB2312" panose="02010609030101010101" pitchFamily="49" charset="-122"/>
              </a:rPr>
              <a:t>求得，而不能除以该单位建立的天数</a:t>
            </a:r>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FF0000"/>
                </a:solidFill>
                <a:latin typeface="仿宋_GB2312" panose="02010609030101010101" pitchFamily="49" charset="-122"/>
                <a:cs typeface="仿宋_GB2312" panose="02010609030101010101" pitchFamily="49" charset="-122"/>
              </a:rPr>
              <a:t>月平均人数</a:t>
            </a:r>
            <a:r>
              <a:rPr lang="en-US" altLang="zh-CN" sz="1600" b="1" dirty="0" smtClean="0">
                <a:solidFill>
                  <a:srgbClr val="000000"/>
                </a:solidFill>
                <a:latin typeface="仿宋_GB2312" panose="02010609030101010101" pitchFamily="49" charset="-122"/>
                <a:cs typeface="仿宋_GB2312" panose="02010609030101010101" pitchFamily="49" charset="-122"/>
              </a:rPr>
              <a:t>=</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8×6+20×6+30×3</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÷30</a:t>
            </a:r>
            <a:endParaRPr lang="en-US" altLang="zh-CN"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          </a:t>
            </a:r>
            <a:r>
              <a:rPr lang="en-US" altLang="zh-CN" sz="1600" b="1" dirty="0" smtClean="0">
                <a:solidFill>
                  <a:srgbClr val="000000"/>
                </a:solidFill>
                <a:latin typeface="仿宋_GB2312" panose="02010609030101010101" pitchFamily="49" charset="-122"/>
                <a:cs typeface="仿宋_GB2312" panose="02010609030101010101" pitchFamily="49" charset="-122"/>
              </a:rPr>
              <a:t>=  9</a:t>
            </a:r>
            <a:r>
              <a:rPr lang="zh-CN" altLang="en-US" sz="1600" b="1" dirty="0" smtClean="0">
                <a:solidFill>
                  <a:srgbClr val="000000"/>
                </a:solidFill>
                <a:latin typeface="仿宋_GB2312" panose="02010609030101010101" pitchFamily="49" charset="-122"/>
                <a:cs typeface="仿宋_GB2312" panose="02010609030101010101" pitchFamily="49" charset="-122"/>
              </a:rPr>
              <a:t>（人）</a:t>
            </a:r>
            <a:endParaRPr lang="zh-CN" altLang="en-US" sz="1600" b="1" dirty="0">
              <a:solidFill>
                <a:srgbClr val="000000"/>
              </a:solidFill>
              <a:latin typeface="仿宋_GB2312" panose="02010609030101010101" pitchFamily="49" charset="-122"/>
              <a:cs typeface="仿宋_GB2312" panose="02010609030101010101" pitchFamily="49" charset="-122"/>
            </a:endParaRPr>
          </a:p>
        </p:txBody>
      </p:sp>
      <p:sp>
        <p:nvSpPr>
          <p:cNvPr id="11" name="矩形 10"/>
          <p:cNvSpPr/>
          <p:nvPr/>
        </p:nvSpPr>
        <p:spPr>
          <a:xfrm>
            <a:off x="1714480" y="4499782"/>
            <a:ext cx="3236784" cy="523220"/>
          </a:xfrm>
          <a:prstGeom prst="rect">
            <a:avLst/>
          </a:prstGeom>
        </p:spPr>
        <p:txBody>
          <a:bodyPr wrap="none">
            <a:spAutoFit/>
          </a:bodyPr>
          <a:lstStyle/>
          <a:p>
            <a:pPr>
              <a:spcBef>
                <a:spcPct val="50000"/>
              </a:spcBef>
            </a:pPr>
            <a:r>
              <a:rPr lang="zh-CN" altLang="en-US" sz="2800" dirty="0" smtClean="0">
                <a:latin typeface="仿宋_GB2312" panose="02010609030101010101" pitchFamily="49" charset="-122"/>
                <a:cs typeface="仿宋_GB2312" panose="02010609030101010101" pitchFamily="49" charset="-122"/>
              </a:rPr>
              <a:t>月平均人数</a:t>
            </a:r>
            <a:r>
              <a:rPr lang="zh-CN" altLang="en-US" sz="2800" u="sng" dirty="0" smtClean="0">
                <a:latin typeface="仿宋_GB2312" panose="02010609030101010101" pitchFamily="49" charset="-122"/>
                <a:cs typeface="仿宋_GB2312" panose="02010609030101010101" pitchFamily="49" charset="-122"/>
              </a:rPr>
              <a:t>  </a:t>
            </a:r>
            <a:r>
              <a:rPr lang="en-US" altLang="zh-CN" sz="2800" u="sng" dirty="0" smtClean="0">
                <a:solidFill>
                  <a:srgbClr val="FF0000"/>
                </a:solidFill>
                <a:latin typeface="仿宋_GB2312" panose="02010609030101010101" pitchFamily="49" charset="-122"/>
                <a:cs typeface="仿宋_GB2312" panose="02010609030101010101" pitchFamily="49" charset="-122"/>
              </a:rPr>
              <a:t>9</a:t>
            </a:r>
            <a:r>
              <a:rPr lang="zh-CN" altLang="en-US" sz="2800" u="sng" dirty="0" smtClean="0">
                <a:latin typeface="仿宋_GB2312" panose="02010609030101010101" pitchFamily="49" charset="-122"/>
                <a:cs typeface="仿宋_GB2312" panose="02010609030101010101" pitchFamily="49" charset="-122"/>
              </a:rPr>
              <a:t>  </a:t>
            </a:r>
            <a:r>
              <a:rPr lang="zh-CN" altLang="en-US" sz="2800" dirty="0" smtClean="0">
                <a:latin typeface="仿宋_GB2312" panose="02010609030101010101" pitchFamily="49" charset="-122"/>
                <a:cs typeface="仿宋_GB2312" panose="02010609030101010101" pitchFamily="49" charset="-122"/>
              </a:rPr>
              <a:t>人</a:t>
            </a:r>
            <a:endParaRPr lang="zh-CN" altLang="en-US" sz="2800" dirty="0">
              <a:latin typeface="仿宋_GB2312" panose="02010609030101010101" pitchFamily="49" charset="-122"/>
              <a:cs typeface="仿宋_GB2312" panose="02010609030101010101" pitchFamily="49"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3830" y="643255"/>
            <a:ext cx="5974080" cy="460375"/>
          </a:xfrm>
          <a:prstGeom prst="rect">
            <a:avLst/>
          </a:prstGeom>
          <a:noFill/>
        </p:spPr>
        <p:txBody>
          <a:bodyPr wrap="none" rtlCol="0" anchor="t">
            <a:spAutoFit/>
          </a:bodyPr>
          <a:lstStyle/>
          <a:p>
            <a:r>
              <a:rPr lang="zh-CN" altLang="en-US" sz="2400" dirty="0">
                <a:latin typeface="黑体" panose="02010609060101010101" pitchFamily="49" charset="-122"/>
                <a:ea typeface="黑体" panose="02010609060101010101" pitchFamily="49" charset="-122"/>
                <a:sym typeface="+mn-ea"/>
              </a:rPr>
              <a:t>某公司今年</a:t>
            </a:r>
            <a:r>
              <a:rPr lang="en-US" altLang="zh-CN" sz="2400" dirty="0">
                <a:latin typeface="黑体" panose="02010609060101010101" pitchFamily="49" charset="-122"/>
                <a:ea typeface="黑体" panose="02010609060101010101" pitchFamily="49" charset="-122"/>
                <a:sym typeface="+mn-ea"/>
              </a:rPr>
              <a:t>10</a:t>
            </a:r>
            <a:r>
              <a:rPr lang="zh-CN" altLang="en-US" sz="2400" dirty="0">
                <a:latin typeface="黑体" panose="02010609060101010101" pitchFamily="49" charset="-122"/>
                <a:ea typeface="黑体" panose="02010609060101010101" pitchFamily="49" charset="-122"/>
                <a:sym typeface="+mn-ea"/>
              </a:rPr>
              <a:t>月成立，每月平均人数如下：</a:t>
            </a:r>
            <a:endParaRPr lang="zh-CN" altLang="en-US" sz="2400"/>
          </a:p>
        </p:txBody>
      </p:sp>
      <p:graphicFrame>
        <p:nvGraphicFramePr>
          <p:cNvPr id="697347" name="Group 3"/>
          <p:cNvGraphicFramePr>
            <a:graphicFrameLocks noGrp="1"/>
          </p:cNvGraphicFramePr>
          <p:nvPr/>
        </p:nvGraphicFramePr>
        <p:xfrm>
          <a:off x="4695190" y="1316990"/>
          <a:ext cx="2350770" cy="2342515"/>
        </p:xfrm>
        <a:graphic>
          <a:graphicData uri="http://schemas.openxmlformats.org/drawingml/2006/table">
            <a:tbl>
              <a:tblPr/>
              <a:tblGrid>
                <a:gridCol w="2350770"/>
              </a:tblGrid>
              <a:tr h="60388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月平均人数</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56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36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40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388" name="矩形 3"/>
          <p:cNvSpPr/>
          <p:nvPr/>
        </p:nvSpPr>
        <p:spPr>
          <a:xfrm>
            <a:off x="2473960" y="3937000"/>
            <a:ext cx="4857750" cy="830263"/>
          </a:xfrm>
          <a:prstGeom prst="rect">
            <a:avLst/>
          </a:prstGeom>
          <a:noFill/>
          <a:ln w="9525">
            <a:noFill/>
          </a:ln>
        </p:spPr>
        <p:txBody>
          <a:bodyPr anchor="t">
            <a:spAutoFit/>
          </a:bodyPr>
          <a:lstStyle/>
          <a:p>
            <a:r>
              <a:rPr lang="zh-CN" altLang="en-US" sz="2400" dirty="0">
                <a:solidFill>
                  <a:schemeClr val="tx2"/>
                </a:solidFill>
                <a:latin typeface="黑体" panose="02010609060101010101" pitchFamily="49" charset="-122"/>
                <a:ea typeface="黑体" panose="02010609060101010101" pitchFamily="49" charset="-122"/>
                <a:sym typeface="Wingdings" panose="05000000000000000000" pitchFamily="2" charset="2"/>
              </a:rPr>
              <a:t>年平均人数：</a:t>
            </a:r>
            <a:endParaRPr lang="en-US" altLang="zh-CN" sz="2400" dirty="0">
              <a:solidFill>
                <a:schemeClr val="tx2"/>
              </a:solidFill>
              <a:latin typeface="黑体" panose="02010609060101010101" pitchFamily="49" charset="-122"/>
              <a:ea typeface="黑体" panose="02010609060101010101" pitchFamily="49" charset="-122"/>
              <a:sym typeface="Wingdings" panose="05000000000000000000" pitchFamily="2" charset="2"/>
            </a:endParaRPr>
          </a:p>
          <a:p>
            <a:r>
              <a:rPr lang="zh-CN" altLang="en-US" sz="2400" dirty="0">
                <a:latin typeface="黑体" panose="02010609060101010101" pitchFamily="49" charset="-122"/>
                <a:ea typeface="黑体" panose="02010609060101010101" pitchFamily="49" charset="-122"/>
                <a:sym typeface="Wingdings" panose="05000000000000000000" pitchFamily="2" charset="2"/>
              </a:rPr>
              <a:t>   （</a:t>
            </a:r>
            <a:r>
              <a:rPr lang="en-US" altLang="zh-CN" sz="2400" dirty="0">
                <a:latin typeface="黑体" panose="02010609060101010101" pitchFamily="49" charset="-122"/>
                <a:ea typeface="黑体" panose="02010609060101010101" pitchFamily="49" charset="-122"/>
                <a:sym typeface="Wingdings" panose="05000000000000000000" pitchFamily="2" charset="2"/>
              </a:rPr>
              <a:t>56+36+40</a:t>
            </a:r>
            <a:r>
              <a:rPr lang="zh-CN" altLang="en-US" sz="2400" dirty="0">
                <a:latin typeface="黑体" panose="02010609060101010101" pitchFamily="49" charset="-122"/>
                <a:ea typeface="黑体" panose="02010609060101010101" pitchFamily="49" charset="-122"/>
                <a:sym typeface="Wingdings" panose="05000000000000000000" pitchFamily="2" charset="2"/>
              </a:rPr>
              <a:t>）</a:t>
            </a:r>
            <a:r>
              <a:rPr lang="en-US" altLang="zh-CN" sz="2400" dirty="0">
                <a:latin typeface="黑体" panose="02010609060101010101" pitchFamily="49" charset="-122"/>
                <a:ea typeface="黑体" panose="02010609060101010101" pitchFamily="49" charset="-122"/>
                <a:sym typeface="Wingdings" panose="05000000000000000000" pitchFamily="2" charset="2"/>
              </a:rPr>
              <a:t>/12=11</a:t>
            </a:r>
            <a:r>
              <a:rPr lang="zh-CN" altLang="en-US" sz="2400" dirty="0">
                <a:latin typeface="黑体" panose="02010609060101010101" pitchFamily="49" charset="-122"/>
                <a:ea typeface="黑体" panose="02010609060101010101" pitchFamily="49" charset="-122"/>
                <a:sym typeface="Wingdings" panose="05000000000000000000" pitchFamily="2" charset="2"/>
              </a:rPr>
              <a:t>人</a:t>
            </a:r>
            <a:endParaRPr lang="en-US" altLang="zh-CN" sz="2400" dirty="0">
              <a:latin typeface="黑体" panose="02010609060101010101" pitchFamily="49" charset="-122"/>
              <a:ea typeface="黑体" panose="02010609060101010101" pitchFamily="49" charset="-122"/>
              <a:sym typeface="Wingdings" panose="05000000000000000000" pitchFamily="2" charset="2"/>
            </a:endParaRPr>
          </a:p>
        </p:txBody>
      </p:sp>
      <p:sp>
        <p:nvSpPr>
          <p:cNvPr id="4" name="文本框 3"/>
          <p:cNvSpPr txBox="1"/>
          <p:nvPr/>
        </p:nvSpPr>
        <p:spPr>
          <a:xfrm>
            <a:off x="1294765" y="0"/>
            <a:ext cx="3400425" cy="52197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400" b="1" dirty="0">
              <a:latin typeface="黑体" panose="02010609060101010101" pitchFamily="49" charset="-122"/>
              <a:ea typeface="黑体" panose="02010609060101010101" pitchFamily="49" charset="-122"/>
              <a:sym typeface="+mn-ea"/>
            </a:endParaRPr>
          </a:p>
        </p:txBody>
      </p:sp>
      <p:graphicFrame>
        <p:nvGraphicFramePr>
          <p:cNvPr id="3" name="Group 3"/>
          <p:cNvGraphicFramePr>
            <a:graphicFrameLocks noGrp="1"/>
          </p:cNvGraphicFramePr>
          <p:nvPr/>
        </p:nvGraphicFramePr>
        <p:xfrm>
          <a:off x="2344420" y="1316990"/>
          <a:ext cx="2350770" cy="2341880"/>
        </p:xfrm>
        <a:graphic>
          <a:graphicData uri="http://schemas.openxmlformats.org/drawingml/2006/table">
            <a:tbl>
              <a:tblPr/>
              <a:tblGrid>
                <a:gridCol w="2350770"/>
              </a:tblGrid>
              <a:tr h="6032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月份</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11</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12</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6195" y="3810"/>
            <a:ext cx="44729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期末人数和平均人数的区别</a:t>
            </a:r>
            <a:endParaRPr lang="zh-CN" altLang="en-US" sz="2800"/>
          </a:p>
        </p:txBody>
      </p:sp>
      <p:sp>
        <p:nvSpPr>
          <p:cNvPr id="3" name="文本框 2"/>
          <p:cNvSpPr txBox="1"/>
          <p:nvPr/>
        </p:nvSpPr>
        <p:spPr>
          <a:xfrm>
            <a:off x="1598295" y="1276350"/>
            <a:ext cx="6958965" cy="1938020"/>
          </a:xfrm>
          <a:prstGeom prst="rect">
            <a:avLst/>
          </a:prstGeom>
          <a:noFill/>
        </p:spPr>
        <p:txBody>
          <a:bodyPr wrap="square" rtlCol="0" anchor="t">
            <a:spAutoFit/>
          </a:bodyPr>
          <a:lstStyle/>
          <a:p>
            <a:r>
              <a:rPr lang="zh-CN" altLang="en-US" sz="2400" dirty="0">
                <a:latin typeface="+mn-ea"/>
                <a:sym typeface="+mn-ea"/>
              </a:rPr>
              <a:t>期末人数是时点数，用于反映从业人员的数量状况</a:t>
            </a:r>
            <a:endParaRPr lang="zh-CN" altLang="en-US" sz="2400" dirty="0">
              <a:latin typeface="+mn-ea"/>
            </a:endParaRPr>
          </a:p>
          <a:p>
            <a:r>
              <a:rPr lang="zh-CN" altLang="en-US" sz="2400" dirty="0">
                <a:latin typeface="+mn-ea"/>
                <a:sym typeface="+mn-ea"/>
              </a:rPr>
              <a:t>平均人数是时期数，用于反映一段时期的从业人员数量，与工资总额一起计算平均工资</a:t>
            </a:r>
            <a:endParaRPr lang="zh-CN" altLang="en-US" sz="2400" dirty="0">
              <a:latin typeface="+mn-ea"/>
              <a:sym typeface="+mn-ea"/>
            </a:endParaRPr>
          </a:p>
          <a:p>
            <a:endParaRPr lang="zh-CN" altLang="en-US" sz="2400" dirty="0">
              <a:solidFill>
                <a:srgbClr val="FF0000"/>
              </a:solidFill>
              <a:latin typeface="+mn-ea"/>
              <a:sym typeface="+mn-ea"/>
            </a:endParaRPr>
          </a:p>
          <a:p>
            <a:r>
              <a:rPr lang="zh-CN" altLang="en-US" sz="2400" b="1" dirty="0">
                <a:solidFill>
                  <a:srgbClr val="FF0000"/>
                </a:solidFill>
                <a:latin typeface="+mn-ea"/>
                <a:sym typeface="+mn-ea"/>
              </a:rPr>
              <a:t>   注意：</a:t>
            </a:r>
            <a:r>
              <a:rPr lang="zh-CN" altLang="en-US" sz="2400" dirty="0">
                <a:solidFill>
                  <a:srgbClr val="FF0000"/>
                </a:solidFill>
                <a:latin typeface="+mn-ea"/>
                <a:sym typeface="+mn-ea"/>
              </a:rPr>
              <a:t>不能使用期末人数代替平均人数</a:t>
            </a:r>
            <a:endParaRPr lang="zh-CN" altLang="en-US" sz="2400" dirty="0">
              <a:latin typeface="+mn-ea"/>
            </a:endParaRPr>
          </a:p>
        </p:txBody>
      </p:sp>
      <p:sp>
        <p:nvSpPr>
          <p:cNvPr id="8" name="Freeform 10"/>
          <p:cNvSpPr>
            <a:spLocks noEditPoints="1"/>
          </p:cNvSpPr>
          <p:nvPr/>
        </p:nvSpPr>
        <p:spPr bwMode="auto">
          <a:xfrm>
            <a:off x="1701800" y="2810510"/>
            <a:ext cx="310515" cy="31242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0000" y="52705"/>
            <a:ext cx="4873450"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第三部分：从业人员</a:t>
            </a:r>
            <a:r>
              <a:rPr lang="zh-CN" altLang="en-US" sz="2800" b="1" dirty="0">
                <a:latin typeface="黑体" panose="02010609060101010101" pitchFamily="49" charset="-122"/>
                <a:ea typeface="黑体" panose="02010609060101010101" pitchFamily="49" charset="-122"/>
                <a:cs typeface="+mj-cs"/>
                <a:sym typeface="+mn-ea"/>
              </a:rPr>
              <a:t>工资总额</a:t>
            </a:r>
            <a:endParaRPr lang="zh-CN" altLang="en-US" sz="2800" dirty="0"/>
          </a:p>
        </p:txBody>
      </p:sp>
      <p:sp>
        <p:nvSpPr>
          <p:cNvPr id="63490" name="Rectangle 3"/>
          <p:cNvSpPr>
            <a:spLocks noGrp="1"/>
          </p:cNvSpPr>
          <p:nvPr/>
        </p:nvSpPr>
        <p:spPr>
          <a:xfrm>
            <a:off x="1269977" y="770083"/>
            <a:ext cx="7689215" cy="3857652"/>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pPr>
            <a:r>
              <a:rPr lang="zh-CN" altLang="en-US" sz="2000" dirty="0" smtClean="0">
                <a:latin typeface="+mn-ea"/>
              </a:rPr>
              <a:t>   本单位在报告期内（月度或年度）直接支付给本单位全部从业人员的劳动报酬总额。</a:t>
            </a:r>
            <a:endParaRPr lang="zh-CN" altLang="en-US" sz="2000" dirty="0" smtClean="0">
              <a:latin typeface="+mn-ea"/>
            </a:endParaRPr>
          </a:p>
          <a:p>
            <a:pPr marL="0" indent="0" eaLnBrk="1" hangingPunct="1">
              <a:buNone/>
            </a:pPr>
            <a:r>
              <a:rPr lang="zh-CN" altLang="en-US" sz="2000" dirty="0" smtClean="0">
                <a:latin typeface="+mn-ea"/>
              </a:rPr>
              <a:t>   包括计时工资、计件工资、奖金、津贴和补贴、加班加点工资、特殊情况下支付的工资。</a:t>
            </a:r>
            <a:endParaRPr lang="en-US" altLang="zh-CN" sz="2000" dirty="0" smtClean="0">
              <a:latin typeface="+mn-ea"/>
            </a:endParaRPr>
          </a:p>
          <a:p>
            <a:pPr eaLnBrk="1" hangingPunct="1"/>
            <a:r>
              <a:rPr lang="zh-CN" altLang="en-US" sz="2000" dirty="0" smtClean="0">
                <a:latin typeface="+mn-ea"/>
              </a:rPr>
              <a:t>填报</a:t>
            </a:r>
            <a:r>
              <a:rPr lang="zh-CN" altLang="en-US" sz="2000" dirty="0">
                <a:latin typeface="+mn-ea"/>
              </a:rPr>
              <a:t>时</a:t>
            </a:r>
            <a:endParaRPr lang="en-US" altLang="zh-CN" sz="2000" dirty="0">
              <a:latin typeface="+mn-ea"/>
            </a:endParaRPr>
          </a:p>
          <a:p>
            <a:pPr lvl="1" eaLnBrk="1" hangingPunct="1">
              <a:buNone/>
            </a:pP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rPr>
              <a:t> </a:t>
            </a:r>
            <a:r>
              <a:rPr lang="zh-CN" altLang="en-US" sz="2000" dirty="0" smtClean="0">
                <a:latin typeface="+mn-ea"/>
              </a:rPr>
              <a:t>年报 -按</a:t>
            </a:r>
            <a:r>
              <a:rPr lang="zh-CN" altLang="en-US" sz="2000" dirty="0">
                <a:latin typeface="+mn-ea"/>
              </a:rPr>
              <a:t>人员类型分（</a:t>
            </a:r>
            <a:r>
              <a:rPr lang="en-US" altLang="zh-CN" sz="2000" dirty="0">
                <a:latin typeface="+mn-ea"/>
              </a:rPr>
              <a:t>3</a:t>
            </a:r>
            <a:r>
              <a:rPr lang="zh-CN" altLang="en-US" sz="2000" dirty="0">
                <a:latin typeface="+mn-ea"/>
              </a:rPr>
              <a:t>个指标）</a:t>
            </a:r>
            <a:endParaRPr lang="zh-CN" altLang="en-US" sz="2000" dirty="0">
              <a:latin typeface="+mn-ea"/>
            </a:endParaRPr>
          </a:p>
          <a:p>
            <a:pPr lvl="1" eaLnBrk="1" hangingPunct="1">
              <a:buNone/>
            </a:pPr>
            <a:r>
              <a:rPr lang="zh-CN" altLang="en-US" sz="2000" dirty="0" smtClean="0">
                <a:latin typeface="+mn-ea"/>
              </a:rPr>
              <a:t>       按</a:t>
            </a:r>
            <a:r>
              <a:rPr lang="zh-CN" altLang="en-US" sz="2000" dirty="0">
                <a:latin typeface="+mn-ea"/>
              </a:rPr>
              <a:t>职业类型分（</a:t>
            </a:r>
            <a:r>
              <a:rPr lang="en-US" altLang="zh-CN" sz="2000" dirty="0">
                <a:latin typeface="+mn-ea"/>
              </a:rPr>
              <a:t>5</a:t>
            </a:r>
            <a:r>
              <a:rPr lang="zh-CN" altLang="en-US" sz="2000" dirty="0">
                <a:latin typeface="+mn-ea"/>
              </a:rPr>
              <a:t>个指标</a:t>
            </a:r>
            <a:r>
              <a:rPr lang="zh-CN" altLang="en-US" sz="2000" dirty="0" smtClean="0">
                <a:latin typeface="+mn-ea"/>
              </a:rPr>
              <a:t>）</a:t>
            </a:r>
            <a:endParaRPr lang="en-US" altLang="zh-CN" sz="2000" dirty="0" smtClean="0">
              <a:latin typeface="+mn-ea"/>
            </a:endParaRPr>
          </a:p>
          <a:p>
            <a:pPr lvl="1" eaLnBrk="1" hangingPunct="1">
              <a:buNone/>
            </a:pP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rPr>
              <a:t> </a:t>
            </a:r>
            <a:r>
              <a:rPr lang="zh-CN" altLang="en-US" sz="2000" dirty="0" smtClean="0">
                <a:latin typeface="+mn-ea"/>
              </a:rPr>
              <a:t>季报 -</a:t>
            </a:r>
            <a:r>
              <a:rPr lang="zh-CN" altLang="en-US" sz="2000" dirty="0" smtClean="0">
                <a:latin typeface="+mn-ea"/>
                <a:sym typeface="+mn-ea"/>
              </a:rPr>
              <a:t>按</a:t>
            </a:r>
            <a:r>
              <a:rPr lang="zh-CN" altLang="en-US" sz="2000" dirty="0">
                <a:latin typeface="+mn-ea"/>
                <a:sym typeface="+mn-ea"/>
              </a:rPr>
              <a:t>人员类型分（</a:t>
            </a:r>
            <a:r>
              <a:rPr lang="en-US" altLang="zh-CN" sz="2000" dirty="0">
                <a:latin typeface="+mn-ea"/>
                <a:sym typeface="+mn-ea"/>
              </a:rPr>
              <a:t>3</a:t>
            </a:r>
            <a:r>
              <a:rPr lang="zh-CN" altLang="en-US" sz="2000" dirty="0">
                <a:latin typeface="+mn-ea"/>
                <a:sym typeface="+mn-ea"/>
              </a:rPr>
              <a:t>个指标）</a:t>
            </a:r>
            <a:endParaRPr lang="zh-CN" altLang="en-US" sz="2000" dirty="0">
              <a:latin typeface="+mn-ea"/>
            </a:endParaRPr>
          </a:p>
          <a:p>
            <a:pPr lvl="1" eaLnBrk="1" hangingPunct="1">
              <a:buNone/>
            </a:pPr>
            <a:r>
              <a:rPr lang="zh-CN" altLang="en-US" sz="2000" dirty="0" smtClean="0">
                <a:latin typeface="+mn-ea"/>
                <a:sym typeface="+mn-ea"/>
              </a:rPr>
              <a:t>       按工资</a:t>
            </a:r>
            <a:r>
              <a:rPr lang="zh-CN" altLang="en-US" sz="2000" dirty="0">
                <a:latin typeface="+mn-ea"/>
                <a:sym typeface="+mn-ea"/>
              </a:rPr>
              <a:t>类型分（</a:t>
            </a:r>
            <a:r>
              <a:rPr lang="en-US" altLang="zh-CN" sz="2000" dirty="0">
                <a:latin typeface="+mn-ea"/>
                <a:sym typeface="+mn-ea"/>
              </a:rPr>
              <a:t>3</a:t>
            </a:r>
            <a:r>
              <a:rPr lang="zh-CN" altLang="en-US" sz="2000" dirty="0">
                <a:latin typeface="+mn-ea"/>
                <a:sym typeface="+mn-ea"/>
              </a:rPr>
              <a:t>个指标</a:t>
            </a:r>
            <a:r>
              <a:rPr lang="zh-CN" altLang="en-US" sz="2000" dirty="0" smtClean="0">
                <a:latin typeface="+mn-ea"/>
                <a:sym typeface="+mn-ea"/>
              </a:rPr>
              <a:t>）</a:t>
            </a:r>
            <a:endParaRPr lang="zh-CN" altLang="en-US" sz="2000" dirty="0" smtClean="0">
              <a:latin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5785" y="698500"/>
            <a:ext cx="6446520" cy="4061460"/>
          </a:xfrm>
          <a:prstGeom prst="rect">
            <a:avLst/>
          </a:prstGeom>
          <a:noFill/>
        </p:spPr>
        <p:txBody>
          <a:bodyPr wrap="square" rtlCol="0" anchor="t">
            <a:spAutoFit/>
          </a:bodyPr>
          <a:p>
            <a:pPr marL="0" indent="0" eaLnBrk="1" hangingPunct="1">
              <a:buNone/>
            </a:pPr>
            <a:r>
              <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正常工资：</a:t>
            </a:r>
            <a:r>
              <a:rPr lang="zh-CN" altLang="en-US" sz="2000" dirty="0" smtClean="0">
                <a:latin typeface="+mn-ea"/>
                <a:sym typeface="+mn-ea"/>
              </a:rPr>
              <a:t>按月规律性发放的工资部分，包括月度基本工资和绩效工资，月度奖金、月度津贴和补贴等。</a:t>
            </a:r>
            <a:r>
              <a:rPr lang="zh-CN" altLang="en-US" sz="2000" dirty="0" smtClean="0">
                <a:solidFill>
                  <a:srgbClr val="FF0000"/>
                </a:solidFill>
                <a:latin typeface="+mn-ea"/>
                <a:sym typeface="+mn-ea"/>
              </a:rPr>
              <a:t>因各种原因偶尔拖欠工资而造成的延迟或错月补发的正常工资应填在本项。</a:t>
            </a:r>
            <a:endParaRPr lang="zh-CN" altLang="en-US" sz="2000" dirty="0" smtClean="0">
              <a:latin typeface="+mn-ea"/>
              <a:sym typeface="+mn-ea"/>
            </a:endParaRPr>
          </a:p>
          <a:p>
            <a:pPr marL="0" indent="0" eaLnBrk="1" hangingPunct="1">
              <a:buNone/>
            </a:pPr>
            <a:endParaRPr lang="zh-CN" altLang="en-US" sz="2000" dirty="0" smtClean="0">
              <a:latin typeface="+mn-ea"/>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不定期奖金：</a:t>
            </a:r>
            <a:r>
              <a:rPr lang="zh-CN" altLang="en-US" sz="2000" dirty="0" smtClean="0">
                <a:latin typeface="+mn-ea"/>
                <a:sym typeface="+mn-ea"/>
              </a:rPr>
              <a:t>非按月度规律发放的奖金，包括年终一次性奖金或经过一段时间（季度或半年度等）积累而发放的奖金。</a:t>
            </a:r>
            <a:endParaRPr lang="zh-CN" altLang="en-US" sz="2000" dirty="0" smtClean="0">
              <a:latin typeface="+mn-ea"/>
              <a:sym typeface="+mn-ea"/>
            </a:endParaRPr>
          </a:p>
          <a:p>
            <a:pPr marL="0" indent="0" eaLnBrk="1" hangingPunct="1">
              <a:buNone/>
            </a:pPr>
            <a:endParaRPr lang="zh-CN" altLang="en-US" sz="2000" dirty="0" smtClean="0">
              <a:latin typeface="+mn-ea"/>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其他（工资）：</a:t>
            </a:r>
            <a:r>
              <a:rPr lang="zh-CN" altLang="en-US" sz="2000" dirty="0" smtClean="0">
                <a:latin typeface="+mn-ea"/>
                <a:sym typeface="+mn-ea"/>
              </a:rPr>
              <a:t>不能包括在正常工资和不定期奖金以内的其他工资部分，包括因当年调整工资（或补贴）标准而补发的上年度工资或各种补贴等。</a:t>
            </a:r>
            <a:r>
              <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a:p>
        </p:txBody>
      </p:sp>
      <p:sp>
        <p:nvSpPr>
          <p:cNvPr id="3" name="文本框 2"/>
          <p:cNvSpPr txBox="1"/>
          <p:nvPr/>
        </p:nvSpPr>
        <p:spPr>
          <a:xfrm>
            <a:off x="1259840" y="50165"/>
            <a:ext cx="4830445" cy="521970"/>
          </a:xfrm>
          <a:prstGeom prst="rect">
            <a:avLst/>
          </a:prstGeom>
          <a:noFill/>
        </p:spPr>
        <p:txBody>
          <a:bodyPr wrap="none" rtlCol="0" anchor="t">
            <a:spAutoFit/>
          </a:bodyPr>
          <a:p>
            <a:r>
              <a:rPr lang="zh-CN" altLang="en-US" sz="2800" b="1" dirty="0" smtClean="0">
                <a:latin typeface="黑体" panose="02010609060101010101" pitchFamily="49" charset="-122"/>
                <a:ea typeface="黑体" panose="02010609060101010101" pitchFamily="49" charset="-122"/>
                <a:cs typeface="+mj-cs"/>
                <a:sym typeface="+mn-ea"/>
              </a:rPr>
              <a:t>新增指标（按工资类型分组）</a:t>
            </a:r>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285852" y="642130"/>
            <a:ext cx="7786742" cy="4071966"/>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lnSpc>
                <a:spcPct val="150000"/>
              </a:lnSpc>
              <a:buNone/>
            </a:pPr>
            <a:r>
              <a:rPr lang="en-US" altLang="zh-CN" sz="1800" dirty="0" smtClean="0">
                <a:latin typeface="+mj-ea"/>
                <a:ea typeface="+mj-ea"/>
                <a:sym typeface="+mn-ea"/>
              </a:rPr>
              <a:t>1.</a:t>
            </a:r>
            <a:r>
              <a:rPr lang="zh-CN" altLang="en-US" sz="1800" dirty="0" smtClean="0">
                <a:latin typeface="+mj-ea"/>
                <a:ea typeface="+mj-ea"/>
                <a:sym typeface="+mn-ea"/>
              </a:rPr>
              <a:t>工资总额不论是计入成本的还是不计入成本的。</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2.</a:t>
            </a:r>
            <a:r>
              <a:rPr lang="zh-CN" altLang="en-US" sz="1800" dirty="0" smtClean="0">
                <a:latin typeface="+mj-ea"/>
                <a:ea typeface="+mj-ea"/>
                <a:sym typeface="+mn-ea"/>
              </a:rPr>
              <a:t>不论是以货币形式支付的还是以实物形式支付的。</a:t>
            </a:r>
            <a:endParaRPr lang="en-US" altLang="zh-CN"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3.</a:t>
            </a:r>
            <a:r>
              <a:rPr lang="zh-CN" altLang="en-US" sz="1800" dirty="0" smtClean="0">
                <a:latin typeface="+mj-ea"/>
                <a:ea typeface="+mj-ea"/>
                <a:sym typeface="+mn-ea"/>
              </a:rPr>
              <a:t>不管是预算内资金，还是预算外资金。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4.</a:t>
            </a:r>
            <a:r>
              <a:rPr lang="zh-CN" altLang="en-US" sz="1800" dirty="0" smtClean="0">
                <a:latin typeface="+mj-ea"/>
                <a:ea typeface="+mj-ea"/>
                <a:sym typeface="+mn-ea"/>
              </a:rPr>
              <a:t>不管是单位自筹的资金，还是上级（或政府财政部门）下拨的资金。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5.</a:t>
            </a:r>
            <a:r>
              <a:rPr lang="zh-CN" altLang="en-US" sz="1800" dirty="0" smtClean="0">
                <a:latin typeface="+mj-ea"/>
                <a:ea typeface="+mj-ea"/>
                <a:sym typeface="+mn-ea"/>
              </a:rPr>
              <a:t>在财务帐上不管是工资科目，还是其他科目。</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6.</a:t>
            </a:r>
            <a:r>
              <a:rPr lang="zh-CN" altLang="en-US" sz="1800" dirty="0" smtClean="0">
                <a:latin typeface="+mj-ea"/>
                <a:ea typeface="+mj-ea"/>
                <a:sym typeface="+mn-ea"/>
              </a:rPr>
              <a:t>不论是按国家规定列入计征奖金税项目的还是未列入计征奖金税项目的。</a:t>
            </a:r>
            <a:endParaRPr lang="zh-CN" altLang="en-US" sz="1800" dirty="0" smtClean="0">
              <a:latin typeface="+mj-ea"/>
              <a:ea typeface="+mj-ea"/>
            </a:endParaRPr>
          </a:p>
          <a:p>
            <a:pPr marL="0" indent="0" eaLnBrk="1" hangingPunct="1">
              <a:lnSpc>
                <a:spcPct val="150000"/>
              </a:lnSpc>
              <a:buNone/>
            </a:pPr>
            <a:r>
              <a:rPr lang="zh-CN" altLang="en-US" sz="1800" dirty="0" smtClean="0">
                <a:solidFill>
                  <a:srgbClr val="FF0000"/>
                </a:solidFill>
                <a:latin typeface="+mj-ea"/>
                <a:ea typeface="+mj-ea"/>
                <a:sym typeface="+mn-ea"/>
              </a:rPr>
              <a:t>※强调：不管来源只管去向</a:t>
            </a:r>
            <a:r>
              <a:rPr lang="zh-CN" altLang="en-US" sz="1800" dirty="0" smtClean="0">
                <a:latin typeface="+mj-ea"/>
                <a:ea typeface="+mj-ea"/>
                <a:sym typeface="+mn-ea"/>
              </a:rPr>
              <a:t>，只要符合</a:t>
            </a:r>
            <a:r>
              <a:rPr lang="zh-CN" altLang="en-US" sz="1800" dirty="0" smtClean="0">
                <a:solidFill>
                  <a:srgbClr val="FF0000"/>
                </a:solidFill>
                <a:latin typeface="+mj-ea"/>
                <a:ea typeface="+mj-ea"/>
                <a:sym typeface="+mn-ea"/>
              </a:rPr>
              <a:t>劳动报酬性质</a:t>
            </a:r>
            <a:r>
              <a:rPr lang="zh-CN" altLang="en-US" sz="1800" dirty="0" smtClean="0">
                <a:latin typeface="+mj-ea"/>
                <a:ea typeface="+mj-ea"/>
                <a:sym typeface="+mn-ea"/>
              </a:rPr>
              <a:t>，都应统计在工资总额中。</a:t>
            </a:r>
            <a:endParaRPr lang="zh-CN" altLang="en-US" sz="1800" dirty="0" smtClean="0">
              <a:latin typeface="+mj-ea"/>
              <a:ea typeface="+mj-ea"/>
            </a:endParaRPr>
          </a:p>
          <a:p>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571472" y="713568"/>
            <a:ext cx="881973" cy="369332"/>
          </a:xfrm>
          <a:prstGeom prst="rect">
            <a:avLst/>
          </a:prstGeom>
        </p:spPr>
        <p:txBody>
          <a:bodyPr wrap="none">
            <a:spAutoFit/>
          </a:bodyPr>
          <a:lstStyle/>
          <a:p>
            <a:r>
              <a:rPr lang="zh-CN" altLang="en-US" b="1" dirty="0" smtClean="0">
                <a:solidFill>
                  <a:srgbClr val="FF0000"/>
                </a:solidFill>
                <a:latin typeface="+mj-ea"/>
                <a:sym typeface="+mn-ea"/>
              </a:rPr>
              <a:t>注意：</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643848"/>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latin typeface="+mn-ea"/>
              </a:rPr>
              <a:t>工资总额包括</a:t>
            </a:r>
            <a:r>
              <a:rPr lang="zh-CN" altLang="en-US" sz="2000" dirty="0">
                <a:latin typeface="+mn-ea"/>
              </a:rPr>
              <a:t>：</a:t>
            </a:r>
            <a:endParaRPr lang="zh-CN" altLang="en-US" sz="2000" dirty="0">
              <a:latin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1.</a:t>
            </a:r>
            <a:r>
              <a:rPr lang="zh-CN" altLang="en-US" sz="2000" b="1" dirty="0" smtClean="0">
                <a:latin typeface="+mn-ea"/>
                <a:cs typeface="仿宋_GB2312" panose="02010609030101010101" pitchFamily="49" charset="-122"/>
                <a:sym typeface="+mn-ea"/>
              </a:rPr>
              <a:t>基本工资</a:t>
            </a:r>
            <a:endParaRPr lang="zh-CN" altLang="en-US"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2.</a:t>
            </a:r>
            <a:r>
              <a:rPr lang="zh-CN" altLang="en-US" sz="2000" b="1" dirty="0" smtClean="0">
                <a:latin typeface="+mn-ea"/>
                <a:cs typeface="仿宋_GB2312" panose="02010609030101010101" pitchFamily="49" charset="-122"/>
                <a:sym typeface="+mn-ea"/>
              </a:rPr>
              <a:t>绩效工资和奖金</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3.</a:t>
            </a:r>
            <a:r>
              <a:rPr lang="zh-CN" altLang="en-US" sz="2000" b="1" dirty="0" smtClean="0">
                <a:latin typeface="+mn-ea"/>
                <a:cs typeface="仿宋_GB2312" panose="02010609030101010101" pitchFamily="49" charset="-122"/>
                <a:sym typeface="+mn-ea"/>
              </a:rPr>
              <a:t>工资性津贴和补贴</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4.</a:t>
            </a:r>
            <a:r>
              <a:rPr lang="zh-CN" altLang="en-US" sz="2000" b="1" dirty="0" smtClean="0">
                <a:latin typeface="+mn-ea"/>
                <a:cs typeface="仿宋_GB2312" panose="02010609030101010101" pitchFamily="49" charset="-122"/>
                <a:sym typeface="+mn-ea"/>
              </a:rPr>
              <a:t>其他工资</a:t>
            </a:r>
            <a:endParaRPr lang="zh-CN" altLang="en-US" sz="2000" b="1" dirty="0" smtClean="0">
              <a:latin typeface="+mn-ea"/>
              <a:cs typeface="仿宋_GB2312" panose="02010609030101010101" pitchFamily="49" charset="-122"/>
              <a:sym typeface="+mn-ea"/>
            </a:endParaRPr>
          </a:p>
          <a:p>
            <a:pPr fontAlgn="auto">
              <a:lnSpc>
                <a:spcPct val="150000"/>
              </a:lnSpc>
            </a:pPr>
            <a:endParaRPr lang="zh-CN" altLang="en-US" sz="1400" b="1"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928794" y="3213898"/>
            <a:ext cx="6000792" cy="1015663"/>
          </a:xfrm>
          <a:prstGeom prst="rect">
            <a:avLst/>
          </a:prstGeom>
        </p:spPr>
        <p:txBody>
          <a:bodyPr wrap="square">
            <a:spAutoFit/>
          </a:bodyPr>
          <a:lstStyle/>
          <a:p>
            <a:r>
              <a:rPr lang="zh-CN" altLang="en-US" sz="2000" b="1" dirty="0" smtClean="0">
                <a:solidFill>
                  <a:srgbClr val="FF0000"/>
                </a:solidFill>
                <a:latin typeface="+mn-ea"/>
                <a:cs typeface="仿宋_GB2312" panose="02010609030101010101" pitchFamily="49" charset="-122"/>
              </a:rPr>
              <a:t>注意</a:t>
            </a:r>
            <a:r>
              <a:rPr lang="zh-CN" altLang="en-US" sz="2000" dirty="0" smtClean="0">
                <a:latin typeface="+mn-ea"/>
                <a:cs typeface="仿宋_GB2312" panose="02010609030101010101" pitchFamily="49" charset="-122"/>
              </a:rPr>
              <a:t>：</a:t>
            </a:r>
            <a:endParaRPr lang="zh-CN" altLang="en-US" sz="2000" dirty="0" smtClean="0">
              <a:latin typeface="+mn-ea"/>
              <a:cs typeface="仿宋_GB2312" panose="02010609030101010101" pitchFamily="49" charset="-122"/>
            </a:endParaRPr>
          </a:p>
          <a:p>
            <a:r>
              <a:rPr lang="zh-CN" altLang="en-US" sz="2000" dirty="0" smtClean="0">
                <a:latin typeface="+mn-ea"/>
                <a:cs typeface="仿宋_GB2312" panose="02010609030101010101" pitchFamily="49" charset="-122"/>
              </a:rPr>
              <a:t>工资总额的计量单位是</a:t>
            </a:r>
            <a:r>
              <a:rPr lang="zh-CN" altLang="en-US" sz="2000" b="1" dirty="0" smtClean="0">
                <a:solidFill>
                  <a:srgbClr val="FF0000"/>
                </a:solidFill>
                <a:latin typeface="+mn-ea"/>
                <a:cs typeface="仿宋_GB2312" panose="02010609030101010101" pitchFamily="49" charset="-122"/>
              </a:rPr>
              <a:t>千元</a:t>
            </a:r>
            <a:r>
              <a:rPr lang="zh-CN" altLang="en-US" sz="2000" dirty="0" smtClean="0">
                <a:latin typeface="+mn-ea"/>
                <a:cs typeface="仿宋_GB2312" panose="02010609030101010101" pitchFamily="49" charset="-122"/>
              </a:rPr>
              <a:t>，错填为元，平均工资放大</a:t>
            </a:r>
            <a:r>
              <a:rPr lang="en-US" altLang="zh-CN" sz="2000" dirty="0" smtClean="0">
                <a:latin typeface="+mn-ea"/>
                <a:cs typeface="仿宋_GB2312" panose="02010609030101010101" pitchFamily="49" charset="-122"/>
              </a:rPr>
              <a:t>1000</a:t>
            </a:r>
            <a:r>
              <a:rPr lang="zh-CN" altLang="en-US" sz="2000" dirty="0" smtClean="0">
                <a:latin typeface="+mn-ea"/>
                <a:cs typeface="仿宋_GB2312" panose="02010609030101010101" pitchFamily="49" charset="-122"/>
              </a:rPr>
              <a:t>倍；错填为万元，则平均工资缩小</a:t>
            </a:r>
            <a:r>
              <a:rPr lang="en-US" altLang="zh-CN" sz="2000" dirty="0" smtClean="0">
                <a:latin typeface="+mn-ea"/>
                <a:cs typeface="仿宋_GB2312" panose="02010609030101010101" pitchFamily="49" charset="-122"/>
              </a:rPr>
              <a:t>10</a:t>
            </a:r>
            <a:r>
              <a:rPr lang="zh-CN" altLang="en-US" sz="2000" dirty="0" smtClean="0">
                <a:latin typeface="+mn-ea"/>
                <a:cs typeface="仿宋_GB2312" panose="02010609030101010101" pitchFamily="49" charset="-122"/>
              </a:rPr>
              <a:t>倍。</a:t>
            </a:r>
            <a:endParaRPr lang="zh-CN" altLang="en-US" sz="2000" dirty="0">
              <a:latin typeface="+mn-ea"/>
              <a:cs typeface="仿宋_GB2312" panose="02010609030101010101" pitchFamily="49"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9" y="570691"/>
            <a:ext cx="7143800"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1.</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基本工资：</a:t>
            </a:r>
            <a:r>
              <a:rPr lang="zh-CN" altLang="en-US" sz="1600" dirty="0" smtClean="0">
                <a:latin typeface="仿宋_GB2312" panose="02010609030101010101" pitchFamily="49" charset="-122"/>
                <a:cs typeface="仿宋_GB2312" panose="02010609030101010101" pitchFamily="49" charset="-122"/>
                <a:sym typeface="+mn-ea"/>
              </a:rPr>
              <a:t>如底薪、工龄工资等。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2.</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绩效工资和奖金：</a:t>
            </a:r>
            <a:r>
              <a:rPr lang="zh-CN" altLang="en-US" sz="1600" dirty="0" smtClean="0">
                <a:latin typeface="仿宋_GB2312" panose="02010609030101010101" pitchFamily="49" charset="-122"/>
                <a:cs typeface="仿宋_GB2312" panose="02010609030101010101" pitchFamily="49" charset="-122"/>
                <a:sym typeface="+mn-ea"/>
              </a:rPr>
              <a:t>如加班工资、绩效奖金、全勤奖、提成工资、年底双薪等。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zh-CN" altLang="en-US" sz="1600" dirty="0" smtClean="0">
                <a:solidFill>
                  <a:schemeClr val="tx2"/>
                </a:solidFill>
                <a:latin typeface="仿宋_GB2312" panose="02010609030101010101" pitchFamily="49" charset="-122"/>
                <a:cs typeface="仿宋_GB2312" panose="02010609030101010101" pitchFamily="49" charset="-122"/>
                <a:sym typeface="+mn-ea"/>
              </a:rPr>
              <a:t> 注意：</a:t>
            </a:r>
            <a:r>
              <a:rPr lang="zh-CN" altLang="en-US" sz="1600" dirty="0" smtClean="0">
                <a:latin typeface="仿宋_GB2312" panose="02010609030101010101" pitchFamily="49" charset="-122"/>
                <a:cs typeface="仿宋_GB2312" panose="02010609030101010101" pitchFamily="49" charset="-122"/>
                <a:sym typeface="+mn-ea"/>
              </a:rPr>
              <a:t>实施年薪制的员工，工资正常发放部分和年终后补发部分均计入工资总额。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3.</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工资性津贴和补贴：</a:t>
            </a:r>
            <a:r>
              <a:rPr lang="zh-CN" altLang="en-US" sz="1600" dirty="0" smtClean="0">
                <a:latin typeface="仿宋_GB2312" panose="02010609030101010101" pitchFamily="49" charset="-122"/>
                <a:cs typeface="仿宋_GB2312" panose="02010609030101010101" pitchFamily="49" charset="-122"/>
                <a:sym typeface="+mn-ea"/>
              </a:rPr>
              <a:t>如过节费、餐补、交通补贴、通讯补贴、取暖补贴、住房补贴、物业补贴、不休假补贴、高温津贴、地区津贴、技术津贴、外派工作补贴等。</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5" name="矩形 4"/>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4.</a:t>
            </a:r>
            <a:r>
              <a:rPr lang="zh-CN" altLang="en-US" sz="1600" dirty="0" smtClean="0">
                <a:latin typeface="仿宋_GB2312" panose="02010609030101010101" pitchFamily="49" charset="-122"/>
                <a:cs typeface="仿宋_GB2312" panose="02010609030101010101" pitchFamily="49" charset="-122"/>
                <a:sym typeface="+mn-ea"/>
              </a:rPr>
              <a:t>单位代扣的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个人所得税。（税前工资）</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5.</a:t>
            </a:r>
            <a:r>
              <a:rPr lang="zh-CN" altLang="en-US" sz="1600" dirty="0" smtClean="0">
                <a:latin typeface="仿宋_GB2312" panose="02010609030101010101" pitchFamily="49" charset="-122"/>
                <a:cs typeface="仿宋_GB2312" panose="02010609030101010101" pitchFamily="49" charset="-122"/>
                <a:sym typeface="+mn-ea"/>
              </a:rPr>
              <a:t>单位代扣代缴的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住房公积金、社会保险</a:t>
            </a:r>
            <a:r>
              <a:rPr lang="zh-CN" altLang="en-US" sz="1600" dirty="0" smtClean="0">
                <a:latin typeface="仿宋_GB2312" panose="02010609030101010101" pitchFamily="49" charset="-122"/>
                <a:cs typeface="仿宋_GB2312" panose="02010609030101010101" pitchFamily="49" charset="-122"/>
                <a:sym typeface="+mn-ea"/>
              </a:rPr>
              <a:t>基金和职业</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年金</a:t>
            </a:r>
            <a:r>
              <a:rPr lang="zh-CN" altLang="en-US" sz="1600" dirty="0" smtClean="0">
                <a:latin typeface="仿宋_GB2312" panose="02010609030101010101" pitchFamily="49" charset="-122"/>
                <a:cs typeface="仿宋_GB2312" panose="02010609030101010101" pitchFamily="49" charset="-122"/>
                <a:sym typeface="+mn-ea"/>
              </a:rPr>
              <a:t>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个人缴纳部分。</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zh-CN" altLang="en-US" sz="1600" dirty="0" smtClean="0">
                <a:solidFill>
                  <a:srgbClr val="FFFF00"/>
                </a:solidFill>
                <a:latin typeface="仿宋_GB2312" panose="02010609030101010101" pitchFamily="49" charset="-122"/>
                <a:cs typeface="仿宋_GB2312" panose="02010609030101010101" pitchFamily="49" charset="-122"/>
                <a:sym typeface="+mn-ea"/>
              </a:rPr>
              <a:t>       </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注意：</a:t>
            </a:r>
            <a:r>
              <a:rPr lang="zh-CN" altLang="en-US" sz="1600" dirty="0" smtClean="0">
                <a:latin typeface="仿宋_GB2312" panose="02010609030101010101" pitchFamily="49" charset="-122"/>
                <a:cs typeface="仿宋_GB2312" panose="02010609030101010101" pitchFamily="49" charset="-122"/>
                <a:sym typeface="+mn-ea"/>
              </a:rPr>
              <a:t>部分高管发放工资时不代扣社会保险和公积金，费用由企业承担。 </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在统计工资总额时，单位要将企业替其承担的上述费用加回。所有人员的</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工资统计方法一致。</a:t>
            </a:r>
            <a:endParaRPr lang="zh-CN" altLang="en-US"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zh-CN" altLang="en-US" sz="1600" dirty="0" smtClean="0">
                <a:latin typeface="仿宋_GB2312" panose="02010609030101010101" pitchFamily="49" charset="-122"/>
                <a:cs typeface="仿宋_GB2312" panose="02010609030101010101" pitchFamily="49" charset="-122"/>
                <a:sym typeface="+mn-ea"/>
              </a:rPr>
              <a:t>    </a:t>
            </a:r>
            <a:r>
              <a:rPr lang="en-US" altLang="zh-CN" sz="1600" dirty="0" smtClean="0">
                <a:latin typeface="仿宋_GB2312" panose="02010609030101010101" pitchFamily="49" charset="-122"/>
                <a:cs typeface="仿宋_GB2312" panose="02010609030101010101" pitchFamily="49" charset="-122"/>
                <a:sym typeface="+mn-ea"/>
              </a:rPr>
              <a:t>6.</a:t>
            </a:r>
            <a:r>
              <a:rPr lang="zh-CN" altLang="en-US" sz="1600" dirty="0" smtClean="0">
                <a:latin typeface="仿宋_GB2312" panose="02010609030101010101" pitchFamily="49" charset="-122"/>
                <a:cs typeface="仿宋_GB2312" panose="02010609030101010101" pitchFamily="49" charset="-122"/>
                <a:sym typeface="+mn-ea"/>
              </a:rPr>
              <a:t>单位从个人工资中直接为其代扣或代缴的房费、水费、电费、物业费等。</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7.</a:t>
            </a:r>
            <a:r>
              <a:rPr lang="zh-CN" altLang="en-US" sz="1600" dirty="0" smtClean="0">
                <a:latin typeface="仿宋_GB2312" panose="02010609030101010101" pitchFamily="49" charset="-122"/>
                <a:cs typeface="仿宋_GB2312" panose="02010609030101010101" pitchFamily="49" charset="-122"/>
                <a:sym typeface="+mn-ea"/>
              </a:rPr>
              <a:t>单位购买的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商业保险</a:t>
            </a:r>
            <a:r>
              <a:rPr lang="zh-CN" altLang="en-US" sz="1600" dirty="0" smtClean="0">
                <a:latin typeface="仿宋_GB2312" panose="02010609030101010101" pitchFamily="49" charset="-122"/>
                <a:cs typeface="仿宋_GB2312" panose="02010609030101010101" pitchFamily="49" charset="-122"/>
                <a:sym typeface="+mn-ea"/>
              </a:rPr>
              <a:t>，但补充医疗和补充养老保险除外。</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8.</a:t>
            </a:r>
            <a:r>
              <a:rPr lang="zh-CN" altLang="en-US" sz="1600" dirty="0" smtClean="0">
                <a:latin typeface="仿宋_GB2312" panose="02010609030101010101" pitchFamily="49" charset="-122"/>
                <a:cs typeface="仿宋_GB2312" panose="02010609030101010101" pitchFamily="49" charset="-122"/>
                <a:sym typeface="+mn-ea"/>
              </a:rPr>
              <a:t>实际发放给个人的生育津贴。</a:t>
            </a: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142976" y="642130"/>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30000"/>
              </a:lnSpc>
              <a:buNone/>
            </a:pPr>
            <a:r>
              <a:rPr lang="zh-CN" altLang="en-US" sz="2000" b="1" dirty="0" smtClean="0">
                <a:solidFill>
                  <a:srgbClr val="FF0000"/>
                </a:solidFill>
                <a:latin typeface="+mj-ea"/>
                <a:cs typeface="仿宋_GB2312" panose="02010609030101010101" pitchFamily="49" charset="-122"/>
              </a:rPr>
              <a:t>※</a:t>
            </a:r>
            <a:r>
              <a:rPr lang="zh-CN" altLang="en-US" sz="2000" b="1" dirty="0" smtClean="0">
                <a:latin typeface="+mj-ea"/>
                <a:sym typeface="+mn-ea"/>
              </a:rPr>
              <a:t>津补贴统计时应注意：</a:t>
            </a:r>
            <a:endParaRPr lang="zh-CN" altLang="en-US" sz="1800" b="1" dirty="0" smtClean="0">
              <a:latin typeface="+mj-ea"/>
              <a:sym typeface="+mn-ea"/>
            </a:endParaRPr>
          </a:p>
          <a:p>
            <a:pPr lvl="1" eaLnBrk="1" hangingPunct="1">
              <a:lnSpc>
                <a:spcPct val="130000"/>
              </a:lnSpc>
              <a:buNone/>
            </a:pPr>
            <a:r>
              <a:rPr lang="en-US" altLang="zh-CN" sz="1600" dirty="0" smtClean="0">
                <a:latin typeface="仿宋_GB2312" panose="02010609030101010101" pitchFamily="49" charset="-122"/>
                <a:cs typeface="仿宋_GB2312" panose="02010609030101010101" pitchFamily="49" charset="-122"/>
                <a:sym typeface="+mn-ea"/>
              </a:rPr>
              <a:t>1.</a:t>
            </a:r>
            <a:r>
              <a:rPr lang="zh-CN" altLang="en-US" sz="1600" dirty="0" smtClean="0">
                <a:latin typeface="仿宋_GB2312" panose="02010609030101010101" pitchFamily="49" charset="-122"/>
                <a:cs typeface="仿宋_GB2312" panose="02010609030101010101" pitchFamily="49" charset="-122"/>
                <a:sym typeface="+mn-ea"/>
              </a:rPr>
              <a:t>关于实报实销费用：实报实销的餐费、交通费、取暖补贴等不计入工资总额；实报实销的电话费、服装费（工作服除外）应计入工资总额。</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差旅费均不计入工资。</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2.</a:t>
            </a:r>
            <a:r>
              <a:rPr lang="zh-CN" altLang="en-US" sz="1600" dirty="0" smtClean="0">
                <a:latin typeface="仿宋_GB2312" panose="02010609030101010101" pitchFamily="49" charset="-122"/>
                <a:cs typeface="仿宋_GB2312" panose="02010609030101010101" pitchFamily="49" charset="-122"/>
                <a:sym typeface="+mn-ea"/>
              </a:rPr>
              <a:t>关于住房费用：住房补贴、可支配的房改一次性补贴、为员工报销的个人租房费用应计入工资总额；计入专款专用账户房改一次性补贴、员工宿舍租金不计入工资总额。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3.</a:t>
            </a:r>
            <a:r>
              <a:rPr lang="zh-CN" altLang="en-US" sz="1600" dirty="0" smtClean="0">
                <a:latin typeface="仿宋_GB2312" panose="02010609030101010101" pitchFamily="49" charset="-122"/>
                <a:cs typeface="仿宋_GB2312" panose="02010609030101010101" pitchFamily="49" charset="-122"/>
                <a:sym typeface="+mn-ea"/>
              </a:rPr>
              <a:t>关于员工福利：从工会经费、工会账户发放的购物卡、充值卡等不计入工资总额，其他的购物卡、充值卡等应计入工资总额。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l="25294" t="15192" r="27784" b="7196"/>
          <a:stretch>
            <a:fillRect/>
          </a:stretch>
        </p:blipFill>
        <p:spPr>
          <a:xfrm>
            <a:off x="4644390" y="626110"/>
            <a:ext cx="4053840" cy="4458970"/>
          </a:xfrm>
          <a:prstGeom prst="rect">
            <a:avLst/>
          </a:prstGeom>
          <a:noFill/>
          <a:ln>
            <a:noFill/>
          </a:ln>
        </p:spPr>
      </p:pic>
      <p:sp>
        <p:nvSpPr>
          <p:cNvPr id="3" name="文本框 2"/>
          <p:cNvSpPr txBox="1"/>
          <p:nvPr/>
        </p:nvSpPr>
        <p:spPr>
          <a:xfrm>
            <a:off x="1331595" y="121920"/>
            <a:ext cx="3819525" cy="398780"/>
          </a:xfrm>
          <a:prstGeom prst="rect">
            <a:avLst/>
          </a:prstGeom>
          <a:noFill/>
        </p:spPr>
        <p:txBody>
          <a:bodyPr wrap="square" rtlCol="0" anchor="t">
            <a:spAutoFit/>
          </a:bodyPr>
          <a:p>
            <a:pPr algn="ctr"/>
            <a:r>
              <a:rPr lang="en-US" altLang="zh-CN" sz="2000" b="1" dirty="0" smtClean="0">
                <a:sym typeface="+mn-ea"/>
              </a:rPr>
              <a:t>一套表单位补充查表（BJ601-2表）</a:t>
            </a:r>
            <a:endParaRPr lang="en-US" altLang="zh-CN" sz="2000" b="1" dirty="0" smtClean="0"/>
          </a:p>
        </p:txBody>
      </p:sp>
      <p:sp>
        <p:nvSpPr>
          <p:cNvPr id="4" name="文本框 3"/>
          <p:cNvSpPr txBox="1"/>
          <p:nvPr/>
        </p:nvSpPr>
        <p:spPr>
          <a:xfrm>
            <a:off x="1331595" y="698500"/>
            <a:ext cx="3240405" cy="1568450"/>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sym typeface="+mn-ea"/>
              </a:rPr>
              <a:t>北京指标：</a:t>
            </a:r>
            <a:endParaRPr lang="zh-CN" altLang="en-US" sz="1600"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sym typeface="+mn-ea"/>
              </a:rPr>
              <a:t>其中：工作地在外省市人员</a:t>
            </a:r>
            <a:endParaRPr lang="zh-CN" altLang="en-US" sz="1600" dirty="0" smtClean="0">
              <a:solidFill>
                <a:srgbClr val="336699"/>
              </a:solidFill>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sym typeface="+mn-ea"/>
              </a:rPr>
              <a:t>其中：户口在外省市人员</a:t>
            </a:r>
            <a:endParaRPr lang="zh-CN" altLang="en-US" sz="1600" dirty="0" smtClean="0">
              <a:solidFill>
                <a:srgbClr val="336699"/>
              </a:solidFill>
              <a:latin typeface="微软雅黑" panose="020B0503020204020204" pitchFamily="34" charset="-122"/>
              <a:sym typeface="+mn-ea"/>
            </a:endParaRPr>
          </a:p>
          <a:p>
            <a:pPr marL="36195" marR="0" algn="l" defTabSz="914400">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sym typeface="+mn-ea"/>
              </a:rPr>
              <a:t> </a:t>
            </a:r>
            <a:r>
              <a:rPr lang="en-US" altLang="zh-CN" sz="1600" dirty="0" smtClean="0">
                <a:solidFill>
                  <a:srgbClr val="336699"/>
                </a:solidFill>
                <a:latin typeface="微软雅黑" panose="020B0503020204020204" pitchFamily="34" charset="-122"/>
                <a:sym typeface="+mn-ea"/>
              </a:rPr>
              <a:t>  </a:t>
            </a:r>
            <a:r>
              <a:rPr lang="zh-CN" altLang="en-US" sz="1600" dirty="0" smtClean="0">
                <a:solidFill>
                  <a:srgbClr val="336699"/>
                </a:solidFill>
                <a:latin typeface="微软雅黑" panose="020B0503020204020204" pitchFamily="34" charset="-122"/>
                <a:sym typeface="+mn-ea"/>
              </a:rPr>
              <a:t>其中：工作地在外省市人员</a:t>
            </a:r>
            <a:endParaRPr lang="zh-CN" altLang="en-US" sz="1600" dirty="0" smtClean="0">
              <a:solidFill>
                <a:srgbClr val="336699"/>
              </a:solidFill>
              <a:latin typeface="微软雅黑" panose="020B0503020204020204" pitchFamily="34" charset="-122"/>
              <a:sym typeface="+mn-ea"/>
            </a:endParaRPr>
          </a:p>
        </p:txBody>
      </p:sp>
      <p:sp>
        <p:nvSpPr>
          <p:cNvPr id="5" name="文本框 4"/>
          <p:cNvSpPr txBox="1"/>
          <p:nvPr/>
        </p:nvSpPr>
        <p:spPr>
          <a:xfrm>
            <a:off x="1403985" y="2354580"/>
            <a:ext cx="2948940" cy="2306955"/>
          </a:xfrm>
          <a:prstGeom prst="rect">
            <a:avLst/>
          </a:prstGeom>
          <a:noFill/>
        </p:spPr>
        <p:txBody>
          <a:bodyPr wrap="square" rtlCol="0" anchor="t">
            <a:spAutoFit/>
          </a:bodyPr>
          <a:p>
            <a:pPr marL="36195" algn="l">
              <a:lnSpc>
                <a:spcPct val="150000"/>
              </a:lnSpc>
              <a:spcBef>
                <a:spcPts val="0"/>
              </a:spcBef>
              <a:buClrTx/>
              <a:buSzPct val="85000"/>
              <a:buFont typeface="Wingdings" panose="05000000000000000000" charset="0"/>
              <a:defRPr/>
            </a:pPr>
            <a:r>
              <a:rPr lang="zh-CN" altLang="en-US" sz="1600" dirty="0" smtClean="0">
                <a:solidFill>
                  <a:srgbClr val="FF0000"/>
                </a:solidFill>
                <a:latin typeface="微软雅黑" panose="020B0503020204020204" pitchFamily="34" charset="-122"/>
                <a:sym typeface="+mn-ea"/>
              </a:rPr>
              <a:t>注意：</a:t>
            </a:r>
            <a:endParaRPr lang="zh-CN" altLang="en-US" sz="1600" dirty="0" smtClean="0">
              <a:solidFill>
                <a:srgbClr val="FF0000"/>
              </a:solidFill>
              <a:latin typeface="微软雅黑" panose="020B0503020204020204" pitchFamily="34" charset="-122"/>
            </a:endParaRPr>
          </a:p>
          <a:p>
            <a:pPr marL="36195" algn="l">
              <a:lnSpc>
                <a:spcPct val="150000"/>
              </a:lnSpc>
              <a:spcBef>
                <a:spcPts val="0"/>
              </a:spcBef>
              <a:buClrTx/>
              <a:buSzPct val="85000"/>
              <a:buFont typeface="Wingdings" panose="05000000000000000000" charset="0"/>
              <a:defRPr/>
            </a:pPr>
            <a:r>
              <a:rPr lang="zh-CN" altLang="en-US" sz="1600" dirty="0" smtClean="0">
                <a:solidFill>
                  <a:srgbClr val="336699"/>
                </a:solidFill>
                <a:latin typeface="微软雅黑" panose="020B0503020204020204" pitchFamily="34" charset="-122"/>
                <a:sym typeface="+mn-ea"/>
              </a:rPr>
              <a:t>1.从业人员期末人数指标</a:t>
            </a:r>
            <a:r>
              <a:rPr lang="zh-CN" altLang="en-US" sz="1600" b="1" dirty="0" smtClean="0">
                <a:solidFill>
                  <a:srgbClr val="336699"/>
                </a:solidFill>
                <a:latin typeface="微软雅黑" panose="020B0503020204020204" pitchFamily="34" charset="-122"/>
                <a:sym typeface="+mn-ea"/>
              </a:rPr>
              <a:t>免填</a:t>
            </a:r>
            <a:r>
              <a:rPr lang="zh-CN" altLang="en-US" sz="1600" dirty="0" smtClean="0">
                <a:solidFill>
                  <a:srgbClr val="336699"/>
                </a:solidFill>
                <a:latin typeface="微软雅黑" panose="020B0503020204020204" pitchFamily="34" charset="-122"/>
                <a:sym typeface="+mn-ea"/>
              </a:rPr>
              <a:t>，系统从602表直接取数</a:t>
            </a:r>
            <a:endParaRPr lang="zh-CN" altLang="en-US" sz="1600" dirty="0" smtClean="0">
              <a:solidFill>
                <a:srgbClr val="336699"/>
              </a:solidFill>
              <a:latin typeface="微软雅黑" panose="020B0503020204020204" pitchFamily="34" charset="-122"/>
            </a:endParaRPr>
          </a:p>
          <a:p>
            <a:pPr marL="36195" algn="l">
              <a:lnSpc>
                <a:spcPct val="150000"/>
              </a:lnSpc>
              <a:spcBef>
                <a:spcPts val="0"/>
              </a:spcBef>
              <a:buClrTx/>
              <a:buSzPct val="85000"/>
              <a:buFont typeface="Wingdings" panose="05000000000000000000" charset="0"/>
              <a:defRPr/>
            </a:pPr>
            <a:r>
              <a:rPr lang="en-US" altLang="zh-CN" sz="1600" dirty="0" smtClean="0">
                <a:solidFill>
                  <a:srgbClr val="336699"/>
                </a:solidFill>
                <a:latin typeface="微软雅黑" panose="020B0503020204020204" pitchFamily="34" charset="-122"/>
                <a:sym typeface="+mn-ea"/>
              </a:rPr>
              <a:t>2.</a:t>
            </a:r>
            <a:r>
              <a:rPr lang="zh-CN" altLang="zh-CN" sz="1600" dirty="0" smtClean="0">
                <a:solidFill>
                  <a:srgbClr val="336699"/>
                </a:solidFill>
                <a:latin typeface="微软雅黑" panose="020B0503020204020204" pitchFamily="34" charset="-122"/>
                <a:sym typeface="+mn-ea"/>
              </a:rPr>
              <a:t>不再增加</a:t>
            </a:r>
            <a:r>
              <a:rPr lang="en-US" altLang="zh-CN" sz="1600" dirty="0" smtClean="0">
                <a:solidFill>
                  <a:srgbClr val="336699"/>
                </a:solidFill>
                <a:latin typeface="微软雅黑" panose="020B0503020204020204" pitchFamily="34" charset="-122"/>
                <a:sym typeface="+mn-ea"/>
              </a:rPr>
              <a:t>“</a:t>
            </a:r>
            <a:r>
              <a:rPr lang="zh-CN" altLang="zh-CN" sz="1600" dirty="0" smtClean="0">
                <a:solidFill>
                  <a:srgbClr val="336699"/>
                </a:solidFill>
                <a:latin typeface="微软雅黑" panose="020B0503020204020204" pitchFamily="34" charset="-122"/>
                <a:sym typeface="+mn-ea"/>
              </a:rPr>
              <a:t>不在岗职工</a:t>
            </a:r>
            <a:r>
              <a:rPr lang="en-US" altLang="zh-CN" sz="1600" dirty="0" smtClean="0">
                <a:solidFill>
                  <a:srgbClr val="336699"/>
                </a:solidFill>
                <a:latin typeface="微软雅黑" panose="020B0503020204020204" pitchFamily="34" charset="-122"/>
                <a:sym typeface="+mn-ea"/>
              </a:rPr>
              <a:t>”</a:t>
            </a:r>
            <a:r>
              <a:rPr lang="zh-CN" altLang="en-US" sz="1600" dirty="0" smtClean="0">
                <a:solidFill>
                  <a:srgbClr val="336699"/>
                </a:solidFill>
                <a:latin typeface="微软雅黑" panose="020B0503020204020204" pitchFamily="34" charset="-122"/>
                <a:sym typeface="+mn-ea"/>
              </a:rPr>
              <a:t>相关</a:t>
            </a:r>
            <a:r>
              <a:rPr lang="zh-CN" altLang="zh-CN" sz="1600" dirty="0" smtClean="0">
                <a:solidFill>
                  <a:srgbClr val="336699"/>
                </a:solidFill>
                <a:latin typeface="微软雅黑" panose="020B0503020204020204" pitchFamily="34" charset="-122"/>
                <a:sym typeface="+mn-ea"/>
              </a:rPr>
              <a:t>指标</a:t>
            </a:r>
            <a:endParaRPr lang="zh-CN" altLang="en-US" sz="1600" dirty="0" smtClean="0">
              <a:solidFill>
                <a:srgbClr val="336699"/>
              </a:solidFill>
              <a:latin typeface="微软雅黑" panose="020B0503020204020204" pitchFamily="34" charset="-122"/>
            </a:endParaRPr>
          </a:p>
          <a:p>
            <a:pPr marL="36195" algn="l">
              <a:lnSpc>
                <a:spcPct val="150000"/>
              </a:lnSpc>
              <a:spcBef>
                <a:spcPts val="0"/>
              </a:spcBef>
              <a:buClrTx/>
              <a:buSzPct val="85000"/>
              <a:buFont typeface="Wingdings" panose="05000000000000000000" charset="0"/>
              <a:defRPr/>
            </a:pPr>
            <a:r>
              <a:rPr lang="en-US" altLang="zh-CN" sz="1600" dirty="0" smtClean="0">
                <a:solidFill>
                  <a:srgbClr val="336699"/>
                </a:solidFill>
                <a:latin typeface="微软雅黑" panose="020B0503020204020204" pitchFamily="34" charset="-122"/>
                <a:sym typeface="+mn-ea"/>
              </a:rPr>
              <a:t>3</a:t>
            </a:r>
            <a:r>
              <a:rPr lang="zh-CN" altLang="en-US" sz="1600" dirty="0" smtClean="0">
                <a:solidFill>
                  <a:srgbClr val="336699"/>
                </a:solidFill>
                <a:latin typeface="微软雅黑" panose="020B0503020204020204" pitchFamily="34" charset="-122"/>
                <a:sym typeface="+mn-ea"/>
              </a:rPr>
              <a:t>.报送时间及方式同602表</a:t>
            </a:r>
            <a:endParaRPr lang="zh-CN" altLang="en-US" sz="1600" dirty="0" smtClean="0">
              <a:solidFill>
                <a:srgbClr val="336699"/>
              </a:solidFill>
              <a:latin typeface="微软雅黑" panose="020B0503020204020204" pitchFamily="34" charset="-122"/>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1.</a:t>
            </a:r>
            <a:r>
              <a:rPr lang="zh-CN" altLang="en-US" sz="1600" dirty="0" smtClean="0">
                <a:latin typeface="+mj-ea"/>
                <a:ea typeface="+mj-ea"/>
                <a:cs typeface="仿宋_GB2312" panose="02010609030101010101" pitchFamily="49" charset="-122"/>
                <a:sym typeface="+mn-ea"/>
              </a:rPr>
              <a:t>根据国务院发布的有关规定发放的创造发明奖、国家星火奖、自然科学奖、科学技术进步奖和支付的合理化建议和技术改进奖以及支付给运动员在重大体育比赛中的重奖。</a:t>
            </a:r>
            <a:r>
              <a:rPr lang="zh-CN" altLang="en-US" sz="1600" dirty="0" smtClean="0">
                <a:solidFill>
                  <a:srgbClr val="FF0000"/>
                </a:solidFill>
                <a:latin typeface="+mj-ea"/>
                <a:ea typeface="+mj-ea"/>
                <a:cs typeface="仿宋_GB2312" panose="02010609030101010101" pitchFamily="49" charset="-122"/>
                <a:sym typeface="+mn-ea"/>
              </a:rPr>
              <a:t>（国家级）</a:t>
            </a:r>
            <a:endParaRPr lang="zh-CN" altLang="en-US" sz="1600" dirty="0" smtClean="0">
              <a:solidFill>
                <a:srgbClr val="FF0000"/>
              </a:solidFill>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2.</a:t>
            </a:r>
            <a:r>
              <a:rPr lang="zh-CN" altLang="en-US" sz="1600" dirty="0" smtClean="0">
                <a:latin typeface="+mj-ea"/>
                <a:ea typeface="+mj-ea"/>
                <a:cs typeface="仿宋_GB2312" panose="02010609030101010101" pitchFamily="49" charset="-122"/>
                <a:sym typeface="+mn-ea"/>
              </a:rPr>
              <a:t>有关</a:t>
            </a:r>
            <a:r>
              <a:rPr lang="zh-CN" altLang="en-US" sz="1600" dirty="0" smtClean="0">
                <a:solidFill>
                  <a:srgbClr val="FF0000"/>
                </a:solidFill>
                <a:latin typeface="+mj-ea"/>
                <a:ea typeface="+mj-ea"/>
                <a:cs typeface="仿宋_GB2312" panose="02010609030101010101" pitchFamily="49" charset="-122"/>
                <a:sym typeface="+mn-ea"/>
              </a:rPr>
              <a:t>劳动保险和职工福利</a:t>
            </a:r>
            <a:r>
              <a:rPr lang="zh-CN" altLang="en-US" sz="1600" dirty="0" smtClean="0">
                <a:latin typeface="+mj-ea"/>
                <a:ea typeface="+mj-ea"/>
                <a:cs typeface="仿宋_GB2312" panose="02010609030101010101" pitchFamily="49" charset="-122"/>
                <a:sym typeface="+mn-ea"/>
              </a:rPr>
              <a:t>方面的费用。如防降温费、抚恤金、慰问金、独生子女费等。</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3.</a:t>
            </a:r>
            <a:r>
              <a:rPr lang="en-US" altLang="zh-CN" sz="1600" dirty="0" smtClean="0">
                <a:solidFill>
                  <a:srgbClr val="FF0000"/>
                </a:solidFill>
                <a:latin typeface="+mj-ea"/>
                <a:ea typeface="+mj-ea"/>
                <a:cs typeface="仿宋_GB2312" panose="02010609030101010101" pitchFamily="49" charset="-122"/>
                <a:sym typeface="+mn-ea"/>
              </a:rPr>
              <a:t>劳动保护</a:t>
            </a:r>
            <a:r>
              <a:rPr lang="en-US" altLang="zh-CN" sz="1600" dirty="0" smtClean="0">
                <a:latin typeface="+mj-ea"/>
                <a:ea typeface="+mj-ea"/>
                <a:cs typeface="仿宋_GB2312" panose="02010609030101010101" pitchFamily="49" charset="-122"/>
                <a:sym typeface="+mn-ea"/>
              </a:rPr>
              <a:t>的各种支出，如工作服、手套等。</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4.有关</a:t>
            </a:r>
            <a:r>
              <a:rPr lang="en-US" altLang="zh-CN" sz="1600" dirty="0" smtClean="0">
                <a:solidFill>
                  <a:srgbClr val="FF0000"/>
                </a:solidFill>
                <a:latin typeface="+mj-ea"/>
                <a:ea typeface="+mj-ea"/>
                <a:cs typeface="仿宋_GB2312" panose="02010609030101010101" pitchFamily="49" charset="-122"/>
                <a:sym typeface="+mn-ea"/>
              </a:rPr>
              <a:t>离休、退休、退职人员</a:t>
            </a:r>
            <a:r>
              <a:rPr lang="en-US" altLang="zh-CN" sz="1600" dirty="0" smtClean="0">
                <a:latin typeface="+mj-ea"/>
                <a:ea typeface="+mj-ea"/>
                <a:cs typeface="仿宋_GB2312" panose="02010609030101010101" pitchFamily="49" charset="-122"/>
                <a:sym typeface="+mn-ea"/>
              </a:rPr>
              <a:t>待遇的各项支出。</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5.支付给外单位</a:t>
            </a:r>
            <a:r>
              <a:rPr lang="en-US" altLang="zh-CN" sz="1600" dirty="0" smtClean="0">
                <a:solidFill>
                  <a:srgbClr val="FF0000"/>
                </a:solidFill>
                <a:latin typeface="+mj-ea"/>
                <a:ea typeface="+mj-ea"/>
                <a:cs typeface="仿宋_GB2312" panose="02010609030101010101" pitchFamily="49" charset="-122"/>
                <a:sym typeface="+mn-ea"/>
              </a:rPr>
              <a:t>一次性劳务人员</a:t>
            </a:r>
            <a:r>
              <a:rPr lang="en-US" altLang="zh-CN" sz="1600" dirty="0" smtClean="0">
                <a:latin typeface="+mj-ea"/>
                <a:ea typeface="+mj-ea"/>
                <a:cs typeface="仿宋_GB2312" panose="02010609030101010101" pitchFamily="49" charset="-122"/>
                <a:sym typeface="+mn-ea"/>
              </a:rPr>
              <a:t>的稿费、讲课费及其他专门工作报酬</a:t>
            </a:r>
            <a:r>
              <a:rPr lang="zh-CN" altLang="en-US" sz="1600" dirty="0" smtClean="0">
                <a:latin typeface="+mj-ea"/>
                <a:ea typeface="+mj-ea"/>
                <a:cs typeface="仿宋_GB2312" panose="02010609030101010101" pitchFamily="49" charset="-122"/>
                <a:sym typeface="+mn-ea"/>
              </a:rPr>
              <a:t>。</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solidFill>
                  <a:srgbClr val="FF0000"/>
                </a:solidFill>
                <a:latin typeface="+mj-ea"/>
                <a:ea typeface="+mj-ea"/>
                <a:cs typeface="仿宋_GB2312" panose="02010609030101010101" pitchFamily="49" charset="-122"/>
                <a:sym typeface="+mn-ea"/>
              </a:rPr>
              <a:t>6.差旅费均不计入工资总额</a:t>
            </a:r>
            <a:r>
              <a:rPr lang="zh-CN" altLang="en-US" sz="1600" dirty="0" smtClean="0">
                <a:solidFill>
                  <a:srgbClr val="FF0000"/>
                </a:solidFill>
                <a:latin typeface="+mj-ea"/>
                <a:ea typeface="+mj-ea"/>
                <a:cs typeface="仿宋_GB2312" panose="02010609030101010101" pitchFamily="49" charset="-122"/>
                <a:sym typeface="+mn-ea"/>
              </a:rPr>
              <a:t>。</a:t>
            </a:r>
            <a:endParaRPr lang="zh-CN" sz="1600" b="1" dirty="0" smtClean="0">
              <a:solidFill>
                <a:schemeClr val="tx1"/>
              </a:solidFill>
              <a:latin typeface="仿宋_GB2312" panose="02010609030101010101" pitchFamily="49" charset="-122"/>
              <a:cs typeface="仿宋_GB2312" panose="02010609030101010101" pitchFamily="49" charset="-122"/>
              <a:sym typeface="+mn-ea"/>
            </a:endParaRPr>
          </a:p>
          <a:p>
            <a:pPr marL="457200" lvl="1" indent="0" algn="l" eaLnBrk="1" hangingPunct="1">
              <a:lnSpc>
                <a:spcPct val="150000"/>
              </a:lnSpc>
              <a:buNone/>
            </a:pPr>
            <a:endParaRPr lang="en-US" altLang="zh-CN" sz="1600" dirty="0" smtClean="0">
              <a:latin typeface="+mj-ea"/>
              <a:ea typeface="+mj-ea"/>
              <a:cs typeface="仿宋_GB2312" panose="02010609030101010101" pitchFamily="49" charset="-122"/>
            </a:endParaRPr>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7.</a:t>
            </a:r>
            <a:r>
              <a:rPr lang="zh-CN" altLang="en-US" sz="1600" dirty="0" smtClean="0">
                <a:latin typeface="+mn-ea"/>
                <a:cs typeface="仿宋_GB2312" panose="02010609030101010101" pitchFamily="49" charset="-122"/>
                <a:sym typeface="+mn-ea"/>
              </a:rPr>
              <a:t>对自带工具来企业工作的从业人员所支付的工具等的补偿费用。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8.</a:t>
            </a:r>
            <a:r>
              <a:rPr lang="zh-CN" altLang="en-US" sz="1600" dirty="0" smtClean="0">
                <a:latin typeface="+mn-ea"/>
                <a:cs typeface="仿宋_GB2312" panose="02010609030101010101" pitchFamily="49" charset="-122"/>
                <a:sym typeface="+mn-ea"/>
              </a:rPr>
              <a:t>实行租赁经营单位的承租人的风险性补偿收入。</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9.</a:t>
            </a:r>
            <a:r>
              <a:rPr lang="zh-CN" altLang="en-US" sz="1600" dirty="0" smtClean="0">
                <a:latin typeface="+mn-ea"/>
                <a:cs typeface="仿宋_GB2312" panose="02010609030101010101" pitchFamily="49" charset="-122"/>
                <a:sym typeface="+mn-ea"/>
              </a:rPr>
              <a:t>一些单位职工集资入股或购买本企业的股票和债券后发给职工的</a:t>
            </a:r>
            <a:r>
              <a:rPr lang="zh-CN" altLang="en-US" sz="1600" dirty="0" smtClean="0">
                <a:solidFill>
                  <a:srgbClr val="FF0000"/>
                </a:solidFill>
                <a:latin typeface="+mn-ea"/>
                <a:cs typeface="仿宋_GB2312" panose="02010609030101010101" pitchFamily="49" charset="-122"/>
                <a:sym typeface="+mn-ea"/>
              </a:rPr>
              <a:t>股息分红、债券利息</a:t>
            </a:r>
            <a:r>
              <a:rPr lang="zh-CN" altLang="en-US" sz="1600" dirty="0" smtClean="0">
                <a:latin typeface="+mn-ea"/>
                <a:cs typeface="仿宋_GB2312" panose="02010609030101010101" pitchFamily="49" charset="-122"/>
                <a:sym typeface="+mn-ea"/>
              </a:rPr>
              <a:t>以及职工个人技术投入后的税前收益分配。（</a:t>
            </a:r>
            <a:r>
              <a:rPr lang="zh-CN" altLang="en-US" sz="1600" dirty="0" smtClean="0">
                <a:solidFill>
                  <a:srgbClr val="FF0000"/>
                </a:solidFill>
                <a:latin typeface="+mn-ea"/>
                <a:cs typeface="仿宋_GB2312" panose="02010609030101010101" pitchFamily="49" charset="-122"/>
                <a:sym typeface="+mn-ea"/>
              </a:rPr>
              <a:t>资本性收益</a:t>
            </a:r>
            <a:r>
              <a:rPr lang="zh-CN" altLang="en-US" sz="1600" dirty="0" smtClean="0">
                <a:latin typeface="+mn-ea"/>
                <a:cs typeface="仿宋_GB2312" panose="02010609030101010101" pitchFamily="49" charset="-122"/>
                <a:sym typeface="+mn-ea"/>
              </a:rPr>
              <a:t>）</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10.</a:t>
            </a:r>
            <a:r>
              <a:rPr lang="zh-CN" altLang="en-US" sz="1600" dirty="0" smtClean="0">
                <a:latin typeface="+mn-ea"/>
                <a:cs typeface="仿宋_GB2312" panose="02010609030101010101" pitchFamily="49" charset="-122"/>
                <a:sym typeface="+mn-ea"/>
              </a:rPr>
              <a:t>企业一次性支付的工伤医疗补助金、伤残就业补助金、生活补助费、经济补偿金（</a:t>
            </a:r>
            <a:r>
              <a:rPr lang="zh-CN" altLang="en-US" sz="1600" dirty="0" smtClean="0">
                <a:solidFill>
                  <a:srgbClr val="FF0000"/>
                </a:solidFill>
                <a:latin typeface="+mn-ea"/>
                <a:cs typeface="仿宋_GB2312" panose="02010609030101010101" pitchFamily="49" charset="-122"/>
                <a:sym typeface="+mn-ea"/>
              </a:rPr>
              <a:t>离职补偿、竞业限制补偿</a:t>
            </a:r>
            <a:r>
              <a:rPr lang="zh-CN" altLang="en-US" sz="1600" dirty="0" smtClean="0">
                <a:latin typeface="+mn-ea"/>
                <a:cs typeface="仿宋_GB2312" panose="02010609030101010101" pitchFamily="49" charset="-122"/>
                <a:sym typeface="+mn-ea"/>
              </a:rPr>
              <a:t>）、赔偿金或违约金，买断工龄支付给职工的费用。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11.</a:t>
            </a:r>
            <a:r>
              <a:rPr lang="zh-CN" altLang="en-US" sz="1600" dirty="0" smtClean="0">
                <a:solidFill>
                  <a:srgbClr val="FF0000"/>
                </a:solidFill>
                <a:latin typeface="+mn-ea"/>
                <a:cs typeface="仿宋_GB2312" panose="02010609030101010101" pitchFamily="49" charset="-122"/>
                <a:sym typeface="+mn-ea"/>
              </a:rPr>
              <a:t>劳务派遣</a:t>
            </a:r>
            <a:r>
              <a:rPr lang="zh-CN" altLang="en-US" sz="1600" dirty="0" smtClean="0">
                <a:latin typeface="+mn-ea"/>
                <a:cs typeface="仿宋_GB2312" panose="02010609030101010101" pitchFamily="49" charset="-122"/>
                <a:sym typeface="+mn-ea"/>
              </a:rPr>
              <a:t>单位收取用工单位支付的人员工资以外的</a:t>
            </a:r>
            <a:r>
              <a:rPr lang="zh-CN" altLang="en-US" sz="1600" dirty="0" smtClean="0">
                <a:solidFill>
                  <a:srgbClr val="FF0000"/>
                </a:solidFill>
                <a:latin typeface="+mn-ea"/>
                <a:cs typeface="仿宋_GB2312" panose="02010609030101010101" pitchFamily="49" charset="-122"/>
                <a:sym typeface="+mn-ea"/>
              </a:rPr>
              <a:t>手续费和管理费</a:t>
            </a:r>
            <a:r>
              <a:rPr lang="zh-CN" altLang="en-US" sz="1600" dirty="0" smtClean="0">
                <a:latin typeface="+mn-ea"/>
                <a:cs typeface="仿宋_GB2312" panose="02010609030101010101" pitchFamily="49" charset="-122"/>
                <a:sym typeface="+mn-ea"/>
              </a:rPr>
              <a:t>。</a:t>
            </a: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12.</a:t>
            </a:r>
            <a:r>
              <a:rPr lang="zh-CN" altLang="en-US" sz="1600" dirty="0" smtClean="0">
                <a:latin typeface="+mn-ea"/>
                <a:cs typeface="仿宋_GB2312" panose="02010609030101010101" pitchFamily="49" charset="-122"/>
                <a:sym typeface="+mn-ea"/>
              </a:rPr>
              <a:t>支付给家庭工人的加工费和按加工订货办法支付给承包单位的发包费用。</a:t>
            </a:r>
            <a:endParaRPr lang="en-US" altLang="zh-CN" sz="1600" dirty="0" smtClean="0">
              <a:latin typeface="+mn-ea"/>
              <a:cs typeface="仿宋_GB2312" panose="02010609030101010101" pitchFamily="49" charset="-122"/>
              <a:sym typeface="+mn-ea"/>
            </a:endParaRPr>
          </a:p>
          <a:p>
            <a:pPr lvl="1" eaLnBrk="1" hangingPunct="1">
              <a:lnSpc>
                <a:spcPct val="150000"/>
              </a:lnSpc>
              <a:buNone/>
            </a:pPr>
            <a:endParaRPr lang="zh-CN" altLang="en-US" sz="1600" dirty="0" smtClean="0">
              <a:latin typeface="+mn-ea"/>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728" y="713568"/>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
        <p:nvSpPr>
          <p:cNvPr id="3" name="矩形 2"/>
          <p:cNvSpPr/>
          <p:nvPr/>
        </p:nvSpPr>
        <p:spPr>
          <a:xfrm>
            <a:off x="1500166" y="1070758"/>
            <a:ext cx="7215238" cy="4154984"/>
          </a:xfrm>
          <a:prstGeom prst="rect">
            <a:avLst/>
          </a:prstGeom>
        </p:spPr>
        <p:txBody>
          <a:bodyPr wrap="square">
            <a:spAutoFit/>
          </a:bodyPr>
          <a:lstStyle/>
          <a:p>
            <a:pPr lvl="1">
              <a:lnSpc>
                <a:spcPct val="150000"/>
              </a:lnSpc>
            </a:pPr>
            <a:r>
              <a:rPr lang="en-US" altLang="zh-CN" sz="1600" dirty="0" smtClean="0">
                <a:latin typeface="+mn-ea"/>
                <a:cs typeface="仿宋_GB2312" panose="02010609030101010101" pitchFamily="49" charset="-122"/>
                <a:sym typeface="+mn-ea"/>
              </a:rPr>
              <a:t>13.</a:t>
            </a:r>
            <a:r>
              <a:rPr lang="zh-CN" altLang="en-US" sz="1600" dirty="0" smtClean="0">
                <a:latin typeface="+mn-ea"/>
                <a:cs typeface="仿宋_GB2312" panose="02010609030101010101" pitchFamily="49" charset="-122"/>
                <a:sym typeface="+mn-ea"/>
              </a:rPr>
              <a:t>支付给参加企业劳动的</a:t>
            </a:r>
            <a:r>
              <a:rPr lang="zh-CN" altLang="en-US" sz="1600" dirty="0" smtClean="0">
                <a:solidFill>
                  <a:srgbClr val="FF0000"/>
                </a:solidFill>
                <a:latin typeface="+mn-ea"/>
                <a:cs typeface="仿宋_GB2312" panose="02010609030101010101" pitchFamily="49" charset="-122"/>
                <a:sym typeface="+mn-ea"/>
              </a:rPr>
              <a:t>实习在校学生</a:t>
            </a:r>
            <a:r>
              <a:rPr lang="zh-CN" altLang="en-US" sz="1600" dirty="0" smtClean="0">
                <a:latin typeface="+mn-ea"/>
                <a:cs typeface="仿宋_GB2312" panose="02010609030101010101" pitchFamily="49" charset="-122"/>
                <a:sym typeface="+mn-ea"/>
              </a:rPr>
              <a:t>的补贴。</a:t>
            </a:r>
            <a:endParaRPr lang="zh-CN" altLang="zh-CN"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14.</a:t>
            </a:r>
            <a:r>
              <a:rPr lang="zh-CN" altLang="en-US" sz="1600" dirty="0" smtClean="0">
                <a:latin typeface="+mn-ea"/>
                <a:cs typeface="仿宋_GB2312" panose="02010609030101010101" pitchFamily="49" charset="-122"/>
                <a:sym typeface="+mn-ea"/>
              </a:rPr>
              <a:t>调动工作的旅费和安家费中净结余的现金。（异地安家费、人才引进补贴）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15.</a:t>
            </a:r>
            <a:r>
              <a:rPr lang="zh-CN" altLang="en-US" sz="1600" dirty="0" smtClean="0">
                <a:latin typeface="+mn-ea"/>
                <a:cs typeface="仿宋_GB2312" panose="02010609030101010101" pitchFamily="49" charset="-122"/>
                <a:sym typeface="+mn-ea"/>
              </a:rPr>
              <a:t>由单位负担的各项社会保险、住房公积金。</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16.</a:t>
            </a:r>
            <a:r>
              <a:rPr lang="zh-CN" altLang="en-US" sz="1600" dirty="0" smtClean="0">
                <a:latin typeface="+mn-ea"/>
                <a:cs typeface="仿宋_GB2312" panose="02010609030101010101" pitchFamily="49" charset="-122"/>
                <a:sym typeface="+mn-ea"/>
              </a:rPr>
              <a:t>支付给从保安公司招用人员的补贴。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17.</a:t>
            </a:r>
            <a:r>
              <a:rPr lang="zh-CN" altLang="en-US" sz="1600" dirty="0" smtClean="0">
                <a:latin typeface="+mn-ea"/>
                <a:cs typeface="仿宋_GB2312" panose="02010609030101010101" pitchFamily="49" charset="-122"/>
                <a:sym typeface="+mn-ea"/>
              </a:rPr>
              <a:t>因</a:t>
            </a:r>
            <a:r>
              <a:rPr lang="zh-CN" altLang="en-US" sz="1600" dirty="0" smtClean="0">
                <a:solidFill>
                  <a:srgbClr val="FF0000"/>
                </a:solidFill>
                <a:latin typeface="+mn-ea"/>
                <a:cs typeface="仿宋_GB2312" panose="02010609030101010101" pitchFamily="49" charset="-122"/>
                <a:sym typeface="+mn-ea"/>
              </a:rPr>
              <a:t>病假、事假</a:t>
            </a:r>
            <a:r>
              <a:rPr lang="zh-CN" altLang="en-US" sz="1600" dirty="0" smtClean="0">
                <a:latin typeface="+mn-ea"/>
                <a:cs typeface="仿宋_GB2312" panose="02010609030101010101" pitchFamily="49" charset="-122"/>
                <a:sym typeface="+mn-ea"/>
              </a:rPr>
              <a:t>等情况产生的扣款，因公司其他事项产生的罚款，前期多发工资的扣回等。</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18.</a:t>
            </a:r>
            <a:r>
              <a:rPr lang="zh-CN" altLang="en-US" sz="1600" dirty="0" smtClean="0">
                <a:latin typeface="+mn-ea"/>
                <a:cs typeface="仿宋_GB2312" panose="02010609030101010101" pitchFamily="49" charset="-122"/>
                <a:sym typeface="+mn-ea"/>
              </a:rPr>
              <a:t>从单位</a:t>
            </a:r>
            <a:r>
              <a:rPr lang="zh-CN" altLang="en-US" sz="1600" dirty="0" smtClean="0">
                <a:solidFill>
                  <a:srgbClr val="FF0000"/>
                </a:solidFill>
                <a:latin typeface="+mn-ea"/>
                <a:cs typeface="仿宋_GB2312" panose="02010609030101010101" pitchFamily="49" charset="-122"/>
                <a:sym typeface="+mn-ea"/>
              </a:rPr>
              <a:t>工会经费或工会账户</a:t>
            </a:r>
            <a:r>
              <a:rPr lang="zh-CN" altLang="en-US" sz="1600" dirty="0" smtClean="0">
                <a:latin typeface="+mn-ea"/>
                <a:cs typeface="仿宋_GB2312" panose="02010609030101010101" pitchFamily="49" charset="-122"/>
                <a:sym typeface="+mn-ea"/>
              </a:rPr>
              <a:t>中发放的现金或实物。</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19.</a:t>
            </a:r>
            <a:r>
              <a:rPr lang="zh-CN" altLang="en-US" sz="1600" dirty="0" smtClean="0">
                <a:latin typeface="+mn-ea"/>
                <a:cs typeface="仿宋_GB2312" panose="02010609030101010101" pitchFamily="49" charset="-122"/>
                <a:sym typeface="+mn-ea"/>
              </a:rPr>
              <a:t>工伤人员的生活费（款源是社会保险基金，由单位代收代付）</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20.</a:t>
            </a:r>
            <a:r>
              <a:rPr lang="zh-CN" altLang="en-US" sz="1600" dirty="0" smtClean="0">
                <a:latin typeface="+mn-ea"/>
                <a:cs typeface="仿宋_GB2312" panose="02010609030101010101" pitchFamily="49" charset="-122"/>
                <a:sym typeface="+mn-ea"/>
              </a:rPr>
              <a:t>给上年度离职人员补发的工资奖金等。（从业人员和工资总额相匹配）</a:t>
            </a:r>
            <a:endParaRPr lang="zh-CN" altLang="en-US" sz="1600" dirty="0" smtClean="0">
              <a:latin typeface="+mn-ea"/>
              <a:cs typeface="仿宋_GB2312" panose="02010609030101010101" pitchFamily="49" charset="-122"/>
              <a:sym typeface="+mn-ea"/>
            </a:endParaRPr>
          </a:p>
          <a:p>
            <a:pPr lvl="1">
              <a:lnSpc>
                <a:spcPct val="150000"/>
              </a:lnSpc>
            </a:pPr>
            <a:endParaRPr lang="zh-CN" altLang="zh-CN" sz="1600" dirty="0" smtClean="0">
              <a:latin typeface="+mn-ea"/>
              <a:cs typeface="仿宋_GB2312" panose="02010609030101010101" pitchFamily="49" charset="-122"/>
              <a:sym typeface="+mn-ea"/>
            </a:endParaRPr>
          </a:p>
        </p:txBody>
      </p:sp>
      <p:sp>
        <p:nvSpPr>
          <p:cNvPr id="4"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42440" y="914400"/>
            <a:ext cx="7159625" cy="2676525"/>
          </a:xfrm>
          <a:prstGeom prst="rect">
            <a:avLst/>
          </a:prstGeom>
          <a:noFill/>
        </p:spPr>
        <p:txBody>
          <a:bodyPr wrap="square" rtlCol="0" anchor="t">
            <a:spAutoFit/>
          </a:bodyPr>
          <a:p>
            <a:r>
              <a:rPr lang="zh-CN" altLang="en-US" sz="2400">
                <a:solidFill>
                  <a:srgbClr val="FF0000"/>
                </a:solidFill>
              </a:rPr>
              <a:t>注意：</a:t>
            </a:r>
            <a:endParaRPr lang="zh-CN" altLang="en-US" sz="2400">
              <a:solidFill>
                <a:srgbClr val="FF0000"/>
              </a:solidFill>
            </a:endParaRPr>
          </a:p>
          <a:p>
            <a:endParaRPr lang="zh-CN" altLang="en-US" sz="2400"/>
          </a:p>
          <a:p>
            <a:r>
              <a:rPr lang="zh-CN" altLang="en-US" sz="2400"/>
              <a:t>今年对出租车公司进行数据核查过程中发现，出租车驾驶员上交份子钱后，出租车公司利用该笔资金为出租车驾驶员缴纳社保，部分出租车公司认为社保款项来源于司机个人，因此未将五险一金个人缴纳部分计入工资总额，导致漏报。</a:t>
            </a:r>
            <a:r>
              <a:rPr lang="zh-CN" altLang="en-US"/>
              <a:t> </a:t>
            </a:r>
            <a:endParaRPr lang="zh-CN" altLang="en-US"/>
          </a:p>
        </p:txBody>
      </p:sp>
      <p:sp>
        <p:nvSpPr>
          <p:cNvPr id="4" name="文本框 3"/>
          <p:cNvSpPr txBox="1"/>
          <p:nvPr/>
        </p:nvSpPr>
        <p:spPr>
          <a:xfrm>
            <a:off x="1259840" y="122555"/>
            <a:ext cx="3042920" cy="521970"/>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1910" y="24130"/>
            <a:ext cx="518985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专业指标</a:t>
            </a:r>
            <a:r>
              <a:rPr lang="en-US" altLang="zh-CN"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cs typeface="+mj-cs"/>
                <a:sym typeface="+mn-ea"/>
              </a:rPr>
              <a:t>应付职工薪酬的概念</a:t>
            </a:r>
            <a:endParaRPr lang="zh-CN" altLang="en-US" sz="2800" dirty="0"/>
          </a:p>
        </p:txBody>
      </p:sp>
      <p:sp>
        <p:nvSpPr>
          <p:cNvPr id="76802" name="Rectangle 3"/>
          <p:cNvSpPr>
            <a:spLocks noGrp="1"/>
          </p:cNvSpPr>
          <p:nvPr/>
        </p:nvSpPr>
        <p:spPr>
          <a:xfrm>
            <a:off x="1569720" y="789940"/>
            <a:ext cx="7142480" cy="360934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FF0000"/>
                </a:solidFill>
                <a:latin typeface="+mn-ea"/>
              </a:rPr>
              <a:t>应付职工薪酬</a:t>
            </a:r>
            <a:r>
              <a:rPr lang="zh-CN" altLang="en-US" sz="2400" b="1" dirty="0" smtClean="0">
                <a:solidFill>
                  <a:srgbClr val="FF0000"/>
                </a:solidFill>
                <a:latin typeface="+mn-ea"/>
              </a:rPr>
              <a:t>：</a:t>
            </a:r>
            <a:endParaRPr lang="en-US" altLang="zh-CN" sz="2400" b="1" dirty="0" smtClean="0">
              <a:solidFill>
                <a:srgbClr val="FF0000"/>
              </a:solidFill>
              <a:latin typeface="+mn-ea"/>
            </a:endParaRPr>
          </a:p>
          <a:p>
            <a:pPr marL="0" indent="0">
              <a:buNone/>
            </a:pPr>
            <a:endParaRPr lang="zh-CN" altLang="en-US" sz="2400" dirty="0">
              <a:solidFill>
                <a:srgbClr val="FF0000"/>
              </a:solidFill>
              <a:latin typeface="+mn-ea"/>
            </a:endParaRPr>
          </a:p>
          <a:p>
            <a:pPr marL="0" indent="0">
              <a:buNone/>
            </a:pPr>
            <a:r>
              <a:rPr lang="zh-CN" altLang="en-US" sz="2000" dirty="0">
                <a:latin typeface="+mn-ea"/>
              </a:rPr>
              <a:t>指企业为获得职工提供的服务而给予各种形式的报酬以及其他相关支出。包括职工工资、奖金、津贴和补贴、职工福利费，医疗保险费、养老保险费、失业保险费、工伤保险费和生育保险费等社会保险费，住房公积金，工会经费和职工教育经费，非货币性福利，解除职工的劳动关系给予的补偿，其他与获得职工提供的服务相关的支出。</a:t>
            </a:r>
            <a:endParaRPr lang="zh-CN" altLang="en-US" sz="2000" dirty="0">
              <a:latin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8575" y="43180"/>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77826" name="Rectangle 3"/>
          <p:cNvSpPr>
            <a:spLocks noGrp="1"/>
          </p:cNvSpPr>
          <p:nvPr/>
        </p:nvSpPr>
        <p:spPr>
          <a:xfrm>
            <a:off x="1298575" y="666750"/>
            <a:ext cx="7645400" cy="439166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zh-CN" altLang="en-US" sz="2000" b="1" dirty="0">
                <a:latin typeface="+mn-ea"/>
              </a:rPr>
              <a:t>项目不同</a:t>
            </a:r>
            <a:r>
              <a:rPr lang="zh-CN" altLang="en-US" sz="2000" b="1" dirty="0">
                <a:solidFill>
                  <a:schemeClr val="hlink"/>
                </a:solidFill>
                <a:latin typeface="+mn-ea"/>
              </a:rPr>
              <a:t> </a:t>
            </a:r>
            <a:r>
              <a:rPr lang="zh-CN" altLang="en-US" sz="2400" dirty="0">
                <a:solidFill>
                  <a:schemeClr val="hlink"/>
                </a:solidFill>
                <a:latin typeface="+mn-ea"/>
              </a:rPr>
              <a:t> </a:t>
            </a:r>
            <a:endParaRPr lang="zh-CN" altLang="en-US" sz="2400" dirty="0">
              <a:solidFill>
                <a:schemeClr val="hlink"/>
              </a:solidFill>
              <a:latin typeface="+mn-ea"/>
            </a:endParaRPr>
          </a:p>
          <a:p>
            <a:pPr lvl="1">
              <a:lnSpc>
                <a:spcPct val="90000"/>
              </a:lnSpc>
            </a:pPr>
            <a:r>
              <a:rPr lang="zh-CN" altLang="en-US" sz="2000" dirty="0">
                <a:latin typeface="+mn-ea"/>
              </a:rPr>
              <a:t>工资总额是无论是计入工资科目还是其他科目，只要符合劳动报酬性质的都应统计在工资总额中；</a:t>
            </a:r>
            <a:endParaRPr lang="zh-CN" altLang="en-US" sz="2000" dirty="0">
              <a:latin typeface="+mn-ea"/>
            </a:endParaRPr>
          </a:p>
          <a:p>
            <a:pPr lvl="1">
              <a:lnSpc>
                <a:spcPct val="90000"/>
              </a:lnSpc>
            </a:pPr>
            <a:r>
              <a:rPr lang="zh-CN" altLang="en-US" sz="2000" dirty="0">
                <a:solidFill>
                  <a:srgbClr val="FF0000"/>
                </a:solidFill>
                <a:latin typeface="+mn-ea"/>
              </a:rPr>
              <a:t>应付职工薪酬包括工资、职工福利费、单位负担的五险一金、工会经费和职工教育经费、非货币性福利、解除职工的劳动关系给予的补偿</a:t>
            </a:r>
            <a:endParaRPr lang="zh-CN" altLang="en-US" sz="2000" dirty="0">
              <a:solidFill>
                <a:srgbClr val="00FF00"/>
              </a:solidFill>
              <a:latin typeface="+mn-ea"/>
            </a:endParaRPr>
          </a:p>
          <a:p>
            <a:pPr>
              <a:lnSpc>
                <a:spcPct val="90000"/>
              </a:lnSpc>
            </a:pPr>
            <a:r>
              <a:rPr lang="zh-CN" altLang="en-US" sz="2000" b="1" dirty="0">
                <a:latin typeface="+mn-ea"/>
              </a:rPr>
              <a:t>会计账反映的位置不同 </a:t>
            </a:r>
            <a:r>
              <a:rPr lang="zh-CN" altLang="en-US" sz="2400" dirty="0">
                <a:latin typeface="+mn-ea"/>
              </a:rPr>
              <a:t>  </a:t>
            </a:r>
            <a:endParaRPr lang="zh-CN" altLang="en-US" sz="2400" dirty="0">
              <a:latin typeface="+mn-ea"/>
            </a:endParaRPr>
          </a:p>
          <a:p>
            <a:pPr lvl="1">
              <a:lnSpc>
                <a:spcPct val="90000"/>
              </a:lnSpc>
            </a:pPr>
            <a:r>
              <a:rPr lang="zh-CN" altLang="en-US" sz="2000" dirty="0">
                <a:latin typeface="+mn-ea"/>
              </a:rPr>
              <a:t>工资总额</a:t>
            </a:r>
            <a:r>
              <a:rPr lang="zh-CN" altLang="en-US" sz="2000" u="sng" dirty="0">
                <a:solidFill>
                  <a:srgbClr val="FF0000"/>
                </a:solidFill>
                <a:latin typeface="+mn-ea"/>
              </a:rPr>
              <a:t>主要</a:t>
            </a:r>
            <a:r>
              <a:rPr lang="zh-CN" altLang="en-US" sz="2000" dirty="0">
                <a:latin typeface="+mn-ea"/>
              </a:rPr>
              <a:t>是应付职工薪酬本年</a:t>
            </a:r>
            <a:r>
              <a:rPr lang="zh-CN" altLang="en-US" sz="2000" dirty="0">
                <a:solidFill>
                  <a:srgbClr val="FF0000"/>
                </a:solidFill>
                <a:latin typeface="+mn-ea"/>
              </a:rPr>
              <a:t>借方</a:t>
            </a:r>
            <a:r>
              <a:rPr lang="zh-CN" altLang="en-US" sz="2000" dirty="0">
                <a:latin typeface="+mn-ea"/>
              </a:rPr>
              <a:t>累计发生额中的</a:t>
            </a:r>
            <a:r>
              <a:rPr lang="zh-CN" altLang="en-US" sz="2000" u="sng" dirty="0">
                <a:solidFill>
                  <a:srgbClr val="FF0000"/>
                </a:solidFill>
                <a:latin typeface="+mn-ea"/>
              </a:rPr>
              <a:t>部分</a:t>
            </a:r>
            <a:r>
              <a:rPr lang="zh-CN" altLang="en-US" sz="2000" dirty="0">
                <a:latin typeface="+mn-ea"/>
              </a:rPr>
              <a:t>数据；</a:t>
            </a:r>
            <a:endParaRPr lang="zh-CN" altLang="en-US" sz="2000" dirty="0">
              <a:latin typeface="+mn-ea"/>
            </a:endParaRPr>
          </a:p>
          <a:p>
            <a:pPr lvl="1">
              <a:lnSpc>
                <a:spcPct val="90000"/>
              </a:lnSpc>
            </a:pPr>
            <a:r>
              <a:rPr lang="zh-CN" altLang="en-US" sz="2000" dirty="0">
                <a:latin typeface="+mn-ea"/>
              </a:rPr>
              <a:t>应付职工薪酬是本年贷方累计发生额全部</a:t>
            </a:r>
            <a:r>
              <a:rPr lang="zh-CN" altLang="en-US" sz="2000" dirty="0" smtClean="0">
                <a:latin typeface="+mn-ea"/>
              </a:rPr>
              <a:t>数据</a:t>
            </a:r>
            <a:endParaRPr lang="en-US" altLang="zh-CN" sz="2000" dirty="0" smtClean="0">
              <a:latin typeface="+mn-ea"/>
            </a:endParaRPr>
          </a:p>
          <a:p>
            <a:pPr lvl="1">
              <a:lnSpc>
                <a:spcPct val="90000"/>
              </a:lnSpc>
              <a:buNone/>
            </a:pPr>
            <a:endParaRPr lang="zh-CN" altLang="en-US" sz="2000" dirty="0">
              <a:latin typeface="+mn-ea"/>
            </a:endParaRPr>
          </a:p>
          <a:p>
            <a:pPr algn="just"/>
            <a:r>
              <a:rPr lang="zh-CN" altLang="en-US" sz="2000" b="1" dirty="0" smtClean="0">
                <a:solidFill>
                  <a:srgbClr val="FF0000"/>
                </a:solidFill>
              </a:rPr>
              <a:t>注意：</a:t>
            </a:r>
            <a:r>
              <a:rPr lang="zh-CN" altLang="en-US" sz="2000" dirty="0" smtClean="0">
                <a:latin typeface="+mn-ea"/>
              </a:rPr>
              <a:t>工资总额数据一般</a:t>
            </a:r>
            <a:r>
              <a:rPr lang="zh-CN" altLang="en-US" sz="2000" dirty="0" smtClean="0">
                <a:solidFill>
                  <a:srgbClr val="FF0000"/>
                </a:solidFill>
                <a:latin typeface="+mn-ea"/>
              </a:rPr>
              <a:t>不能</a:t>
            </a:r>
            <a:r>
              <a:rPr lang="zh-CN" altLang="en-US" sz="2000" dirty="0" smtClean="0">
                <a:latin typeface="+mn-ea"/>
              </a:rPr>
              <a:t>直接从“应付职工薪酬”科目取数</a:t>
            </a:r>
            <a:endParaRPr lang="zh-CN" altLang="en-US" sz="2000" dirty="0" smtClean="0">
              <a:latin typeface="+mn-ea"/>
            </a:endParaRPr>
          </a:p>
          <a:p>
            <a:pPr>
              <a:lnSpc>
                <a:spcPct val="90000"/>
              </a:lnSpc>
            </a:pP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1331595" y="554355"/>
          <a:ext cx="7771765" cy="4638040"/>
        </p:xfrm>
        <a:graphic>
          <a:graphicData uri="http://schemas.openxmlformats.org/drawingml/2006/table">
            <a:tbl>
              <a:tblPr firstRow="1" bandRow="1">
                <a:tableStyleId>{5C22544A-7EE6-4342-B048-85BDC9FD1C3A}</a:tableStyleId>
              </a:tblPr>
              <a:tblGrid>
                <a:gridCol w="512445"/>
                <a:gridCol w="5342890"/>
                <a:gridCol w="1916430"/>
              </a:tblGrid>
              <a:tr h="640080">
                <a:tc>
                  <a:txBody>
                    <a:bodyPr/>
                    <a:p>
                      <a:pPr algn="ctr">
                        <a:buNone/>
                      </a:pPr>
                      <a:r>
                        <a:rPr lang="zh-CN" altLang="en-US" sz="1200">
                          <a:solidFill>
                            <a:schemeClr val="tx1"/>
                          </a:solidFill>
                        </a:rPr>
                        <a:t>序号</a:t>
                      </a:r>
                      <a:endParaRPr lang="zh-CN" altLang="en-US" sz="1200">
                        <a:solidFill>
                          <a:schemeClr val="tx1"/>
                        </a:solidFill>
                      </a:endParaRPr>
                    </a:p>
                  </a:txBody>
                  <a:tcPr>
                    <a:noFill/>
                  </a:tcPr>
                </a:tc>
                <a:tc>
                  <a:txBody>
                    <a:bodyPr/>
                    <a:p>
                      <a:pPr algn="ctr">
                        <a:buNone/>
                      </a:pPr>
                      <a:r>
                        <a:rPr lang="zh-CN" altLang="en-US" sz="1600">
                          <a:solidFill>
                            <a:schemeClr val="tx1"/>
                          </a:solidFill>
                        </a:rPr>
                        <a:t>应付职工薪酬</a:t>
                      </a:r>
                      <a:endParaRPr lang="zh-CN" altLang="en-US" sz="1600">
                        <a:solidFill>
                          <a:schemeClr val="tx1"/>
                        </a:solidFill>
                      </a:endParaRPr>
                    </a:p>
                  </a:txBody>
                  <a:tcPr>
                    <a:noFill/>
                  </a:tcPr>
                </a:tc>
                <a:tc>
                  <a:txBody>
                    <a:bodyPr/>
                    <a:p>
                      <a:pPr algn="ctr">
                        <a:buNone/>
                      </a:pPr>
                      <a:r>
                        <a:rPr lang="zh-CN" altLang="en-US" sz="1600">
                          <a:solidFill>
                            <a:schemeClr val="tx1"/>
                          </a:solidFill>
                        </a:rPr>
                        <a:t>是否计入</a:t>
                      </a:r>
                      <a:endParaRPr lang="zh-CN" altLang="en-US" sz="1600">
                        <a:solidFill>
                          <a:schemeClr val="tx1"/>
                        </a:solidFill>
                      </a:endParaRPr>
                    </a:p>
                    <a:p>
                      <a:pPr algn="ctr">
                        <a:buNone/>
                      </a:pPr>
                      <a:r>
                        <a:rPr lang="zh-CN" altLang="en-US" sz="1600">
                          <a:solidFill>
                            <a:schemeClr val="tx1"/>
                          </a:solidFill>
                        </a:rPr>
                        <a:t>工资总额</a:t>
                      </a:r>
                      <a:endParaRPr lang="zh-CN" altLang="en-US" sz="1600">
                        <a:solidFill>
                          <a:schemeClr val="tx1"/>
                        </a:solidFill>
                      </a:endParaRPr>
                    </a:p>
                  </a:txBody>
                  <a:tcPr>
                    <a:noFill/>
                  </a:tcPr>
                </a:tc>
              </a:tr>
              <a:tr h="365760">
                <a:tc>
                  <a:txBody>
                    <a:bodyPr/>
                    <a:p>
                      <a:pPr algn="ctr">
                        <a:buNone/>
                      </a:pPr>
                      <a:r>
                        <a:rPr lang="zh-CN" altLang="en-US" sz="1600" b="1">
                          <a:solidFill>
                            <a:schemeClr val="tx1"/>
                          </a:solidFill>
                        </a:rPr>
                        <a:t>1</a:t>
                      </a:r>
                      <a:endParaRPr lang="zh-CN" altLang="en-US" sz="1600" b="1">
                        <a:solidFill>
                          <a:schemeClr val="tx1"/>
                        </a:solidFill>
                      </a:endParaRPr>
                    </a:p>
                  </a:txBody>
                  <a:tcPr>
                    <a:noFill/>
                  </a:tcPr>
                </a:tc>
                <a:tc>
                  <a:txBody>
                    <a:bodyPr/>
                    <a:p>
                      <a:pPr>
                        <a:buNone/>
                      </a:pPr>
                      <a:r>
                        <a:rPr lang="zh-CN" altLang="en-US" sz="1600" b="1">
                          <a:solidFill>
                            <a:schemeClr val="tx1"/>
                          </a:solidFill>
                          <a:sym typeface="+mn-ea"/>
                        </a:rPr>
                        <a:t>职工工资、奖金、津贴和补贴。</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计入</a:t>
                      </a:r>
                      <a:endParaRPr lang="zh-CN" altLang="en-US" sz="1600" b="1">
                        <a:solidFill>
                          <a:schemeClr val="tx1"/>
                        </a:solidFill>
                      </a:endParaRPr>
                    </a:p>
                  </a:txBody>
                  <a:tcPr anchor="ctr" anchorCtr="0">
                    <a:noFill/>
                  </a:tcPr>
                </a:tc>
              </a:tr>
              <a:tr h="802640">
                <a:tc>
                  <a:txBody>
                    <a:bodyPr/>
                    <a:p>
                      <a:pPr algn="ctr">
                        <a:buNone/>
                      </a:pPr>
                      <a:r>
                        <a:rPr lang="zh-CN" altLang="en-US" sz="1600" b="1">
                          <a:solidFill>
                            <a:schemeClr val="tx1"/>
                          </a:solidFill>
                        </a:rPr>
                        <a:t>2</a:t>
                      </a:r>
                      <a:endParaRPr lang="zh-CN" altLang="en-US" sz="1600" b="1">
                        <a:solidFill>
                          <a:schemeClr val="tx1"/>
                        </a:solidFill>
                      </a:endParaRPr>
                    </a:p>
                  </a:txBody>
                  <a:tcPr anchor="ctr" anchorCtr="0">
                    <a:noFill/>
                  </a:tcPr>
                </a:tc>
                <a:tc>
                  <a:txBody>
                    <a:bodyPr/>
                    <a:p>
                      <a:pPr fontAlgn="auto">
                        <a:lnSpc>
                          <a:spcPts val="2800"/>
                        </a:lnSpc>
                        <a:buNone/>
                      </a:pPr>
                      <a:r>
                        <a:rPr lang="zh-CN" altLang="en-US" sz="1600" b="1">
                          <a:solidFill>
                            <a:schemeClr val="tx1"/>
                          </a:solidFill>
                          <a:sym typeface="+mn-ea"/>
                        </a:rPr>
                        <a:t>职工福利费，如困难补助、丧葬费、抚恤费、安家费等。</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不计入</a:t>
                      </a:r>
                      <a:endParaRPr lang="zh-CN" altLang="en-US" sz="1600" b="1">
                        <a:solidFill>
                          <a:schemeClr val="tx1"/>
                        </a:solidFill>
                      </a:endParaRPr>
                    </a:p>
                  </a:txBody>
                  <a:tcPr anchor="ctr" anchorCtr="0">
                    <a:noFill/>
                  </a:tcPr>
                </a:tc>
              </a:tr>
              <a:tr h="802640">
                <a:tc>
                  <a:txBody>
                    <a:bodyPr/>
                    <a:p>
                      <a:pPr algn="ctr">
                        <a:buNone/>
                      </a:pPr>
                      <a:r>
                        <a:rPr lang="zh-CN" altLang="en-US" sz="1600" b="1">
                          <a:solidFill>
                            <a:schemeClr val="tx1"/>
                          </a:solidFill>
                        </a:rPr>
                        <a:t>3</a:t>
                      </a:r>
                      <a:endParaRPr lang="zh-CN" altLang="en-US" sz="1600" b="1">
                        <a:solidFill>
                          <a:schemeClr val="tx1"/>
                        </a:solidFill>
                      </a:endParaRPr>
                    </a:p>
                  </a:txBody>
                  <a:tcPr anchor="ctr" anchorCtr="0">
                    <a:noFill/>
                  </a:tcPr>
                </a:tc>
                <a:tc>
                  <a:txBody>
                    <a:bodyPr/>
                    <a:p>
                      <a:pPr fontAlgn="auto">
                        <a:lnSpc>
                          <a:spcPts val="2800"/>
                        </a:lnSpc>
                        <a:buNone/>
                      </a:pPr>
                      <a:r>
                        <a:rPr lang="zh-CN" altLang="en-US" sz="1600" b="1">
                          <a:solidFill>
                            <a:schemeClr val="tx1"/>
                          </a:solidFill>
                          <a:sym typeface="+mn-ea"/>
                        </a:rPr>
                        <a:t>医疗保险费、养老保险费、失业保险费、工伤保险费和生育保险费等社会保险费，住房公积金。        </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个人缴纳部分计入</a:t>
                      </a:r>
                      <a:endParaRPr lang="zh-CN" altLang="en-US" sz="1600" b="1">
                        <a:solidFill>
                          <a:schemeClr val="tx1"/>
                        </a:solidFill>
                      </a:endParaRPr>
                    </a:p>
                  </a:txBody>
                  <a:tcPr anchor="ctr" anchorCtr="0">
                    <a:noFill/>
                  </a:tcPr>
                </a:tc>
              </a:tr>
              <a:tr h="1158240">
                <a:tc>
                  <a:txBody>
                    <a:bodyPr/>
                    <a:p>
                      <a:pPr marR="0" algn="ctr" defTabSz="914400">
                        <a:lnSpc>
                          <a:spcPts val="3200"/>
                        </a:lnSpc>
                        <a:spcBef>
                          <a:spcPts val="0"/>
                        </a:spcBef>
                        <a:buClrTx/>
                        <a:buSzPct val="85000"/>
                        <a:buFont typeface="Wingdings" panose="05000000000000000000" charset="0"/>
                        <a:buNone/>
                        <a:defRPr/>
                      </a:pPr>
                      <a:r>
                        <a:rPr lang="zh-CN" altLang="en-US" sz="1600" b="1">
                          <a:solidFill>
                            <a:schemeClr val="tx1"/>
                          </a:solidFill>
                        </a:rPr>
                        <a:t>4</a:t>
                      </a:r>
                      <a:endParaRPr lang="zh-CN" altLang="en-US" sz="1600" b="1">
                        <a:solidFill>
                          <a:schemeClr val="tx1"/>
                        </a:solidFill>
                      </a:endParaRPr>
                    </a:p>
                  </a:txBody>
                  <a:tcPr anchor="ctr" anchorCtr="0">
                    <a:noFill/>
                  </a:tcPr>
                </a:tc>
                <a:tc>
                  <a:txBody>
                    <a:bodyPr/>
                    <a:p>
                      <a:pPr marR="0" defTabSz="914400" fontAlgn="auto">
                        <a:lnSpc>
                          <a:spcPts val="2800"/>
                        </a:lnSpc>
                        <a:spcBef>
                          <a:spcPts val="0"/>
                        </a:spcBef>
                        <a:buClrTx/>
                        <a:buSzPct val="85000"/>
                        <a:buFont typeface="Wingdings" panose="05000000000000000000" charset="0"/>
                        <a:defRPr/>
                      </a:pPr>
                      <a:r>
                        <a:rPr lang="zh-CN" altLang="en-US" sz="1600" b="1">
                          <a:solidFill>
                            <a:schemeClr val="tx1"/>
                          </a:solidFill>
                          <a:sym typeface="+mn-ea"/>
                        </a:rPr>
                        <a:t>工会经费和职工教育经费，利润分享计划，辞退福利和其他为获得职工提供的服务而给予的报酬或补偿。</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不计入</a:t>
                      </a:r>
                      <a:endParaRPr lang="zh-CN" altLang="en-US" sz="1600" b="1">
                        <a:solidFill>
                          <a:schemeClr val="tx1"/>
                        </a:solidFill>
                      </a:endParaRPr>
                    </a:p>
                  </a:txBody>
                  <a:tcPr anchor="ctr" anchorCtr="0">
                    <a:noFill/>
                  </a:tcPr>
                </a:tc>
              </a:tr>
              <a:tr h="868680">
                <a:tc>
                  <a:txBody>
                    <a:bodyPr/>
                    <a:p>
                      <a:pPr algn="ctr">
                        <a:buNone/>
                      </a:pPr>
                      <a:r>
                        <a:rPr lang="zh-CN" altLang="en-US" sz="1600" b="1">
                          <a:solidFill>
                            <a:schemeClr val="tx1"/>
                          </a:solidFill>
                        </a:rPr>
                        <a:t>5</a:t>
                      </a:r>
                      <a:endParaRPr lang="zh-CN" altLang="en-US" sz="1600" b="1">
                        <a:solidFill>
                          <a:schemeClr val="tx1"/>
                        </a:solidFill>
                      </a:endParaRPr>
                    </a:p>
                  </a:txBody>
                  <a:tcPr anchor="ctr" anchorCtr="0">
                    <a:noFill/>
                  </a:tcPr>
                </a:tc>
                <a:tc>
                  <a:txBody>
                    <a:bodyPr/>
                    <a:p>
                      <a:pPr fontAlgn="auto">
                        <a:lnSpc>
                          <a:spcPts val="3060"/>
                        </a:lnSpc>
                        <a:buNone/>
                      </a:pPr>
                      <a:r>
                        <a:rPr lang="zh-CN" altLang="en-US" sz="1600" b="1">
                          <a:solidFill>
                            <a:schemeClr val="tx1"/>
                          </a:solidFill>
                          <a:sym typeface="+mn-ea"/>
                        </a:rPr>
                        <a:t>劳务派遣人员薪酬（不包括因使用劳务派遣人员而支付的管理费用和其他用工成本）。</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计入</a:t>
                      </a:r>
                      <a:endParaRPr lang="zh-CN" altLang="en-US" sz="1600" b="1">
                        <a:solidFill>
                          <a:schemeClr val="tx1"/>
                        </a:solidFill>
                      </a:endParaRPr>
                    </a:p>
                  </a:txBody>
                  <a:tcPr anchor="ctr" anchorCtr="0">
                    <a:noFill/>
                  </a:tcPr>
                </a:tc>
              </a:tr>
            </a:tbl>
          </a:graphicData>
        </a:graphic>
      </p:graphicFrame>
      <p:sp>
        <p:nvSpPr>
          <p:cNvPr id="2" name="文本框 1"/>
          <p:cNvSpPr txBox="1"/>
          <p:nvPr/>
        </p:nvSpPr>
        <p:spPr>
          <a:xfrm>
            <a:off x="1259840" y="50165"/>
            <a:ext cx="4830445" cy="521970"/>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0325" y="24130"/>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第四部分：从业人员平均工资</a:t>
            </a:r>
            <a:endParaRPr lang="zh-CN" altLang="en-US" sz="2800"/>
          </a:p>
        </p:txBody>
      </p:sp>
      <p:sp>
        <p:nvSpPr>
          <p:cNvPr id="78850" name="Rectangle 3"/>
          <p:cNvSpPr>
            <a:spLocks noGrp="1"/>
          </p:cNvSpPr>
          <p:nvPr/>
        </p:nvSpPr>
        <p:spPr>
          <a:xfrm>
            <a:off x="1330325" y="599614"/>
            <a:ext cx="7527955" cy="418592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800" dirty="0">
                <a:solidFill>
                  <a:srgbClr val="FF0000"/>
                </a:solidFill>
                <a:latin typeface="黑体" panose="02010609060101010101" pitchFamily="49" charset="-122"/>
                <a:ea typeface="黑体" panose="02010609060101010101" pitchFamily="49" charset="-122"/>
              </a:rPr>
              <a:t>  </a:t>
            </a:r>
            <a:r>
              <a:rPr lang="zh-CN" altLang="en-US" sz="2400" dirty="0">
                <a:solidFill>
                  <a:srgbClr val="FF0000"/>
                </a:solidFill>
                <a:latin typeface="黑体" panose="02010609060101010101" pitchFamily="49" charset="-122"/>
                <a:ea typeface="黑体" panose="02010609060101010101" pitchFamily="49" charset="-122"/>
              </a:rPr>
              <a:t>注意：</a:t>
            </a:r>
            <a:endParaRPr lang="zh-CN" altLang="en-US" sz="2800" dirty="0">
              <a:solidFill>
                <a:srgbClr val="FF0066"/>
              </a:solidFill>
              <a:latin typeface="黑体" panose="02010609060101010101" pitchFamily="49" charset="-122"/>
              <a:ea typeface="黑体" panose="02010609060101010101" pitchFamily="49" charset="-122"/>
            </a:endParaRPr>
          </a:p>
          <a:p>
            <a:pPr lvl="1">
              <a:lnSpc>
                <a:spcPct val="130000"/>
              </a:lnSpc>
              <a:spcBef>
                <a:spcPct val="30000"/>
              </a:spcBef>
            </a:pPr>
            <a:r>
              <a:rPr lang="zh-CN" altLang="en-US" sz="2400" dirty="0" smtClean="0">
                <a:latin typeface="+mn-ea"/>
              </a:rPr>
              <a:t>从业人员平均工资及分组为计算指标（计算结果乘以</a:t>
            </a:r>
            <a:r>
              <a:rPr lang="en-US" altLang="zh-CN" sz="2400" dirty="0" smtClean="0">
                <a:latin typeface="+mn-ea"/>
              </a:rPr>
              <a:t>1000</a:t>
            </a:r>
            <a:r>
              <a:rPr lang="zh-CN" altLang="en-US" sz="2400" dirty="0" smtClean="0">
                <a:latin typeface="+mn-ea"/>
              </a:rPr>
              <a:t>），</a:t>
            </a:r>
            <a:r>
              <a:rPr lang="zh-CN" altLang="en-US" sz="2400" dirty="0" smtClean="0">
                <a:solidFill>
                  <a:srgbClr val="FF0000"/>
                </a:solidFill>
                <a:latin typeface="+mn-ea"/>
              </a:rPr>
              <a:t>调查单位免填</a:t>
            </a:r>
            <a:r>
              <a:rPr lang="zh-CN" altLang="en-US" sz="2400" dirty="0" smtClean="0">
                <a:latin typeface="+mn-ea"/>
              </a:rPr>
              <a:t>，点击</a:t>
            </a:r>
            <a:r>
              <a:rPr lang="zh-CN" altLang="en-US" sz="2400" dirty="0" smtClean="0">
                <a:solidFill>
                  <a:srgbClr val="FF0000"/>
                </a:solidFill>
                <a:latin typeface="+mn-ea"/>
              </a:rPr>
              <a:t>“计算”</a:t>
            </a:r>
            <a:r>
              <a:rPr lang="zh-CN" altLang="en-US" sz="2400" dirty="0" smtClean="0">
                <a:latin typeface="+mn-ea"/>
              </a:rPr>
              <a:t>按钮自动生成</a:t>
            </a:r>
            <a:endParaRPr lang="zh-CN" altLang="en-US" sz="2400" dirty="0" smtClean="0">
              <a:latin typeface="+mn-ea"/>
            </a:endParaRPr>
          </a:p>
          <a:p>
            <a:pPr lvl="1">
              <a:lnSpc>
                <a:spcPct val="130000"/>
              </a:lnSpc>
              <a:spcBef>
                <a:spcPct val="30000"/>
              </a:spcBef>
            </a:pPr>
            <a:r>
              <a:rPr lang="zh-CN" altLang="en-US" sz="2400" dirty="0" smtClean="0">
                <a:latin typeface="+mn-ea"/>
              </a:rPr>
              <a:t>用于帮助调查单位和统计机构审核工资总额和平均人数填报是否准确。</a:t>
            </a:r>
            <a:endParaRPr lang="zh-CN" altLang="en-US" sz="2400" dirty="0">
              <a:latin typeface="+mn-ea"/>
            </a:endParaRPr>
          </a:p>
        </p:txBody>
      </p:sp>
      <p:sp>
        <p:nvSpPr>
          <p:cNvPr id="3" name="Freeform 10"/>
          <p:cNvSpPr>
            <a:spLocks noEditPoints="1"/>
          </p:cNvSpPr>
          <p:nvPr/>
        </p:nvSpPr>
        <p:spPr bwMode="auto">
          <a:xfrm>
            <a:off x="1428728" y="785006"/>
            <a:ext cx="214314" cy="2143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t>保安：保安人员一般属于劳务外包，不统计！请核实是否签订了劳务派遣协议。</a:t>
            </a:r>
            <a:endParaRPr lang="zh-CN" altLang="en-US" sz="2000" dirty="0" smtClean="0"/>
          </a:p>
          <a:p>
            <a:r>
              <a:rPr lang="zh-CN" altLang="en-US" sz="2000" dirty="0" smtClean="0"/>
              <a:t>保洁：保洁人员一般属于劳务外包（不统计）或其他从业中的兼职人员！请核实是否签订了劳务派遣协议。</a:t>
            </a:r>
            <a:endParaRPr lang="en-US" altLang="zh-CN" sz="2000" dirty="0" smtClean="0"/>
          </a:p>
          <a:p>
            <a:r>
              <a:rPr lang="zh-CN" altLang="en-US" sz="2000" dirty="0" smtClean="0"/>
              <a:t>补偿：离职补偿金不统计，不应计入工资总额！</a:t>
            </a:r>
            <a:endParaRPr lang="zh-CN" altLang="en-US" sz="2000" dirty="0" smtClean="0"/>
          </a:p>
          <a:p>
            <a:r>
              <a:rPr lang="zh-CN" altLang="en-US" sz="2000" dirty="0" smtClean="0"/>
              <a:t>分红：股权股息分红不应计入工资总额！</a:t>
            </a:r>
            <a:endParaRPr lang="en-US" altLang="zh-CN" sz="2000" dirty="0" smtClean="0"/>
          </a:p>
          <a:p>
            <a:r>
              <a:rPr lang="zh-CN" altLang="en-US" sz="2000" dirty="0" smtClean="0"/>
              <a:t>福利：需要询问福利的具体项目，按制度要求确定是否应计入工资总额，如劳保费、体检费、防暑降温费、单位负担的补充医疗和补充养老等福利，均不应计入工资总额！</a:t>
            </a:r>
            <a:endParaRPr lang="zh-CN" altLang="en-US" sz="2000" dirty="0" smtClean="0"/>
          </a:p>
          <a:p>
            <a:endParaRPr lang="en-US" altLang="zh-CN" sz="2000" dirty="0" smtClean="0"/>
          </a:p>
          <a:p>
            <a:pPr>
              <a:buNone/>
            </a:pPr>
            <a:endParaRPr lang="zh-CN" altLang="en-US" sz="2000" dirty="0" smtClean="0"/>
          </a:p>
        </p:txBody>
      </p:sp>
      <p:sp>
        <p:nvSpPr>
          <p:cNvPr id="6" name="文本框 1"/>
          <p:cNvSpPr txBox="1"/>
          <p:nvPr/>
        </p:nvSpPr>
        <p:spPr>
          <a:xfrm>
            <a:off x="1361440" y="34290"/>
            <a:ext cx="1972310" cy="953135"/>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审核重点</a:t>
            </a:r>
            <a:endParaRPr lang="zh-CN" altLang="en-US" sz="2800" b="1" dirty="0" smtClean="0">
              <a:latin typeface="黑体" panose="02010609060101010101" pitchFamily="49" charset="-122"/>
              <a:ea typeface="黑体" panose="02010609060101010101" pitchFamily="49" charset="-122"/>
              <a:cs typeface="+mj-cs"/>
              <a:sym typeface="+mn-ea"/>
            </a:endParaRPr>
          </a:p>
          <a:p>
            <a:endParaRPr lang="zh-CN" altLang="en-US" sz="2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sym typeface="+mn-ea"/>
              </a:rPr>
              <a:t>工会：工资总额不包括从单位工会经费或工会账户中发放的现金或实物！</a:t>
            </a:r>
            <a:endParaRPr lang="zh-CN" altLang="en-US" sz="2000" dirty="0" smtClean="0"/>
          </a:p>
          <a:p>
            <a:r>
              <a:rPr lang="zh-CN" altLang="en-US" sz="2000" dirty="0" smtClean="0"/>
              <a:t>股息：股息分红不应计入工资总额！</a:t>
            </a:r>
            <a:endParaRPr lang="zh-CN" altLang="en-US" sz="2000" dirty="0" smtClean="0"/>
          </a:p>
          <a:p>
            <a:r>
              <a:rPr lang="zh-CN" altLang="en-US" sz="2000" dirty="0" smtClean="0"/>
              <a:t>股权：股权分红不应计入工资总额！</a:t>
            </a:r>
            <a:endParaRPr lang="zh-CN" altLang="en-US" sz="2000" dirty="0" smtClean="0">
              <a:solidFill>
                <a:schemeClr val="bg1"/>
              </a:solidFill>
            </a:endParaRPr>
          </a:p>
          <a:p>
            <a:r>
              <a:rPr lang="zh-CN" altLang="en-US" sz="2000" dirty="0" smtClean="0"/>
              <a:t>计提：何时发何时统，计提而未发放的工资不统计！</a:t>
            </a:r>
            <a:endParaRPr lang="zh-CN" altLang="en-US" sz="2000" dirty="0" smtClean="0"/>
          </a:p>
          <a:p>
            <a:r>
              <a:rPr lang="zh-CN" altLang="en-US" sz="2000" dirty="0" smtClean="0"/>
              <a:t>离职：离职补偿金不统计，不应计入工资总额！</a:t>
            </a:r>
            <a:endParaRPr lang="en-US" altLang="zh-CN" sz="2000" dirty="0" smtClean="0"/>
          </a:p>
          <a:p>
            <a:r>
              <a:rPr lang="zh-CN" altLang="en-US" sz="2000" dirty="0" smtClean="0">
                <a:sym typeface="+mn-ea"/>
              </a:rPr>
              <a:t>年金：年金</a:t>
            </a:r>
            <a:r>
              <a:rPr lang="en-US" altLang="zh-CN" sz="2000" dirty="0" smtClean="0">
                <a:sym typeface="+mn-ea"/>
              </a:rPr>
              <a:t>=</a:t>
            </a:r>
            <a:r>
              <a:rPr lang="zh-CN" altLang="en-US" sz="2000" dirty="0" smtClean="0">
                <a:sym typeface="+mn-ea"/>
              </a:rPr>
              <a:t>单位缴费</a:t>
            </a:r>
            <a:r>
              <a:rPr lang="en-US" altLang="zh-CN" sz="2000" dirty="0" smtClean="0">
                <a:sym typeface="+mn-ea"/>
              </a:rPr>
              <a:t>+</a:t>
            </a:r>
            <a:r>
              <a:rPr lang="zh-CN" altLang="en-US" sz="2000" dirty="0" smtClean="0">
                <a:sym typeface="+mn-ea"/>
              </a:rPr>
              <a:t>个人缴费，单位缴纳部分不算，但个人缴纳部分要计入工资总额！</a:t>
            </a:r>
            <a:endParaRPr lang="zh-CN" altLang="en-US" sz="2000" dirty="0" smtClean="0">
              <a:sym typeface="+mn-ea"/>
            </a:endParaRPr>
          </a:p>
          <a:p>
            <a:pPr>
              <a:buNone/>
            </a:pPr>
            <a:endParaRPr lang="en-US" altLang="zh-CN" sz="2000" dirty="0" smtClean="0"/>
          </a:p>
        </p:txBody>
      </p:sp>
      <p:sp>
        <p:nvSpPr>
          <p:cNvPr id="4" name="文本框 1"/>
          <p:cNvSpPr txBox="1"/>
          <p:nvPr/>
        </p:nvSpPr>
        <p:spPr>
          <a:xfrm>
            <a:off x="1361440" y="34290"/>
            <a:ext cx="1972310" cy="521970"/>
          </a:xfrm>
          <a:prstGeom prst="rect">
            <a:avLst/>
          </a:prstGeom>
          <a:noFill/>
        </p:spPr>
        <p:txBody>
          <a:bodyPr wrap="none" rtlCol="0" anchor="t">
            <a:spAutoFit/>
          </a:bodyPr>
          <a:lstStyle/>
          <a:p>
            <a:pPr algn="l"/>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审核重点</a:t>
            </a:r>
            <a:endParaRPr lang="zh-CN" alt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1595" y="121920"/>
            <a:ext cx="3243580" cy="368300"/>
          </a:xfrm>
          <a:prstGeom prst="rect">
            <a:avLst/>
          </a:prstGeom>
          <a:noFill/>
        </p:spPr>
        <p:txBody>
          <a:bodyPr wrap="square" rtlCol="0" anchor="t">
            <a:spAutoFit/>
          </a:bodyPr>
          <a:p>
            <a:pPr algn="ctr">
              <a:buClrTx/>
              <a:buSzTx/>
              <a:buFontTx/>
            </a:pPr>
            <a:r>
              <a:rPr lang="en-US" altLang="zh-CN" b="1" dirty="0" smtClean="0">
                <a:sym typeface="+mn-ea"/>
              </a:rPr>
              <a:t>单位从业人员情况（611-2表）</a:t>
            </a:r>
            <a:endParaRPr lang="en-US" altLang="zh-CN" b="1" dirty="0" smtClean="0"/>
          </a:p>
        </p:txBody>
      </p:sp>
      <p:sp>
        <p:nvSpPr>
          <p:cNvPr id="3" name="文本框 2"/>
          <p:cNvSpPr txBox="1"/>
          <p:nvPr/>
        </p:nvSpPr>
        <p:spPr>
          <a:xfrm>
            <a:off x="1619885" y="770255"/>
            <a:ext cx="6560820" cy="2999740"/>
          </a:xfrm>
          <a:prstGeom prst="rect">
            <a:avLst/>
          </a:prstGeom>
          <a:noFill/>
        </p:spPr>
        <p:txBody>
          <a:bodyPr wrap="square" rtlCol="0" anchor="t">
            <a:spAutoFit/>
          </a:bodyPr>
          <a:p>
            <a:pPr marL="36195" marR="0" algn="l"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统计范围：</a:t>
            </a:r>
            <a:r>
              <a:rPr lang="zh-CN" altLang="en-US" dirty="0" smtClean="0">
                <a:solidFill>
                  <a:srgbClr val="336699"/>
                </a:solidFill>
                <a:latin typeface="微软雅黑" panose="020B0503020204020204" pitchFamily="34" charset="-122"/>
                <a:ea typeface="微软雅黑" panose="020B0503020204020204" pitchFamily="34" charset="-122"/>
                <a:sym typeface="+mn-ea"/>
              </a:rPr>
              <a:t>辖区内除一套表单位、金融和铁路部门负责普查的单位以外的第二产业和第三产业法人单位。</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填报时点：</a:t>
            </a:r>
            <a:r>
              <a:rPr lang="zh-CN" altLang="en-US" dirty="0" smtClean="0">
                <a:solidFill>
                  <a:srgbClr val="336699"/>
                </a:solidFill>
                <a:latin typeface="微软雅黑" panose="020B0503020204020204" pitchFamily="34" charset="-122"/>
                <a:ea typeface="微软雅黑" panose="020B0503020204020204" pitchFamily="34" charset="-122"/>
                <a:sym typeface="+mn-ea"/>
              </a:rPr>
              <a:t>2023年12月31日。</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报送时间和方式：</a:t>
            </a:r>
            <a:r>
              <a:rPr lang="zh-CN" altLang="en-US" dirty="0" smtClean="0">
                <a:solidFill>
                  <a:srgbClr val="336699"/>
                </a:solidFill>
                <a:latin typeface="微软雅黑" panose="020B0503020204020204" pitchFamily="34" charset="-122"/>
                <a:ea typeface="微软雅黑" panose="020B0503020204020204" pitchFamily="34" charset="-122"/>
                <a:sym typeface="+mn-ea"/>
              </a:rPr>
              <a:t>2024年4月30日24时前完成</a:t>
            </a:r>
            <a:r>
              <a:rPr lang="zh-CN" altLang="en-US" dirty="0" smtClean="0">
                <a:solidFill>
                  <a:srgbClr val="FF0000"/>
                </a:solidFill>
                <a:latin typeface="微软雅黑" panose="020B0503020204020204" pitchFamily="34" charset="-122"/>
                <a:ea typeface="微软雅黑" panose="020B0503020204020204" pitchFamily="34" charset="-122"/>
                <a:sym typeface="+mn-ea"/>
              </a:rPr>
              <a:t>入户采集或自主填报</a:t>
            </a:r>
            <a:r>
              <a:rPr lang="zh-CN" altLang="en-US" dirty="0" smtClean="0">
                <a:solidFill>
                  <a:srgbClr val="336699"/>
                </a:solidFill>
                <a:latin typeface="微软雅黑" panose="020B0503020204020204" pitchFamily="34" charset="-122"/>
                <a:ea typeface="微软雅黑" panose="020B0503020204020204" pitchFamily="34" charset="-122"/>
                <a:sym typeface="+mn-ea"/>
              </a:rPr>
              <a:t>，区级普查机构</a:t>
            </a:r>
            <a:r>
              <a:rPr lang="zh-CN" altLang="en-US" dirty="0" smtClean="0">
                <a:solidFill>
                  <a:srgbClr val="FF0000"/>
                </a:solidFill>
                <a:latin typeface="微软雅黑" panose="020B0503020204020204" pitchFamily="34" charset="-122"/>
                <a:sym typeface="+mn-ea"/>
              </a:rPr>
              <a:t>2024年</a:t>
            </a:r>
            <a:r>
              <a:rPr lang="en-US" altLang="zh-CN" dirty="0" smtClean="0">
                <a:solidFill>
                  <a:srgbClr val="FF0000"/>
                </a:solidFill>
                <a:latin typeface="微软雅黑" panose="020B0503020204020204" pitchFamily="34" charset="-122"/>
                <a:sym typeface="+mn-ea"/>
              </a:rPr>
              <a:t>5</a:t>
            </a:r>
            <a:r>
              <a:rPr lang="zh-CN" altLang="en-US" dirty="0" smtClean="0">
                <a:solidFill>
                  <a:srgbClr val="FF0000"/>
                </a:solidFill>
                <a:latin typeface="微软雅黑" panose="020B0503020204020204" pitchFamily="34" charset="-122"/>
                <a:sym typeface="+mn-ea"/>
              </a:rPr>
              <a:t>月1</a:t>
            </a:r>
            <a:r>
              <a:rPr lang="en-US" altLang="zh-CN" dirty="0" smtClean="0">
                <a:solidFill>
                  <a:srgbClr val="FF0000"/>
                </a:solidFill>
                <a:latin typeface="微软雅黑" panose="020B0503020204020204" pitchFamily="34" charset="-122"/>
                <a:sym typeface="+mn-ea"/>
              </a:rPr>
              <a:t>5</a:t>
            </a:r>
            <a:r>
              <a:rPr lang="zh-CN" altLang="en-US" dirty="0" smtClean="0">
                <a:solidFill>
                  <a:srgbClr val="FF0000"/>
                </a:solidFill>
                <a:latin typeface="微软雅黑" panose="020B0503020204020204" pitchFamily="34" charset="-122"/>
                <a:sym typeface="+mn-ea"/>
              </a:rPr>
              <a:t>日</a:t>
            </a:r>
            <a:r>
              <a:rPr lang="en-US" altLang="zh-CN" dirty="0" smtClean="0">
                <a:solidFill>
                  <a:srgbClr val="FF0000"/>
                </a:solidFill>
                <a:latin typeface="微软雅黑" panose="020B0503020204020204" pitchFamily="34" charset="-122"/>
                <a:sym typeface="+mn-ea"/>
              </a:rPr>
              <a:t>24</a:t>
            </a:r>
            <a:r>
              <a:rPr lang="zh-CN" altLang="en-US" dirty="0" smtClean="0">
                <a:solidFill>
                  <a:srgbClr val="FF0000"/>
                </a:solidFill>
                <a:latin typeface="微软雅黑" panose="020B0503020204020204" pitchFamily="34" charset="-122"/>
                <a:sym typeface="+mn-ea"/>
              </a:rPr>
              <a:t>时</a:t>
            </a:r>
            <a:r>
              <a:rPr lang="zh-CN" altLang="en-US" dirty="0" smtClean="0">
                <a:solidFill>
                  <a:srgbClr val="336699"/>
                </a:solidFill>
                <a:latin typeface="微软雅黑" panose="020B0503020204020204" pitchFamily="34" charset="-122"/>
                <a:ea typeface="微软雅黑" panose="020B0503020204020204" pitchFamily="34" charset="-122"/>
                <a:sym typeface="+mn-ea"/>
              </a:rPr>
              <a:t>前完成数据验收，省级普查机构2024年5月31日24时前完成数据审核、验收、上报。</a:t>
            </a:r>
            <a:endParaRPr lang="zh-CN" altLang="en-US" noProof="1" dirty="0" smtClean="0">
              <a:solidFill>
                <a:srgbClr val="336699"/>
              </a:solidFill>
              <a:latin typeface="微软雅黑" panose="020B0503020204020204" pitchFamily="34" charset="-122"/>
              <a:ea typeface="微软雅黑" panose="020B0503020204020204" pitchFamily="34" charset="-122"/>
              <a:cs typeface="+mn-cs"/>
              <a:sym typeface="+mn-ea"/>
            </a:endParaRPr>
          </a:p>
          <a:p>
            <a:pPr marL="36195" marR="0" algn="l" defTabSz="914400">
              <a:lnSpc>
                <a:spcPct val="150000"/>
              </a:lnSpc>
              <a:spcBef>
                <a:spcPts val="0"/>
              </a:spcBef>
              <a:buClrTx/>
              <a:buSzPct val="85000"/>
              <a:buFont typeface="Wingdings" panose="05000000000000000000" charset="0"/>
              <a:defRPr/>
            </a:pPr>
            <a:r>
              <a:rPr lang="zh-CN" altLang="en-US" b="1" dirty="0" smtClean="0">
                <a:solidFill>
                  <a:srgbClr val="336699"/>
                </a:solidFill>
                <a:latin typeface="微软雅黑" panose="020B0503020204020204" pitchFamily="34" charset="-122"/>
                <a:ea typeface="微软雅黑" panose="020B0503020204020204" pitchFamily="34" charset="-122"/>
                <a:sym typeface="+mn-ea"/>
              </a:rPr>
              <a:t>审核分工：</a:t>
            </a:r>
            <a:r>
              <a:rPr lang="zh-CN" altLang="en-US" dirty="0" smtClean="0">
                <a:solidFill>
                  <a:srgbClr val="336699"/>
                </a:solidFill>
                <a:latin typeface="微软雅黑" panose="020B0503020204020204" pitchFamily="34" charset="-122"/>
                <a:ea typeface="微软雅黑" panose="020B0503020204020204" pitchFamily="34" charset="-122"/>
                <a:sym typeface="+mn-ea"/>
              </a:rPr>
              <a:t>负责整表审核。</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985434"/>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sym typeface="+mn-ea"/>
              </a:rPr>
              <a:t>赔偿：企业一次性支付的工伤医疗补助金、伤残就业补助金、生活补助金、经济补偿金、赔偿金或违约金，买断工龄支付给职工的费用均</a:t>
            </a:r>
            <a:r>
              <a:rPr lang="zh-CN" altLang="en-US" sz="2000" dirty="0" smtClean="0"/>
              <a:t>不应计入工资总额！</a:t>
            </a:r>
            <a:endParaRPr lang="zh-CN" altLang="en-US" sz="2000" dirty="0" smtClean="0"/>
          </a:p>
          <a:p>
            <a:r>
              <a:rPr lang="zh-CN" altLang="en-US" sz="2000" dirty="0" smtClean="0">
                <a:sym typeface="+mn-ea"/>
              </a:rPr>
              <a:t>实习：实习生不统计！实习生工资不计入工资总额！（打工学生要统计为其他从业人员）</a:t>
            </a:r>
            <a:endParaRPr lang="en-US" altLang="zh-CN" sz="2000" dirty="0" smtClean="0">
              <a:sym typeface="+mn-ea"/>
            </a:endParaRPr>
          </a:p>
          <a:p>
            <a:r>
              <a:rPr lang="zh-CN" altLang="en-US" sz="2000" dirty="0" smtClean="0">
                <a:sym typeface="+mn-ea"/>
              </a:rPr>
              <a:t>无误：核实说明过少，防止出现“核实无误”、“情况属实”之类的无效说明！</a:t>
            </a:r>
            <a:endParaRPr lang="zh-CN" altLang="en-US" sz="2000" dirty="0" smtClean="0"/>
          </a:p>
          <a:p>
            <a:r>
              <a:rPr lang="zh-CN" altLang="en-US" sz="2000" dirty="0" smtClean="0">
                <a:sym typeface="+mn-ea"/>
              </a:rPr>
              <a:t>预发：对逢节日提前预发下月的工资。国家统计局作出特殊规定，仍应统计在应发月工资总额中。</a:t>
            </a:r>
            <a:endParaRPr lang="zh-CN" altLang="en-US" sz="2000" dirty="0" smtClean="0">
              <a:sym typeface="+mn-ea"/>
            </a:endParaRPr>
          </a:p>
        </p:txBody>
      </p:sp>
      <p:sp>
        <p:nvSpPr>
          <p:cNvPr id="5" name="文本框 1"/>
          <p:cNvSpPr txBox="1"/>
          <p:nvPr/>
        </p:nvSpPr>
        <p:spPr>
          <a:xfrm>
            <a:off x="1361440" y="34290"/>
            <a:ext cx="1972310" cy="521970"/>
          </a:xfrm>
          <a:prstGeom prst="rect">
            <a:avLst/>
          </a:prstGeom>
          <a:noFill/>
        </p:spPr>
        <p:txBody>
          <a:bodyPr wrap="none" rtlCol="0" anchor="t">
            <a:spAutoFit/>
          </a:bodyPr>
          <a:lstStyle/>
          <a:p>
            <a:pPr algn="l"/>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审核重点</a:t>
            </a:r>
            <a:endParaRPr lang="zh-CN" altLang="en-US" sz="28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pPr>
              <a:buNone/>
            </a:pPr>
            <a:endParaRPr lang="zh-CN" altLang="en-US" sz="2000" dirty="0" smtClean="0">
              <a:sym typeface="+mn-ea"/>
            </a:endParaRPr>
          </a:p>
          <a:p>
            <a:r>
              <a:rPr lang="zh-CN" altLang="en-US" sz="2000" dirty="0" smtClean="0">
                <a:sym typeface="+mn-ea"/>
              </a:rPr>
              <a:t>子女：工资总额不包括：独生子女费、独生子女牛奶补贴、“六一”儿童节给职工的独生子女补贴！</a:t>
            </a:r>
            <a:endParaRPr lang="en-US" altLang="zh-CN" sz="2000" dirty="0" smtClean="0"/>
          </a:p>
          <a:p>
            <a:r>
              <a:rPr lang="zh-CN" altLang="en-US" sz="2000" dirty="0" smtClean="0"/>
              <a:t>兼职：在岗人员中不应出现兼职人员，应计入其他从业人员！</a:t>
            </a:r>
            <a:endParaRPr lang="zh-CN" altLang="en-US" sz="2000" dirty="0" smtClean="0"/>
          </a:p>
          <a:p>
            <a:r>
              <a:rPr lang="zh-CN" altLang="en-US" sz="2000" dirty="0" smtClean="0"/>
              <a:t>外籍：在岗人员中不应出现外籍人员，外籍人员应计入其他从业人员！</a:t>
            </a:r>
            <a:endParaRPr lang="zh-CN" altLang="en-US" sz="2000" dirty="0" smtClean="0"/>
          </a:p>
          <a:p>
            <a:r>
              <a:rPr lang="zh-CN" altLang="en-US" sz="2000" dirty="0" smtClean="0"/>
              <a:t>退休：有关离休、退休、退职人员待遇的各项支出不计入工资总额，如果是退休返聘人员，应为其他从业人员！</a:t>
            </a:r>
            <a:endParaRPr lang="en-US" altLang="zh-CN" sz="2000" dirty="0" smtClean="0"/>
          </a:p>
        </p:txBody>
      </p:sp>
      <p:sp>
        <p:nvSpPr>
          <p:cNvPr id="5" name="文本框 1"/>
          <p:cNvSpPr txBox="1"/>
          <p:nvPr/>
        </p:nvSpPr>
        <p:spPr>
          <a:xfrm>
            <a:off x="1331595" y="50165"/>
            <a:ext cx="1972310" cy="521970"/>
          </a:xfrm>
          <a:prstGeom prst="rect">
            <a:avLst/>
          </a:prstGeom>
          <a:noFill/>
        </p:spPr>
        <p:txBody>
          <a:bodyPr wrap="none" rtlCol="0" anchor="t">
            <a:spAutoFit/>
          </a:bodyPr>
          <a:lstStyle/>
          <a:p>
            <a:pPr algn="l"/>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审核重点</a:t>
            </a:r>
            <a:endParaRPr lang="zh-CN" altLang="en-US" sz="28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4030" y="986155"/>
            <a:ext cx="6463665" cy="2861310"/>
          </a:xfrm>
          <a:prstGeom prst="rect">
            <a:avLst/>
          </a:prstGeom>
          <a:noFill/>
        </p:spPr>
        <p:txBody>
          <a:bodyPr wrap="square" rtlCol="0" anchor="t">
            <a:spAutoFit/>
          </a:bodyPr>
          <a:p>
            <a:endParaRPr lang="zh-CN" altLang="en-US" dirty="0" smtClean="0">
              <a:latin typeface="+mj-ea"/>
              <a:ea typeface="+mj-ea"/>
              <a:sym typeface="+mn-ea"/>
            </a:endParaRPr>
          </a:p>
          <a:p>
            <a:r>
              <a:rPr lang="zh-CN" altLang="en-US" dirty="0" smtClean="0">
                <a:latin typeface="+mj-ea"/>
                <a:ea typeface="+mj-ea"/>
                <a:sym typeface="+mn-ea"/>
              </a:rPr>
              <a:t>重点关注答非所问的澄清说明，例如用人员变动解释工资水平的变动。</a:t>
            </a:r>
            <a:endParaRPr lang="zh-CN" altLang="en-US" dirty="0" smtClean="0">
              <a:latin typeface="+mj-ea"/>
              <a:ea typeface="+mj-ea"/>
              <a:sym typeface="+mn-ea"/>
            </a:endParaRPr>
          </a:p>
          <a:p>
            <a:endParaRPr lang="en-US" altLang="zh-CN" dirty="0" smtClean="0">
              <a:latin typeface="+mj-ea"/>
              <a:ea typeface="+mj-ea"/>
            </a:endParaRPr>
          </a:p>
          <a:p>
            <a:r>
              <a:rPr lang="zh-CN" altLang="en-US" dirty="0" smtClean="0">
                <a:sym typeface="+mn-lt"/>
              </a:rPr>
              <a:t>重点关注“核实无误”</a:t>
            </a:r>
            <a:r>
              <a:rPr lang="en-US" altLang="zh-CN" dirty="0" smtClean="0">
                <a:sym typeface="+mn-lt"/>
              </a:rPr>
              <a:t>“</a:t>
            </a:r>
            <a:r>
              <a:rPr lang="zh-CN" altLang="en-US" dirty="0" smtClean="0">
                <a:sym typeface="+mn-lt"/>
              </a:rPr>
              <a:t>事实确实如此</a:t>
            </a:r>
            <a:r>
              <a:rPr lang="en-US" altLang="zh-CN" dirty="0" smtClean="0">
                <a:sym typeface="+mn-lt"/>
              </a:rPr>
              <a:t>”</a:t>
            </a:r>
            <a:r>
              <a:rPr lang="zh-CN" altLang="en-US" dirty="0" smtClean="0">
                <a:sym typeface="+mn-lt"/>
              </a:rPr>
              <a:t>等无效说明；关键字中“实习生”“离职补偿”“计提”“分红”等不应统计的内容； “上年数据错误”“三季度数据错误”等无效说明。</a:t>
            </a:r>
            <a:endParaRPr lang="zh-CN" altLang="en-US" dirty="0" smtClean="0">
              <a:sym typeface="+mn-lt"/>
            </a:endParaRPr>
          </a:p>
          <a:p>
            <a:endParaRPr lang="zh-CN" altLang="en-US" dirty="0" smtClean="0">
              <a:sym typeface="+mn-lt"/>
            </a:endParaRPr>
          </a:p>
          <a:p>
            <a:r>
              <a:rPr lang="zh-CN" altLang="en-US" dirty="0" smtClean="0">
                <a:solidFill>
                  <a:schemeClr val="tx1">
                    <a:lumMod val="75000"/>
                    <a:lumOff val="25000"/>
                  </a:schemeClr>
                </a:solidFill>
                <a:sym typeface="+mn-ea"/>
              </a:rPr>
              <a:t>不要漏填其中项，重点关注季报新增按人员类型分组、按工资类型分组</a:t>
            </a:r>
            <a:endParaRPr lang="zh-CN" altLang="en-US" dirty="0" smtClean="0">
              <a:solidFill>
                <a:schemeClr val="tx1">
                  <a:lumMod val="75000"/>
                  <a:lumOff val="25000"/>
                </a:schemeClr>
              </a:solidFill>
              <a:sym typeface="+mn-ea"/>
            </a:endParaRPr>
          </a:p>
        </p:txBody>
      </p:sp>
      <p:sp>
        <p:nvSpPr>
          <p:cNvPr id="3" name="文本框 2"/>
          <p:cNvSpPr txBox="1"/>
          <p:nvPr/>
        </p:nvSpPr>
        <p:spPr>
          <a:xfrm>
            <a:off x="1331595" y="50165"/>
            <a:ext cx="1972310" cy="521970"/>
          </a:xfrm>
          <a:prstGeom prst="rect">
            <a:avLst/>
          </a:prstGeom>
          <a:noFill/>
        </p:spPr>
        <p:txBody>
          <a:bodyPr wrap="none" rtlCol="0" anchor="t">
            <a:spAutoFit/>
          </a:bodyPr>
          <a:p>
            <a:r>
              <a:rPr lang="en-US" altLang="zh-CN" sz="2800" b="1" dirty="0" smtClean="0">
                <a:latin typeface="黑体" panose="02010609060101010101" pitchFamily="49" charset="-122"/>
                <a:ea typeface="黑体" panose="02010609060101010101" pitchFamily="49" charset="-122"/>
                <a:cs typeface="+mj-cs"/>
                <a:sym typeface="+mn-ea"/>
              </a:rPr>
              <a:t>2.审核重点</a:t>
            </a:r>
            <a:endParaRPr lang="en-US" altLang="zh-CN" sz="2800" b="1" dirty="0" smtClean="0">
              <a:latin typeface="黑体" panose="02010609060101010101" pitchFamily="49" charset="-122"/>
              <a:ea typeface="黑体" panose="02010609060101010101" pitchFamily="49" charset="-122"/>
              <a:cs typeface="+mj-cs"/>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Freeform 9"/>
          <p:cNvSpPr>
            <a:spLocks noEditPoints="1"/>
          </p:cNvSpPr>
          <p:nvPr/>
        </p:nvSpPr>
        <p:spPr bwMode="auto">
          <a:xfrm>
            <a:off x="8675447" y="92075"/>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07243" y="1681405"/>
            <a:ext cx="6930058" cy="706755"/>
          </a:xfrm>
          <a:prstGeom prst="rect">
            <a:avLst/>
          </a:prstGeom>
          <a:noFill/>
        </p:spPr>
        <p:txBody>
          <a:bodyPr wrap="square" rtlCol="0">
            <a:spAutoFit/>
          </a:bodyPr>
          <a:lstStyle/>
          <a:p>
            <a:pPr algn="ctr"/>
            <a:r>
              <a:rPr lang="zh-CN" altLang="en-US" sz="4000" b="1" dirty="0" smtClean="0">
                <a:ln w="6350">
                  <a:noFill/>
                </a:ln>
                <a:solidFill>
                  <a:srgbClr val="354454"/>
                </a:solidFill>
                <a:latin typeface="微软雅黑" panose="020B0503020204020204" pitchFamily="34" charset="-122"/>
                <a:ea typeface="微软雅黑" panose="020B0503020204020204" pitchFamily="34" charset="-122"/>
              </a:rPr>
              <a:t>感谢您的聆听！</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554480" cy="437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500826" y="2856708"/>
            <a:ext cx="1579278" cy="369332"/>
          </a:xfrm>
          <a:prstGeom prst="rect">
            <a:avLst/>
          </a:prstGeom>
        </p:spPr>
        <p:txBody>
          <a:bodyPr wrap="none">
            <a:spAutoFit/>
          </a:bodyPr>
          <a:lstStyle/>
          <a:p>
            <a:pPr algn="r"/>
            <a:r>
              <a:rPr lang="zh-CN" altLang="en-US" b="1" dirty="0" smtClean="0">
                <a:latin typeface="+mn-ea"/>
              </a:rPr>
              <a:t>人口与就业科</a:t>
            </a:r>
            <a:endParaRPr lang="zh-CN" altLang="en-US" b="1" dirty="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25" grpId="0" bldLvl="0" animBg="1"/>
    </p:bldLst>
  </p:timing>
</p:sld>
</file>

<file path=ppt/tags/tag1.xml><?xml version="1.0" encoding="utf-8"?>
<p:tagLst xmlns:p="http://schemas.openxmlformats.org/presentationml/2006/main">
  <p:tag name="TABLE_ENDDRAG_ORIGIN_RECT" val="626*402"/>
  <p:tag name="TABLE_ENDDRAG_RECT" val="82*100*626*402"/>
</p:tagLst>
</file>

<file path=ppt/tags/tag2.xml><?xml version="1.0" encoding="utf-8"?>
<p:tagLst xmlns:p="http://schemas.openxmlformats.org/presentationml/2006/main">
  <p:tag name="TABLE_ENDDRAG_ORIGIN_RECT" val="590*437"/>
  <p:tag name="TABLE_ENDDRAG_RECT" val="112*104*590*437"/>
</p:tagLst>
</file>

<file path=ppt/tags/tag3.xml><?xml version="1.0" encoding="utf-8"?>
<p:tagLst xmlns:p="http://schemas.openxmlformats.org/presentationml/2006/main">
  <p:tag name="TABLE_ENDDRAG_ORIGIN_RECT" val="648*256"/>
  <p:tag name="TABLE_ENDDRAG_RECT" val="14*236*648*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13773</Words>
  <Application>WPS 演示</Application>
  <PresentationFormat>自定义</PresentationFormat>
  <Paragraphs>1332</Paragraphs>
  <Slides>93</Slides>
  <Notes>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93</vt:i4>
      </vt:variant>
    </vt:vector>
  </HeadingPairs>
  <TitlesOfParts>
    <vt:vector size="109" baseType="lpstr">
      <vt:lpstr>Arial</vt:lpstr>
      <vt:lpstr>宋体</vt:lpstr>
      <vt:lpstr>Wingdings</vt:lpstr>
      <vt:lpstr>Calibri</vt:lpstr>
      <vt:lpstr>黑体</vt:lpstr>
      <vt:lpstr>微软雅黑</vt:lpstr>
      <vt:lpstr>Impact</vt:lpstr>
      <vt:lpstr>Wingdings</vt:lpstr>
      <vt:lpstr>Arial Unicode MS</vt:lpstr>
      <vt:lpstr>仿宋_GB2312</vt:lpstr>
      <vt:lpstr>Webdings</vt:lpstr>
      <vt:lpstr>Times New Roman</vt:lpstr>
      <vt:lpstr>仿宋</vt:lpstr>
      <vt:lpstr>思源黑体 CN Regular</vt:lpstr>
      <vt:lpstr>华文行楷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985</cp:revision>
  <dcterms:created xsi:type="dcterms:W3CDTF">2016-02-19T15:24:00Z</dcterms:created>
  <dcterms:modified xsi:type="dcterms:W3CDTF">2024-01-08T06:42:26Z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